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75" r:id="rId4"/>
    <p:sldId id="276" r:id="rId5"/>
    <p:sldId id="257" r:id="rId6"/>
    <p:sldId id="256" r:id="rId7"/>
    <p:sldId id="258" r:id="rId8"/>
    <p:sldId id="274" r:id="rId9"/>
    <p:sldId id="259" r:id="rId10"/>
    <p:sldId id="260" r:id="rId11"/>
    <p:sldId id="262" r:id="rId12"/>
    <p:sldId id="269" r:id="rId13"/>
    <p:sldId id="261" r:id="rId14"/>
    <p:sldId id="263" r:id="rId15"/>
    <p:sldId id="264" r:id="rId16"/>
    <p:sldId id="265" r:id="rId17"/>
    <p:sldId id="266" r:id="rId18"/>
    <p:sldId id="270" r:id="rId19"/>
    <p:sldId id="267" r:id="rId20"/>
    <p:sldId id="271" r:id="rId21"/>
    <p:sldId id="268" r:id="rId22"/>
    <p:sldId id="272" r:id="rId23"/>
    <p:sldId id="273" r:id="rId24"/>
    <p:sldId id="278" r:id="rId25"/>
    <p:sldId id="277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801" autoAdjust="0"/>
    <p:restoredTop sz="94660"/>
  </p:normalViewPr>
  <p:slideViewPr>
    <p:cSldViewPr>
      <p:cViewPr varScale="1">
        <p:scale>
          <a:sx n="111" d="100"/>
          <a:sy n="111" d="100"/>
        </p:scale>
        <p:origin x="-1200" y="-78"/>
      </p:cViewPr>
      <p:guideLst>
        <p:guide orient="horz" pos="2160"/>
        <p:guide pos="365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62468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724406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059165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124889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242550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563638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001353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394815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662549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089698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29459-ACE7-47D8-B57C-5C593075B26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670A3-92E7-487C-8B2B-944AC902B4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719671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92444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8959390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152134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861286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221744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543443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143724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2568679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951428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709420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77359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1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1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0E79D4-13F6-4014-AFAA-CFC79B51E5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744291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55432-1EDD-4855-AD18-CE70C87FA9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990558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4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4" y="2906714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1DA58-9835-4D66-9F01-7014BBDE998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1235417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1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376FC4-CEBE-4D1F-B1C5-3E8402C1220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248879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6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6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2F1206-C443-49E1-9F2B-072A7D62C6A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10129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5B0413-6576-48A8-AD03-878DF3EA8D8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371235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15671A-76B6-487B-8EB1-ABF3CC2AF21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749652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74EA0E-3EA4-444C-9790-04A25B4B150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083362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9BFE80-F5B9-431B-B605-332E795AEDA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6720659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58DCC-D131-4492-A7A4-CDF695BEA93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830711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1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D5B453-5C98-4FCC-BA8C-324080B130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5332831"/>
      </p:ext>
    </p:extLst>
  </p:cSld>
  <p:clrMapOvr>
    <a:masterClrMapping/>
  </p:clrMapOvr>
  <p:transition spd="slow">
    <p:checker/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29459-ACE7-47D8-B57C-5C593075B26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9670A3-92E7-487C-8B2B-944AC902B4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244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hecker/>
    <p:sndAc>
      <p:stSnd>
        <p:snd r:embed="rId13" name="drumroll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5FCE5-CABC-4082-B17C-753E8EB95A8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E98D2-09EA-4934-A0B5-7019EE28EFA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582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hecker/>
    <p:sndAc>
      <p:stSnd>
        <p:snd r:embed="rId13" name="drumroll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1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1" y="1600201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1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E71AC99-5447-43EF-B1A4-0ADF00EDFFFB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835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checker/>
    <p:sndAc>
      <p:stSnd>
        <p:snd r:embed="rId13" name="drumroll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egeanse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AthensAcropolisDawnAdj0602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9249634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VY_32_Inovace_Dějepis_2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„Starověké Athény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“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88651161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1" y="1600201"/>
            <a:ext cx="8363272" cy="4709119"/>
          </a:xfrm>
        </p:spPr>
        <p:txBody>
          <a:bodyPr/>
          <a:lstStyle/>
          <a:p>
            <a:r>
              <a:rPr lang="cs-CZ" dirty="0" smtClean="0"/>
              <a:t>Prezentace popisující uspořádání městského státu Athény a jeho vliv na vývoj evropské demokracie.  Doplněno o úkoly pro žáky.</a:t>
            </a:r>
            <a:r>
              <a:rPr lang="cs-CZ" dirty="0"/>
              <a:t> Text byl vypracován pro učebnici </a:t>
            </a:r>
            <a:r>
              <a:rPr lang="cs-CZ" dirty="0" smtClean="0"/>
              <a:t>Dějepis: Pravěk, starověk, </a:t>
            </a:r>
            <a:r>
              <a:rPr lang="cs-CZ" dirty="0"/>
              <a:t>nakladatelství Nová škola, </a:t>
            </a:r>
            <a:r>
              <a:rPr lang="cs-CZ" dirty="0" smtClean="0"/>
              <a:t>2011, </a:t>
            </a:r>
            <a:r>
              <a:rPr lang="cs-CZ" dirty="0"/>
              <a:t>ale je použitelný i pro jiné zdroje.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20744160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8064896" cy="86409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Téma dnešní hodiny v zjistíte v tajence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3536001"/>
              </p:ext>
            </p:extLst>
          </p:nvPr>
        </p:nvGraphicFramePr>
        <p:xfrm>
          <a:off x="1979712" y="1124744"/>
          <a:ext cx="4896544" cy="2251710"/>
        </p:xfrm>
        <a:graphic>
          <a:graphicData uri="http://schemas.openxmlformats.org/drawingml/2006/table">
            <a:tbl>
              <a:tblPr/>
              <a:tblGrid>
                <a:gridCol w="279422"/>
                <a:gridCol w="279422"/>
                <a:gridCol w="279422"/>
                <a:gridCol w="279422"/>
                <a:gridCol w="279422"/>
                <a:gridCol w="279422"/>
                <a:gridCol w="279422"/>
                <a:gridCol w="279422"/>
                <a:gridCol w="332646"/>
                <a:gridCol w="332646"/>
                <a:gridCol w="332646"/>
                <a:gridCol w="332646"/>
                <a:gridCol w="332646"/>
                <a:gridCol w="332646"/>
                <a:gridCol w="332646"/>
                <a:gridCol w="332646"/>
              </a:tblGrid>
              <a:tr h="312035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effectLst/>
                          <a:latin typeface="Arial"/>
                        </a:rPr>
                        <a:t>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effectLst/>
                          <a:latin typeface="Arial"/>
                        </a:rPr>
                        <a:t>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83568" y="3717032"/>
            <a:ext cx="79928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3200" dirty="0" smtClean="0"/>
              <a:t>Bohyně lásky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dirty="0" smtClean="0"/>
              <a:t>Bohyně lovu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dirty="0" smtClean="0"/>
              <a:t>Manželka Dia (Zeus) – bohyně rodiny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dirty="0" smtClean="0"/>
              <a:t>Bůh podsvětí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dirty="0" smtClean="0"/>
              <a:t>Bůh moře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200" dirty="0" smtClean="0"/>
              <a:t>Obr s jedním okem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92918314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3718507"/>
              </p:ext>
            </p:extLst>
          </p:nvPr>
        </p:nvGraphicFramePr>
        <p:xfrm>
          <a:off x="827584" y="1700808"/>
          <a:ext cx="7776864" cy="4032450"/>
        </p:xfrm>
        <a:graphic>
          <a:graphicData uri="http://schemas.openxmlformats.org/drawingml/2006/table">
            <a:tbl>
              <a:tblPr/>
              <a:tblGrid>
                <a:gridCol w="443789"/>
                <a:gridCol w="443789"/>
                <a:gridCol w="443789"/>
                <a:gridCol w="443789"/>
                <a:gridCol w="443789"/>
                <a:gridCol w="443789"/>
                <a:gridCol w="443789"/>
                <a:gridCol w="443789"/>
                <a:gridCol w="528319"/>
                <a:gridCol w="528319"/>
                <a:gridCol w="528319"/>
                <a:gridCol w="528319"/>
                <a:gridCol w="528319"/>
                <a:gridCol w="528319"/>
                <a:gridCol w="528319"/>
                <a:gridCol w="528319"/>
              </a:tblGrid>
              <a:tr h="672075"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2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effectLst/>
                          <a:latin typeface="Arial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effectLst/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effectLst/>
                          <a:latin typeface="Arial"/>
                        </a:rPr>
                        <a:t>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É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Á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effectLst/>
                          <a:latin typeface="Arial"/>
                        </a:rPr>
                        <a:t>É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effectLst/>
                          <a:latin typeface="Arial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5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Ó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2075"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6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effectLst/>
                          <a:latin typeface="Arial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effectLst/>
                          <a:latin typeface="Arial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effectLst/>
                          <a:latin typeface="Arial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3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8486775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1538150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Athény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568952" cy="136815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Na mapě vyznačte Athény.</a:t>
            </a:r>
          </a:p>
          <a:p>
            <a:r>
              <a:rPr lang="cs-CZ" dirty="0" smtClean="0"/>
              <a:t>Z učebnice zjistěte, jak se jmenuje poloostrov, na kterém Athény leží.</a:t>
            </a:r>
          </a:p>
          <a:p>
            <a:r>
              <a:rPr lang="cs-CZ" dirty="0" smtClean="0"/>
              <a:t>Jaké postavení mají Athény v dnešním Řecku?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44824"/>
            <a:ext cx="4752528" cy="4876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694" y="6445539"/>
            <a:ext cx="4650897" cy="23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7280740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Athén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Byly Athéna vnitrozemským nebo přímořským státem?</a:t>
            </a:r>
          </a:p>
          <a:p>
            <a:r>
              <a:rPr lang="cs-CZ" dirty="0" smtClean="0"/>
              <a:t>Jakou mohla mít jejich poloha výhodu pro jejich hospodářství?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6797498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Přečtěte si pověst o vzniku Athén v </a:t>
            </a:r>
            <a:r>
              <a:rPr lang="cs-CZ" dirty="0" smtClean="0"/>
              <a:t>učebnici – pak učebnici zavřete a odpovězte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16403"/>
            <a:ext cx="8229600" cy="4525963"/>
          </a:xfrm>
        </p:spPr>
        <p:txBody>
          <a:bodyPr/>
          <a:lstStyle/>
          <a:p>
            <a:r>
              <a:rPr lang="cs-CZ" dirty="0" smtClean="0"/>
              <a:t>Podle které bohyně se Athény jmenují?</a:t>
            </a:r>
          </a:p>
          <a:p>
            <a:r>
              <a:rPr lang="cs-CZ" dirty="0" smtClean="0"/>
              <a:t>Čeho bohyně to byla?</a:t>
            </a:r>
          </a:p>
          <a:p>
            <a:r>
              <a:rPr lang="cs-CZ" dirty="0" smtClean="0"/>
              <a:t>Se kterým bohem soupeřila o název města?</a:t>
            </a:r>
          </a:p>
          <a:p>
            <a:r>
              <a:rPr lang="cs-CZ" dirty="0" smtClean="0"/>
              <a:t>Jaký dar lidem poskytla?</a:t>
            </a:r>
          </a:p>
          <a:p>
            <a:r>
              <a:rPr lang="cs-CZ" dirty="0" smtClean="0"/>
              <a:t>Jaký produkt se z tohoto daru v Řecku vyráběl a vyvážel?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8442845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773" y="116632"/>
            <a:ext cx="8905298" cy="1008112"/>
          </a:xfrm>
        </p:spPr>
        <p:txBody>
          <a:bodyPr>
            <a:noAutofit/>
          </a:bodyPr>
          <a:lstStyle/>
          <a:p>
            <a:r>
              <a:rPr lang="cs-CZ" sz="2400" dirty="0" smtClean="0"/>
              <a:t>Athény jsou považovány za kolébku evropské demokracie. Zkuste určit, které z následujících pojmů jsou charakteristické pro dnešní demokracii. Klikněte na ně.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563462" y="4153641"/>
            <a:ext cx="232901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Probíhají volby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7399" y="2708920"/>
            <a:ext cx="232901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všem rozhoduje sám panovník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491880" y="2708920"/>
            <a:ext cx="2304256" cy="8060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Lidé jsou svobodní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588224" y="2711828"/>
            <a:ext cx="2304256" cy="7560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Lidé mohou říkat své názory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38702" y="4189645"/>
            <a:ext cx="2329018" cy="7560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Lidé mohou psát, co chtějí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588224" y="1271285"/>
            <a:ext cx="2304256" cy="8258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Lidé nemohou cestovat do zahraničí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38702" y="1254388"/>
            <a:ext cx="2304256" cy="8258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Lidé mohou vyznávat libovolné náboženství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467979" y="5574868"/>
            <a:ext cx="2328157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 všechny platí stejné zákony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588224" y="5574868"/>
            <a:ext cx="232901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Soudí vládce podle své vůle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7399" y="5574868"/>
            <a:ext cx="232901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Neprobíhají volby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491880" y="4153641"/>
            <a:ext cx="232901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Ženy mají stejná práva jako muži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491880" y="1271285"/>
            <a:ext cx="232901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povoleno jediné náboženství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95536" y="2097167"/>
            <a:ext cx="2016224" cy="46773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Dobře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707904" y="2063373"/>
            <a:ext cx="2016224" cy="4677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804248" y="2097167"/>
            <a:ext cx="2016224" cy="4677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89223" y="3501008"/>
            <a:ext cx="2016224" cy="4677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77765" y="6289071"/>
            <a:ext cx="2016224" cy="4677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804248" y="6294948"/>
            <a:ext cx="2016224" cy="4677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707904" y="3518437"/>
            <a:ext cx="2016224" cy="46773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Dobře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6772298" y="3467912"/>
            <a:ext cx="2016224" cy="46773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Dobře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3707904" y="4945729"/>
            <a:ext cx="2016224" cy="46773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Dobře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397769" y="4945729"/>
            <a:ext cx="2016224" cy="46773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Dobře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3623945" y="6323879"/>
            <a:ext cx="2016224" cy="46773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Dobře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6804248" y="4945729"/>
            <a:ext cx="2016224" cy="46773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Dobře</a:t>
            </a:r>
          </a:p>
        </p:txBody>
      </p:sp>
    </p:spTree>
    <p:extLst>
      <p:ext uri="{BB962C8B-B14F-4D97-AF65-F5344CB8AC3E}">
        <p14:creationId xmlns:p14="http://schemas.microsoft.com/office/powerpoint/2010/main" val="2375781111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Akropolis</a:t>
            </a:r>
            <a:endParaRPr lang="cs-CZ" dirty="0"/>
          </a:p>
        </p:txBody>
      </p:sp>
      <p:pic>
        <p:nvPicPr>
          <p:cNvPr id="3074" name="Picture 2" descr="Soubor:AthensAcropolisDawnAdj0602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52" y="2636912"/>
            <a:ext cx="8352928" cy="313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8905" y="1340768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Nejvýznamnější část Athén pahorek uprostřed města s chrámy.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5040" y="6453336"/>
            <a:ext cx="576064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http://cs.wikipedia.org/wiki/Soubor:AthensAcropolisDawnAdj06028.jpg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95357325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Člověk v Athénách mohl za neplacení dluhů upadnout do otroctví.</a:t>
            </a:r>
          </a:p>
          <a:p>
            <a:r>
              <a:rPr lang="cs-CZ" dirty="0" smtClean="0"/>
              <a:t>Existují dluhy a zadlužení lidé i v dnešní době?</a:t>
            </a:r>
          </a:p>
          <a:p>
            <a:r>
              <a:rPr lang="cs-CZ" dirty="0" smtClean="0"/>
              <a:t>Z jakých důvodů se lidé mohou dostat do dluhů?</a:t>
            </a:r>
          </a:p>
          <a:p>
            <a:r>
              <a:rPr lang="cs-CZ" dirty="0" smtClean="0"/>
              <a:t>Jaký postih dnes </a:t>
            </a:r>
            <a:r>
              <a:rPr lang="cs-CZ" dirty="0" smtClean="0"/>
              <a:t>lidem s </a:t>
            </a:r>
            <a:r>
              <a:rPr lang="cs-CZ" dirty="0" smtClean="0"/>
              <a:t>dluhy hrozí?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3973880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Athénská </a:t>
            </a:r>
            <a:r>
              <a:rPr lang="cs-CZ" dirty="0" smtClean="0"/>
              <a:t>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3528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Zjistěte v učebnici, z jakých slov pochází slovo demokracie.</a:t>
            </a:r>
          </a:p>
          <a:p>
            <a:r>
              <a:rPr lang="cs-CZ" dirty="0" smtClean="0"/>
              <a:t>Popište, v čem se lišila athénská demokracie od té dnešní v například v našem státě.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Kdo může u nás může volit?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Kdo přijímá v České republice zákony?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Kdo v České republice vládne?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Jsou dnes ti, co přijímají zákony a vládnou, placeni?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7447730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Střepinový soud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občan mohl na střep napsat jméno člověka, který podle něj ohrožoval demokracii v Athénách.</a:t>
            </a:r>
          </a:p>
          <a:p>
            <a:r>
              <a:rPr lang="cs-CZ" dirty="0" smtClean="0"/>
              <a:t>Střepinový soud naruby – napište na papírek jméno spolužáka, který je podle vás největším přínosem pro vaší třídu.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3247716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Vzdělání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Řekněte, proč je pro člověka důležité vzdělání.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8661818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Přečtěte si v učebnici o vzdělávání v Athénách a pak odpovězte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Kdo </a:t>
            </a:r>
            <a:r>
              <a:rPr lang="cs-CZ" dirty="0"/>
              <a:t>se mohl v Athénách vzdělávat?</a:t>
            </a:r>
          </a:p>
          <a:p>
            <a:r>
              <a:rPr lang="cs-CZ" dirty="0" smtClean="0"/>
              <a:t>Co </a:t>
            </a:r>
            <a:r>
              <a:rPr lang="cs-CZ" dirty="0" smtClean="0"/>
              <a:t>se učili žáci v Athénách?</a:t>
            </a:r>
          </a:p>
          <a:p>
            <a:r>
              <a:rPr lang="cs-CZ" dirty="0" smtClean="0"/>
              <a:t>Jak </a:t>
            </a:r>
            <a:r>
              <a:rPr lang="cs-CZ" dirty="0" smtClean="0"/>
              <a:t>se lišilo vzdělávání v Athénách a v jiných orientálních státech (Egypt, Mezopotámie)?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3009927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Označte a vysvětlete, který pojem nepatří k </a:t>
            </a:r>
            <a:r>
              <a:rPr lang="cs-CZ" dirty="0" smtClean="0"/>
              <a:t>Athénám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err="1" smtClean="0"/>
              <a:t>Attika</a:t>
            </a:r>
            <a:r>
              <a:rPr lang="cs-CZ" dirty="0" smtClean="0"/>
              <a:t>   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Athéna  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Knóssos</a:t>
            </a:r>
            <a:r>
              <a:rPr lang="cs-CZ" dirty="0" smtClean="0"/>
              <a:t>  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Akropolis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3520898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Knóssos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palác na Krétě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094187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Označte a vysvětlete, který pojem nepatří k </a:t>
            </a:r>
            <a:r>
              <a:rPr lang="cs-CZ" dirty="0" smtClean="0"/>
              <a:t>athénské demokracii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Volby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Vláda jednotlivce - diktatura  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Lidové shromáždění  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Vláda lidu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9760147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Vláda jednotlivce - diktatura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</a:t>
            </a:r>
            <a:r>
              <a:rPr lang="cs-CZ" dirty="0" smtClean="0"/>
              <a:t>vládě </a:t>
            </a:r>
            <a:r>
              <a:rPr lang="cs-CZ" dirty="0" smtClean="0"/>
              <a:t>podíleli </a:t>
            </a:r>
            <a:r>
              <a:rPr lang="cs-CZ" dirty="0" smtClean="0"/>
              <a:t>všichni </a:t>
            </a:r>
            <a:r>
              <a:rPr lang="cs-CZ" dirty="0" smtClean="0"/>
              <a:t>plnoprávní občané.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6228792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r>
              <a:rPr lang="cs-CZ" dirty="0" smtClean="0"/>
              <a:t>Opravte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568952" cy="568863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Město Athény leží na ostrově Kréta.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Formou vlády v Athénách byla vláda jednotlivce.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Vzdělání nebylo pro Athéňany důležité.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Lidi nebezpečné pro demokracii mohli Athéňané vyloučit z města při lístkovém soudu.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Středem Athén byl pahorek </a:t>
            </a:r>
            <a:r>
              <a:rPr lang="cs-CZ" dirty="0" err="1" smtClean="0"/>
              <a:t>Archobůlos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8864926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r>
              <a:rPr lang="cs-CZ" dirty="0" smtClean="0"/>
              <a:t>Opravte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568952" cy="568863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Město Athény leží na poloostrově </a:t>
            </a:r>
            <a:r>
              <a:rPr lang="cs-CZ" dirty="0" err="1" smtClean="0"/>
              <a:t>Attika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Formou vlády v Athénách byla demokracie.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Vzdělání bylo pro Athéňany důležité.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Lidi nebezpečné pro demokracii mohli Athéňané vyloučit z města při střepinovém soudu.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Středem Athén byl pahorek Akropolis.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0209570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Athény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b="1" dirty="0"/>
              <a:t>Počátky demokracie - </a:t>
            </a:r>
            <a:r>
              <a:rPr lang="cs-CZ" dirty="0"/>
              <a:t>na vládě se podíleli </a:t>
            </a:r>
            <a:r>
              <a:rPr lang="cs-CZ" b="1" dirty="0"/>
              <a:t>všichni plnoprávní občané (muži</a:t>
            </a:r>
            <a:r>
              <a:rPr lang="cs-CZ" b="1" dirty="0" smtClean="0"/>
              <a:t>).</a:t>
            </a:r>
            <a:endParaRPr lang="cs-CZ" dirty="0"/>
          </a:p>
          <a:p>
            <a:pPr lvl="0"/>
            <a:r>
              <a:rPr lang="cs-CZ" dirty="0"/>
              <a:t>Na lidovém shromáždění si volili úředníky a přijímali </a:t>
            </a:r>
            <a:r>
              <a:rPr lang="cs-CZ" dirty="0" smtClean="0"/>
              <a:t>zákony</a:t>
            </a:r>
            <a:r>
              <a:rPr lang="cs-CZ" b="1" dirty="0"/>
              <a:t>.</a:t>
            </a:r>
            <a:endParaRPr lang="cs-CZ" dirty="0"/>
          </a:p>
          <a:p>
            <a:pPr lvl="0"/>
            <a:r>
              <a:rPr lang="cs-CZ" b="1" dirty="0"/>
              <a:t>Každý</a:t>
            </a:r>
            <a:r>
              <a:rPr lang="cs-CZ" dirty="0"/>
              <a:t> mohl </a:t>
            </a:r>
            <a:r>
              <a:rPr lang="cs-CZ" b="1" dirty="0"/>
              <a:t>volit</a:t>
            </a:r>
            <a:r>
              <a:rPr lang="cs-CZ" dirty="0"/>
              <a:t> a </a:t>
            </a:r>
            <a:r>
              <a:rPr lang="cs-CZ" b="1" dirty="0"/>
              <a:t>zastávat </a:t>
            </a:r>
            <a:r>
              <a:rPr lang="cs-CZ" b="1" dirty="0" smtClean="0"/>
              <a:t>úřad.</a:t>
            </a:r>
            <a:endParaRPr lang="cs-CZ" dirty="0"/>
          </a:p>
          <a:p>
            <a:pPr lvl="0"/>
            <a:r>
              <a:rPr lang="cs-CZ" dirty="0"/>
              <a:t>Bez práv byli přistěhovalci a </a:t>
            </a:r>
            <a:r>
              <a:rPr lang="cs-CZ" dirty="0" smtClean="0"/>
              <a:t>otroci.</a:t>
            </a:r>
            <a:endParaRPr lang="cs-CZ" dirty="0"/>
          </a:p>
          <a:p>
            <a:pPr lvl="0"/>
            <a:r>
              <a:rPr lang="cs-CZ" b="1" dirty="0"/>
              <a:t>Athény</a:t>
            </a:r>
            <a:r>
              <a:rPr lang="cs-CZ" dirty="0"/>
              <a:t> měly výhodnou polohu u moře, byl to </a:t>
            </a:r>
            <a:r>
              <a:rPr lang="cs-CZ" b="1" dirty="0"/>
              <a:t>stát s rozvinutým námořním obchodem a s rozvinutými </a:t>
            </a:r>
            <a:r>
              <a:rPr lang="cs-CZ" b="1" dirty="0" smtClean="0"/>
              <a:t>řemesly.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6155466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Literatura:</a:t>
            </a:r>
          </a:p>
          <a:p>
            <a:r>
              <a:rPr lang="cs-CZ" dirty="0"/>
              <a:t>Zpracováno </a:t>
            </a:r>
            <a:r>
              <a:rPr lang="cs-CZ" dirty="0" smtClean="0"/>
              <a:t>podle učebnice: </a:t>
            </a:r>
            <a:r>
              <a:rPr lang="cs-CZ" dirty="0" err="1" smtClean="0"/>
              <a:t>Bednáříková</a:t>
            </a:r>
            <a:r>
              <a:rPr lang="cs-CZ" dirty="0" smtClean="0"/>
              <a:t>, J., </a:t>
            </a:r>
            <a:r>
              <a:rPr lang="cs-CZ" dirty="0" err="1" smtClean="0"/>
              <a:t>Kysučan</a:t>
            </a:r>
            <a:r>
              <a:rPr lang="cs-CZ" dirty="0" smtClean="0"/>
              <a:t> L., </a:t>
            </a:r>
            <a:r>
              <a:rPr lang="cs-CZ" dirty="0" err="1" smtClean="0"/>
              <a:t>Fejfušová</a:t>
            </a:r>
            <a:r>
              <a:rPr lang="cs-CZ" dirty="0" smtClean="0"/>
              <a:t> M.: </a:t>
            </a:r>
            <a:r>
              <a:rPr lang="cs-CZ" i="1" dirty="0" smtClean="0"/>
              <a:t>Dějepis</a:t>
            </a:r>
            <a:r>
              <a:rPr lang="cs-CZ" dirty="0"/>
              <a:t>: </a:t>
            </a:r>
            <a:r>
              <a:rPr lang="cs-CZ" i="1" dirty="0" smtClean="0"/>
              <a:t>Pravěk a starověk</a:t>
            </a:r>
            <a:r>
              <a:rPr lang="cs-CZ" dirty="0" smtClean="0"/>
              <a:t>. </a:t>
            </a:r>
            <a:r>
              <a:rPr lang="cs-CZ" dirty="0"/>
              <a:t>Brno: Nová škola, </a:t>
            </a:r>
            <a:r>
              <a:rPr lang="cs-CZ" dirty="0" smtClean="0"/>
              <a:t>2011. </a:t>
            </a:r>
            <a:r>
              <a:rPr lang="cs-CZ" dirty="0"/>
              <a:t>ISBN </a:t>
            </a:r>
            <a:r>
              <a:rPr lang="cs-CZ" dirty="0" smtClean="0"/>
              <a:t>978-80-7289-291-4.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3050696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err="1" smtClean="0"/>
              <a:t>Soubor:Aegeansea.jpg</a:t>
            </a:r>
            <a:r>
              <a:rPr lang="cs-CZ" sz="1200" dirty="0" smtClean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[cit. </a:t>
            </a:r>
            <a:r>
              <a:rPr lang="cs-CZ" sz="1200" dirty="0" smtClean="0"/>
              <a:t>2013-02-27]. </a:t>
            </a:r>
            <a:r>
              <a:rPr lang="cs-CZ" sz="1200" dirty="0"/>
              <a:t>Dostupné z: 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cs.wikipedia.org/wiki/Soubor:Aegeansea.jpg</a:t>
            </a:r>
            <a:endParaRPr lang="cs-CZ" sz="1200" dirty="0" smtClean="0"/>
          </a:p>
          <a:p>
            <a:r>
              <a:rPr lang="cs-CZ" sz="1200" dirty="0" smtClean="0"/>
              <a:t>Soubor:AthensAcropolisDawnAdj06028.jpg. </a:t>
            </a:r>
            <a:r>
              <a:rPr lang="cs-CZ" sz="1200" i="1" dirty="0"/>
              <a:t>Wikipedia.org</a:t>
            </a:r>
            <a:r>
              <a:rPr lang="cs-CZ" sz="1200" dirty="0"/>
              <a:t> [online]. [cit. </a:t>
            </a:r>
            <a:r>
              <a:rPr lang="cs-CZ" sz="1200" dirty="0" smtClean="0"/>
              <a:t>2013-02-27]. </a:t>
            </a:r>
            <a:r>
              <a:rPr lang="cs-CZ" sz="1200" dirty="0"/>
              <a:t>Dostupné z: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cs.wikipedia.org/wiki/Soubor:AthensAcropolisDawnAdj06028.jpg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6485067"/>
      </p:ext>
    </p:extLst>
  </p:cSld>
  <p:clrMapOvr>
    <a:masterClrMapping/>
  </p:clrMapOvr>
  <p:transition spd="slow">
    <p:checker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814</Words>
  <Application>Microsoft Office PowerPoint</Application>
  <PresentationFormat>Předvádění na obrazovce (4:3)</PresentationFormat>
  <Paragraphs>183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23</vt:i4>
      </vt:variant>
    </vt:vector>
  </HeadingPairs>
  <TitlesOfParts>
    <vt:vector size="26" baseType="lpstr">
      <vt:lpstr>Motiv systému Office</vt:lpstr>
      <vt:lpstr>1_Motiv systému Office</vt:lpstr>
      <vt:lpstr>1_Výchozí návrh</vt:lpstr>
      <vt:lpstr>Prezentace aplikace PowerPoint</vt:lpstr>
      <vt:lpstr>Anotace:</vt:lpstr>
      <vt:lpstr>Téma dnešní hodiny v zjistíte v tajence</vt:lpstr>
      <vt:lpstr>Prezentace aplikace PowerPoint</vt:lpstr>
      <vt:lpstr>Athény</vt:lpstr>
      <vt:lpstr>Poloha Athén</vt:lpstr>
      <vt:lpstr>Přečtěte si pověst o vzniku Athén v učebnici – pak učebnici zavřete a odpovězte na otázky</vt:lpstr>
      <vt:lpstr>Athény jsou považovány za kolébku evropské demokracie. Zkuste určit, které z následujících pojmů jsou charakteristické pro dnešní demokracii. Klikněte na ně.</vt:lpstr>
      <vt:lpstr>Akropolis</vt:lpstr>
      <vt:lpstr>Dluhy</vt:lpstr>
      <vt:lpstr>Athénská demokracie</vt:lpstr>
      <vt:lpstr>Střepinový soud</vt:lpstr>
      <vt:lpstr>Vzdělání</vt:lpstr>
      <vt:lpstr>Přečtěte si v učebnici o vzdělávání v Athénách a pak odpovězte na otázky</vt:lpstr>
      <vt:lpstr>Označte a vysvětlete, který pojem nepatří k Athénám</vt:lpstr>
      <vt:lpstr>Knóssos</vt:lpstr>
      <vt:lpstr>Označte a vysvětlete, který pojem nepatří k athénské demokracii</vt:lpstr>
      <vt:lpstr>Vláda jednotlivce - diktatura</vt:lpstr>
      <vt:lpstr>Opravte věty</vt:lpstr>
      <vt:lpstr>Opravte věty</vt:lpstr>
      <vt:lpstr>Athény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Dnešní téma v zjistíte v tajence</dc:title>
  <dc:creator>Vladimír Rychlý</dc:creator>
  <cp:lastModifiedBy>Vladimír Rychlý</cp:lastModifiedBy>
  <cp:revision>21</cp:revision>
  <dcterms:created xsi:type="dcterms:W3CDTF">2013-02-27T17:06:42Z</dcterms:created>
  <dcterms:modified xsi:type="dcterms:W3CDTF">2013-02-28T21:17:19Z</dcterms:modified>
</cp:coreProperties>
</file>