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7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B84C9-C1D6-43F3-92D8-5C81D8277F3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4128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C1243-F44F-4F7D-9005-B2FAF9F1A03E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4364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21DD7-7260-4699-8B31-CC972BF85486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5477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BA198-520B-4216-A4E1-08B80DBD720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06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350DC-50C7-4543-AE5F-C40236163F2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3960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70EC0-D574-4BC0-80B4-6472D7B60DE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564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8F576-B4C7-42B8-B41A-94956CAE4AB8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480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1E72D-6AFA-4160-A940-20B288A1F6F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9138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3E78E-77ED-4B19-9AB4-088F3BE5C3C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0373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A6A80-24D1-4AF9-A004-4249DC9721F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223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38B4F-2048-4589-A63E-8F91B538094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334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2F527E7C-112B-4AE9-BEBC-E7053868D055}" type="datetimeFigureOut">
              <a:rPr lang="cs-CZ" smtClean="0"/>
              <a:t>6.1.2012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31AAEF6E-B230-4911-BCF9-01FF09299F4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9221FA-6A43-4B8A-BA98-405B66F931AE}" type="slidenum">
              <a:rPr lang="cs-CZ">
                <a:solidFill>
                  <a:srgbClr val="FFFFFF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9917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ŠABLONA 32</a:t>
            </a:r>
            <a:endParaRPr lang="cs-CZ" sz="40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5013176"/>
            <a:ext cx="7924800" cy="149961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40640" y="3717032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smtClean="0">
                <a:solidFill>
                  <a:srgbClr val="FFFFFF"/>
                </a:solidFill>
              </a:rPr>
              <a:t>VY_32_INOVACE_15_32_STŘÍDÁNÍ </a:t>
            </a:r>
            <a:r>
              <a:rPr lang="cs-CZ" sz="2000" dirty="0" smtClean="0">
                <a:solidFill>
                  <a:srgbClr val="FFFFFF"/>
                </a:solidFill>
              </a:rPr>
              <a:t>ČTYŘ ROČNÍCH OBDOBÍ</a:t>
            </a:r>
            <a:endParaRPr lang="cs-CZ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2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Anotace:</a:t>
            </a:r>
            <a:r>
              <a:rPr lang="cs-CZ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800" dirty="0"/>
              <a:t>Prezentace může sloužit jako výkladové, opakovací učivo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Autor: </a:t>
            </a:r>
            <a:r>
              <a:rPr lang="cs-CZ" sz="1800" dirty="0"/>
              <a:t>Mgr. Martin </a:t>
            </a:r>
            <a:r>
              <a:rPr lang="cs-CZ" sz="1800" dirty="0" smtClean="0"/>
              <a:t>Palát</a:t>
            </a:r>
            <a:endParaRPr lang="cs-CZ" sz="1800" dirty="0"/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Jazyk: </a:t>
            </a:r>
            <a:r>
              <a:rPr lang="cs-CZ" sz="1800" dirty="0"/>
              <a:t>Čeština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Očekávaný výstup:</a:t>
            </a:r>
            <a:r>
              <a:rPr lang="cs-CZ" sz="1800" dirty="0"/>
              <a:t> obohacení a rozšíření učiva na téma </a:t>
            </a:r>
            <a:r>
              <a:rPr lang="cs-CZ" sz="1800" dirty="0" smtClean="0"/>
              <a:t>Člověk a Vesmír</a:t>
            </a:r>
            <a:endParaRPr lang="cs-CZ" sz="1800" dirty="0"/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Speciální vzdělávací potřeby: </a:t>
            </a:r>
            <a:r>
              <a:rPr lang="cs-CZ" sz="1800" dirty="0"/>
              <a:t>dataprojektor, interaktivní tabule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Klíčová slova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cs-CZ" sz="1800" dirty="0" smtClean="0"/>
              <a:t> Vesmír, Země, pohyby Země, rok, zemská osa, den, noc, roční období, rovnodennost</a:t>
            </a:r>
            <a:r>
              <a:rPr lang="cs-CZ" sz="1800" smtClean="0"/>
              <a:t>, slunovrat</a:t>
            </a:r>
            <a:endParaRPr lang="cs-CZ" sz="1800" dirty="0"/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Druh učebního materiálu: </a:t>
            </a:r>
            <a:r>
              <a:rPr lang="cs-CZ" sz="1800" dirty="0"/>
              <a:t>prezentace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Cílová skupina</a:t>
            </a:r>
            <a:r>
              <a:rPr lang="cs-CZ" sz="18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cs-CZ" sz="1800" dirty="0"/>
              <a:t>žák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Stupeň a typ vzdělávání: </a:t>
            </a:r>
            <a:r>
              <a:rPr lang="cs-CZ" sz="1800" dirty="0"/>
              <a:t>základní vzdělávání – první stupeň</a:t>
            </a:r>
          </a:p>
          <a:p>
            <a:pPr eaLnBrk="1" hangingPunct="1"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Typická věková skupina: </a:t>
            </a:r>
            <a:r>
              <a:rPr lang="cs-CZ" sz="1800" dirty="0"/>
              <a:t>9 -11 let</a:t>
            </a:r>
          </a:p>
          <a:p>
            <a:pPr eaLnBrk="1" hangingPunct="1"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0036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Střídání čtyř ročních období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80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Podnadpis 4"/>
          <p:cNvSpPr>
            <a:spLocks noGrp="1"/>
          </p:cNvSpPr>
          <p:nvPr>
            <p:ph sz="quarter" idx="13"/>
          </p:nvPr>
        </p:nvSpPr>
        <p:spPr>
          <a:xfrm>
            <a:off x="609600" y="188640"/>
            <a:ext cx="7924800" cy="5976664"/>
          </a:xfrm>
        </p:spPr>
        <p:txBody>
          <a:bodyPr>
            <a:normAutofit/>
          </a:bodyPr>
          <a:lstStyle/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Zeměkoule se otáčí kolem své vlastní osy. Tato zemská osa je trvale nakloněna a nemění svůj směr (její odchylky jsou minimální, např. při zemětřesní v Japonsku v roce 2011 se vychýlila o 16 cm).</a:t>
            </a:r>
          </a:p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Při oběhu kolem Slunce je proto Země přikloněna ke Slunci střídavě severní a jižní polokoulí.</a:t>
            </a:r>
          </a:p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Na různá místa zeměkoule tak dopadají sluneční paprsky pod jiným úhlem a po různě dlouhou dobu.</a:t>
            </a:r>
          </a:p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V důsledku toho dochází během roku ke změnám délky světla (dne) a tmy (noci). Dochází také ke střídání čtyř ročních období : </a:t>
            </a:r>
          </a:p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jara</a:t>
            </a:r>
          </a:p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léta</a:t>
            </a:r>
          </a:p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podzimu</a:t>
            </a:r>
          </a:p>
          <a:p>
            <a:pPr algn="l"/>
            <a:r>
              <a:rPr lang="cs-CZ" sz="2200" dirty="0" smtClean="0">
                <a:solidFill>
                  <a:schemeClr val="tx1"/>
                </a:solidFill>
              </a:rPr>
              <a:t>zimy</a:t>
            </a:r>
            <a:endParaRPr lang="cs-CZ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2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Pohyby země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3" y="1600200"/>
            <a:ext cx="7481454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904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480720" cy="6199431"/>
          </a:xfrm>
        </p:spPr>
      </p:pic>
    </p:spTree>
    <p:extLst>
      <p:ext uri="{BB962C8B-B14F-4D97-AF65-F5344CB8AC3E}">
        <p14:creationId xmlns:p14="http://schemas.microsoft.com/office/powerpoint/2010/main" val="286797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611560" y="1124744"/>
            <a:ext cx="3733800" cy="381642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Oblast kolem rovníku je nejteplejší oblastí zeměkoule.</a:t>
            </a:r>
          </a:p>
          <a:p>
            <a:r>
              <a:rPr lang="cs-CZ" sz="3200" dirty="0" smtClean="0"/>
              <a:t>Dopadá na ni během celého roku nejvíc slunečního záření.</a:t>
            </a:r>
            <a:endParaRPr lang="cs-CZ" sz="32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916832"/>
            <a:ext cx="4187924" cy="3140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87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611560" y="980728"/>
            <a:ext cx="3733800" cy="4114800"/>
          </a:xfrm>
        </p:spPr>
        <p:txBody>
          <a:bodyPr>
            <a:noAutofit/>
          </a:bodyPr>
          <a:lstStyle/>
          <a:p>
            <a:r>
              <a:rPr lang="cs-CZ" sz="2800" dirty="0" smtClean="0"/>
              <a:t>V polárních oblastech kolem severního a jižního pólu je  situace opačná. </a:t>
            </a:r>
          </a:p>
          <a:p>
            <a:r>
              <a:rPr lang="cs-CZ" sz="2800" dirty="0" smtClean="0"/>
              <a:t>Během roku sem dopadá nejméně slunečních paprsků a proto se na pólech udrží sníh a led po celý rok.</a:t>
            </a:r>
            <a:endParaRPr lang="cs-CZ" sz="28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916832"/>
            <a:ext cx="4189057" cy="3140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91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21. březen </a:t>
            </a:r>
            <a:r>
              <a:rPr lang="cs-CZ" sz="3200" dirty="0" smtClean="0"/>
              <a:t>– jarní rovnodennost – délka dne a noci je stejná.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988840"/>
            <a:ext cx="3901196" cy="3326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Významné dny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106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21. červen </a:t>
            </a:r>
            <a:r>
              <a:rPr lang="cs-CZ" sz="3600" dirty="0" smtClean="0"/>
              <a:t>– letní slunovrat – nejdelší den a nejkratší noc v roce.</a:t>
            </a:r>
          </a:p>
          <a:p>
            <a:r>
              <a:rPr lang="cs-CZ" sz="3600" dirty="0" smtClean="0"/>
              <a:t>Dny se začínají zkracovat.</a:t>
            </a:r>
            <a:endParaRPr lang="cs-CZ" sz="3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340768"/>
            <a:ext cx="3528392" cy="4139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64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23. září </a:t>
            </a:r>
            <a:r>
              <a:rPr lang="cs-CZ" sz="3600" dirty="0" smtClean="0"/>
              <a:t>– podzimní rovnodennost – délka dne a noci je stejná. </a:t>
            </a:r>
            <a:endParaRPr lang="cs-CZ" sz="3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348880"/>
            <a:ext cx="4428492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65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21. prosinec </a:t>
            </a:r>
            <a:r>
              <a:rPr lang="cs-CZ" sz="3600" dirty="0" smtClean="0"/>
              <a:t>– zimní slunovrat – nejkratší den a nejdelší noc v roce.</a:t>
            </a:r>
          </a:p>
          <a:p>
            <a:r>
              <a:rPr lang="cs-CZ" sz="3600" dirty="0" smtClean="0"/>
              <a:t>Dny se začínají prodlužovat.</a:t>
            </a:r>
            <a:endParaRPr lang="cs-CZ" sz="3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00808"/>
            <a:ext cx="3024336" cy="3697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5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 – obrázky :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http://planety.astro.cz/obr/planety/zeme/zeme2_large.jpg</a:t>
            </a:r>
          </a:p>
          <a:p>
            <a:r>
              <a:rPr lang="cs-CZ" dirty="0"/>
              <a:t>http://nd01.jxs.cz/165/998/e82d72bace_28080123_o2.jpg</a:t>
            </a:r>
          </a:p>
          <a:p>
            <a:r>
              <a:rPr lang="cs-CZ" dirty="0"/>
              <a:t>http://gnosis9.net/gallery/200809241608_severni-ledovy-ocen.jpg</a:t>
            </a:r>
          </a:p>
          <a:p>
            <a:r>
              <a:rPr lang="cs-CZ" dirty="0"/>
              <a:t>http://www.zskomtu.cz/vyuka/zemepis/obrazky/obdobi/obeh.jpg</a:t>
            </a:r>
          </a:p>
          <a:p>
            <a:r>
              <a:rPr lang="cs-CZ" dirty="0"/>
              <a:t>http://www.oskole.sk/userfiles/image/zemepis/pohyby_zeme/image007.png</a:t>
            </a:r>
          </a:p>
          <a:p>
            <a:r>
              <a:rPr lang="cs-CZ" dirty="0"/>
              <a:t>http://nd01.jxs.cz/863/182/bc318e5af3_43182219_o2.jpg</a:t>
            </a:r>
          </a:p>
          <a:p>
            <a:r>
              <a:rPr lang="cs-CZ" dirty="0"/>
              <a:t>http://nd03.jxs.cz/720/777/b843fe60fb_62420233_o2.jpg</a:t>
            </a:r>
          </a:p>
          <a:p>
            <a:r>
              <a:rPr lang="cs-CZ" dirty="0"/>
              <a:t>http://www.google.cz/imgres?q=earth+moves&amp;hl=cs&amp;gbv=2&amp;biw=1366&amp;bih=581&amp;tbs=isz:l&amp;tbm=isch&amp;tbnid=MX3WhwTFhqtklM:&amp;imgrefurl=http://bethbeck.wordpress.com/2010/03/03/earth-moves-nasa-measures/&amp;docid=42G_f7U9Bp_uvM&amp;w=1024&amp;h=1024&amp;ei=TFF2Tr2RBZDTsgbmoKm3DQ&amp;zoom=1&amp;iact=rc&amp;dur=241&amp;page=1&amp;tbnh=171&amp;tbnw=176&amp;start=0&amp;ndsp=12&amp;ved=1t:429,r:0,s:0&amp;tx=96&amp;ty=96</a:t>
            </a:r>
          </a:p>
          <a:p>
            <a:r>
              <a:rPr lang="cs-CZ" dirty="0"/>
              <a:t>http://scienceblogs.com/startswithabang/upload/2010/09/but_it_moves_how_we_know_the_e/star_trails_sept_18-9_2006_9pm-6am.jpg</a:t>
            </a:r>
          </a:p>
          <a:p>
            <a:r>
              <a:rPr lang="cs-CZ" dirty="0"/>
              <a:t>http://images.paulpellerito.com/aphelion.jpg</a:t>
            </a:r>
          </a:p>
          <a:p>
            <a:r>
              <a:rPr lang="cs-CZ" dirty="0"/>
              <a:t>http://day-night.info/Day_night_over_Europebig.jpg</a:t>
            </a:r>
          </a:p>
          <a:p>
            <a:r>
              <a:rPr lang="cs-CZ" dirty="0"/>
              <a:t>http://encyclopediaurantia.org/images/pangea.jpg</a:t>
            </a:r>
          </a:p>
          <a:p>
            <a:r>
              <a:rPr lang="cs-CZ" dirty="0"/>
              <a:t>http://www.youtube.com/watch?v=Utls9WGfcEc&amp;feature=related</a:t>
            </a:r>
          </a:p>
          <a:p>
            <a:r>
              <a:rPr lang="cs-CZ" dirty="0"/>
              <a:t>http://zlutykvet.cz/Zeme_v_pravych_barvach.jpg</a:t>
            </a:r>
          </a:p>
          <a:p>
            <a:r>
              <a:rPr lang="cs-CZ" dirty="0"/>
              <a:t>http://www.auburn.edu/cosam/media/podcasts/podcasting_with_the_dean/images/hames_uddin_map2.png</a:t>
            </a:r>
          </a:p>
          <a:p>
            <a:r>
              <a:rPr lang="cs-CZ" dirty="0"/>
              <a:t>http://email-junk.com/wallpapers/tropical-islands/tropical-retreat.jpg</a:t>
            </a:r>
          </a:p>
          <a:p>
            <a:r>
              <a:rPr lang="cs-CZ" dirty="0"/>
              <a:t>http://www.alan-chambers.co.uk/wordpress/wp-content/gallery/north-pole-2000-first-successful-british-team-unsupported-to-geographic-north-pole/broken-ice.jpg</a:t>
            </a:r>
          </a:p>
        </p:txBody>
      </p:sp>
    </p:spTree>
    <p:extLst>
      <p:ext uri="{BB962C8B-B14F-4D97-AF65-F5344CB8AC3E}">
        <p14:creationId xmlns:p14="http://schemas.microsoft.com/office/powerpoint/2010/main" val="3387070525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38</TotalTime>
  <Words>386</Words>
  <Application>Microsoft Office PowerPoint</Application>
  <PresentationFormat>Předvádění na obrazovce (4:3)</PresentationFormat>
  <Paragraphs>51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Horizont</vt:lpstr>
      <vt:lpstr>1_Horizont</vt:lpstr>
      <vt:lpstr>ŠABLONA 32</vt:lpstr>
      <vt:lpstr>Prezentace aplikace PowerPoint</vt:lpstr>
      <vt:lpstr>Střídání čtyř ročních období</vt:lpstr>
      <vt:lpstr>Prezentace aplikace PowerPoint</vt:lpstr>
      <vt:lpstr>Pohyby země</vt:lpstr>
      <vt:lpstr>Prezentace aplikace PowerPoint</vt:lpstr>
      <vt:lpstr>Prezentace aplikace PowerPoint</vt:lpstr>
      <vt:lpstr>Prezentace aplikace PowerPoint</vt:lpstr>
      <vt:lpstr>Významné dny</vt:lpstr>
      <vt:lpstr>Prezentace aplikace PowerPoint</vt:lpstr>
      <vt:lpstr>Prezentace aplikace PowerPoint</vt:lpstr>
      <vt:lpstr>Prezentace aplikace PowerPoint</vt:lpstr>
      <vt:lpstr>Zdroje – obrázky 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Střídání čtyř ročních období</dc:title>
  <dc:creator>Admin</dc:creator>
  <cp:lastModifiedBy>Admin</cp:lastModifiedBy>
  <cp:revision>8</cp:revision>
  <dcterms:created xsi:type="dcterms:W3CDTF">2011-09-18T21:09:39Z</dcterms:created>
  <dcterms:modified xsi:type="dcterms:W3CDTF">2012-01-06T08:53:13Z</dcterms:modified>
</cp:coreProperties>
</file>