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4.xml" ContentType="application/vnd.openxmlformats-officedocument.presentationml.comments+xml"/>
  <Override PartName="/ppt/comments/comment15.xml" ContentType="application/vnd.openxmlformats-officedocument.presentationml.comments+xml"/>
  <Override PartName="/ppt/comments/comment16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6" r:id="rId4"/>
    <p:sldId id="275" r:id="rId5"/>
    <p:sldId id="276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  <p:sldId id="311" r:id="rId33"/>
    <p:sldId id="312" r:id="rId34"/>
    <p:sldId id="313" r:id="rId35"/>
    <p:sldId id="314" r:id="rId3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ychvl" initials="r" lastIdx="17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9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5369" autoAdjust="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2">
    <p:pos x="10" y="10"/>
    <p:text>100
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3">
    <p:pos x="10" y="10"/>
    <p:text>100
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4">
    <p:pos x="10" y="10"/>
    <p:text>100
</p:tex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5">
    <p:pos x="10" y="10"/>
    <p:text>100
</p:tex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6">
    <p:pos x="10" y="10"/>
    <p:text>100
</p:tex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7">
    <p:pos x="10" y="10"/>
    <p:text>100
</p:tex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8">
    <p:pos x="10" y="10"/>
    <p:text>100
</p:tex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9">
    <p:pos x="10" y="10"/>
    <p:text>100
</p:tex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0">
    <p:pos x="10" y="10"/>
    <p:text>100
</p:tex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1">
    <p:pos x="10" y="10"/>
    <p:text>100
</p:tex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2">
    <p:pos x="10" y="10"/>
    <p:text>100
</p:tex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3">
    <p:pos x="10" y="10"/>
    <p:text>100
</p:tex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4">
    <p:pos x="10" y="10"/>
    <p:text>100
</p:tex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5">
    <p:pos x="10" y="10"/>
    <p:text>100
</p:text>
  </p:cm>
</p:cmLst>
</file>

<file path=ppt/comments/comment1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6">
    <p:pos x="10" y="10"/>
    <p:text>100
</p:text>
  </p:cm>
</p:cmLst>
</file>

<file path=ppt/comments/comment1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7">
    <p:pos x="10" y="10"/>
    <p:text>100
</p:tex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30C9C-1737-4983-8F27-4B32C5B5B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0264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3E694-7860-404A-B14B-4691DA095A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18969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92478-C4A7-410D-8623-36F5E7244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24374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6272FC-6969-4376-AF59-20532544F5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62981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B71FB7-C752-4A87-9A35-45CCA6C3B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20954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A41DB-DBA1-4E26-9224-4FB44E12F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29617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FA55D-7B2F-4811-A485-74AEAD6E8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56326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3005E-84BB-4C9D-B4BE-5BE2BDD0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07527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084AE-B084-43BD-BBF4-7409DEEE4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65949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69E8E-1531-4BBD-B061-D6C8D8542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0945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55D1C-5135-4819-BD8A-F695EFB2C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18822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3DB862A-9BDF-4312-940D-0F1B78ACE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slide" Target="slide32.xml"/><Relationship Id="rId3" Type="http://schemas.openxmlformats.org/officeDocument/2006/relationships/slide" Target="slide12.xml"/><Relationship Id="rId7" Type="http://schemas.openxmlformats.org/officeDocument/2006/relationships/slide" Target="slide14.xml"/><Relationship Id="rId12" Type="http://schemas.openxmlformats.org/officeDocument/2006/relationships/slide" Target="slide24.xml"/><Relationship Id="rId17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2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11" Type="http://schemas.openxmlformats.org/officeDocument/2006/relationships/slide" Target="slide16.xml"/><Relationship Id="rId5" Type="http://schemas.openxmlformats.org/officeDocument/2006/relationships/slide" Target="slide28.xml"/><Relationship Id="rId15" Type="http://schemas.openxmlformats.org/officeDocument/2006/relationships/slide" Target="slide18.xml"/><Relationship Id="rId10" Type="http://schemas.openxmlformats.org/officeDocument/2006/relationships/slide" Target="slide8.xml"/><Relationship Id="rId4" Type="http://schemas.openxmlformats.org/officeDocument/2006/relationships/slide" Target="slide20.xml"/><Relationship Id="rId9" Type="http://schemas.openxmlformats.org/officeDocument/2006/relationships/slide" Target="slide30.xml"/><Relationship Id="rId1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835799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Dějepisná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soutěž „Svět v 19. století“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 na principu soutěže Riskuj. Hrají skupiny žáků, kteří odpovídají na otázky z období 19. století. Zpracováno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</p:txBody>
      </p:sp>
    </p:spTree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65" name="Group 2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2012226"/>
              </p:ext>
            </p:extLst>
          </p:nvPr>
        </p:nvGraphicFramePr>
        <p:xfrm>
          <a:off x="0" y="1"/>
          <a:ext cx="9144000" cy="6858001"/>
        </p:xfrm>
        <a:graphic>
          <a:graphicData uri="http://schemas.openxmlformats.org/drawingml/2006/table">
            <a:tbl>
              <a:tblPr/>
              <a:tblGrid>
                <a:gridCol w="2286000"/>
                <a:gridCol w="2286000"/>
                <a:gridCol w="2284016"/>
                <a:gridCol w="2287984"/>
              </a:tblGrid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Průmyslová revoluce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Rok 1848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Evropa v 19. století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Občanská válka v USA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3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2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3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4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5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6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7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8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9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0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0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1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2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3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4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5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6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7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 advClick="0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Která země byla v 1. polovině 19. století nejrozvinutější průmyslovou velmocí?</a:t>
            </a:r>
            <a:endParaRPr lang="cs-CZ" sz="4000" b="1" dirty="0"/>
          </a:p>
        </p:txBody>
      </p:sp>
    </p:spTree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619672" y="1412776"/>
            <a:ext cx="561699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Velká</a:t>
            </a:r>
            <a:r>
              <a:rPr lang="cs-CZ" sz="5400" b="1" dirty="0" smtClean="0"/>
              <a:t> </a:t>
            </a:r>
            <a:r>
              <a:rPr lang="cs-CZ" sz="4000" b="1" dirty="0" smtClean="0"/>
              <a:t>Británie.</a:t>
            </a:r>
            <a:endParaRPr lang="cs-CZ" sz="4000" b="1" dirty="0"/>
          </a:p>
        </p:txBody>
      </p:sp>
    </p:spTree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Jak se změnila během průmyslové revoluce doprava?</a:t>
            </a:r>
          </a:p>
        </p:txBody>
      </p:sp>
    </p:spTree>
    <p:extLst>
      <p:ext uri="{BB962C8B-B14F-4D97-AF65-F5344CB8AC3E}">
        <p14:creationId xmlns:p14="http://schemas.microsoft.com/office/powerpoint/2010/main" val="254078989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827584" y="1412776"/>
            <a:ext cx="7632848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Na souši parní lokomotivy – vlaky, na vodě parníky.</a:t>
            </a:r>
          </a:p>
        </p:txBody>
      </p:sp>
    </p:spTree>
    <p:extLst>
      <p:ext uri="{BB962C8B-B14F-4D97-AF65-F5344CB8AC3E}">
        <p14:creationId xmlns:p14="http://schemas.microsoft.com/office/powerpoint/2010/main" val="17457675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V čem byla výhoda parního stroje oproti dříve </a:t>
            </a:r>
            <a:r>
              <a:rPr lang="cs-CZ" sz="4000" b="1" dirty="0" smtClean="0"/>
              <a:t>používaným </a:t>
            </a:r>
            <a:r>
              <a:rPr lang="cs-CZ" sz="4000" b="1" dirty="0"/>
              <a:t>pohonům?</a:t>
            </a:r>
          </a:p>
        </p:txBody>
      </p:sp>
    </p:spTree>
    <p:extLst>
      <p:ext uri="{BB962C8B-B14F-4D97-AF65-F5344CB8AC3E}">
        <p14:creationId xmlns:p14="http://schemas.microsoft.com/office/powerpoint/2010/main" val="254443296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827584" y="1412776"/>
            <a:ext cx="7632848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Byl nezávislý na přírodě – dříve závislost na dostatku vody, větru.</a:t>
            </a:r>
          </a:p>
        </p:txBody>
      </p:sp>
    </p:spTree>
    <p:extLst>
      <p:ext uri="{BB962C8B-B14F-4D97-AF65-F5344CB8AC3E}">
        <p14:creationId xmlns:p14="http://schemas.microsoft.com/office/powerpoint/2010/main" val="196922317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Jak se </a:t>
            </a:r>
            <a:r>
              <a:rPr lang="cs-CZ" sz="4000" b="1" dirty="0" smtClean="0"/>
              <a:t>v důsledku průmyslové revoluce měnil </a:t>
            </a:r>
            <a:r>
              <a:rPr lang="cs-CZ" sz="4000" b="1" dirty="0"/>
              <a:t>poměr osídlení mezi městy a vesnicemi, a jak se měnila zaměstnanost lidí?</a:t>
            </a:r>
          </a:p>
        </p:txBody>
      </p:sp>
    </p:spTree>
    <p:extLst>
      <p:ext uri="{BB962C8B-B14F-4D97-AF65-F5344CB8AC3E}">
        <p14:creationId xmlns:p14="http://schemas.microsoft.com/office/powerpoint/2010/main" val="244873758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9552" y="476672"/>
            <a:ext cx="8064698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Stále více lidí se stěhuje do měst za prací – města se rozrůstají. Stále více lidí odchází ze zemědělství do vznikajícího průmyslu.</a:t>
            </a:r>
          </a:p>
        </p:txBody>
      </p:sp>
    </p:spTree>
    <p:extLst>
      <p:ext uri="{BB962C8B-B14F-4D97-AF65-F5344CB8AC3E}">
        <p14:creationId xmlns:p14="http://schemas.microsoft.com/office/powerpoint/2010/main" val="191709963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Jaké požadavky se objevily během revoluce v roce 1848 v Evropě (mimo české země) – vyjmenuj alespoň 3?</a:t>
            </a:r>
          </a:p>
        </p:txBody>
      </p:sp>
    </p:spTree>
    <p:extLst>
      <p:ext uri="{BB962C8B-B14F-4D97-AF65-F5344CB8AC3E}">
        <p14:creationId xmlns:p14="http://schemas.microsoft.com/office/powerpoint/2010/main" val="3482238723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9552" y="476672"/>
            <a:ext cx="8064698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Povolení osobních svobod.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Rozšíření volebního práva.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Zrušení poddanství a roboty.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Sjednocení rozdělených států - Itálie, Německo.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Zlepšení podmínek </a:t>
            </a:r>
            <a:r>
              <a:rPr lang="cs-CZ" sz="4000" b="1" dirty="0" smtClean="0"/>
              <a:t>dělníků. </a:t>
            </a:r>
            <a:endParaRPr lang="cs-CZ" sz="4000" b="1" dirty="0"/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54153108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Jaké požadavky se objevily během revoluce v roce 1848 v českých zemích?</a:t>
            </a:r>
          </a:p>
        </p:txBody>
      </p:sp>
    </p:spTree>
    <p:extLst>
      <p:ext uri="{BB962C8B-B14F-4D97-AF65-F5344CB8AC3E}">
        <p14:creationId xmlns:p14="http://schemas.microsoft.com/office/powerpoint/2010/main" val="3514518697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9552" y="476672"/>
            <a:ext cx="8064698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Povolení osobních svobod.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Zrušení poddanství a roboty.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Větší samospráva pro české země v monarchii.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r>
              <a:rPr lang="cs-CZ" sz="4000" b="1" dirty="0"/>
              <a:t>Zrovnoprávnění češtiny s němčinou. </a:t>
            </a:r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endParaRPr lang="cs-CZ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53531286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Co zůstalo jediným trvalým výsledkem revoluce 1848 v habsburské monarchii?</a:t>
            </a:r>
          </a:p>
        </p:txBody>
      </p:sp>
    </p:spTree>
    <p:extLst>
      <p:ext uri="{BB962C8B-B14F-4D97-AF65-F5344CB8AC3E}">
        <p14:creationId xmlns:p14="http://schemas.microsoft.com/office/powerpoint/2010/main" val="235674533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683568" y="1844823"/>
            <a:ext cx="806469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/>
              <a:t>Zrušení poddanství a roboty.</a:t>
            </a:r>
          </a:p>
        </p:txBody>
      </p:sp>
    </p:spTree>
    <p:extLst>
      <p:ext uri="{BB962C8B-B14F-4D97-AF65-F5344CB8AC3E}">
        <p14:creationId xmlns:p14="http://schemas.microsoft.com/office/powerpoint/2010/main" val="3478024761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jmenoval generál, který potlačil pražské červnové povstání?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5184318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07704" y="1844824"/>
            <a:ext cx="5400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Windischgrätz.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90183243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Která země měla v 19. století nejvíce kolonií?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53650798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07704" y="1844824"/>
            <a:ext cx="5400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Velká Británie.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2708323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Která země sjednotila pod svou nadvládou Německo?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4925182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07704" y="1844824"/>
            <a:ext cx="5400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Prusko.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4326601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Která země ztrácela v průběhu 19. století své území na Balkánském poloostrově?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2700239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683568" y="1844824"/>
            <a:ext cx="727280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Osmanská říše - Turecko 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3643251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Charakterizuj Rusko v 19. století – hospodářství, forma vlády.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9214658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683568" y="1844824"/>
            <a:ext cx="7272808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Zaostalá zemědělská země. Absolutisticky vládne car.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2388246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Co bylo hlavní příčinou sporu mezi severními a jižními státy USA?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68947217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683568" y="1844824"/>
            <a:ext cx="727280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Otroctví v jižních státech.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3402444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jmenoval prezident USA v období občanské </a:t>
            </a:r>
            <a:r>
              <a:rPr lang="cs-CZ" sz="4000" b="1" dirty="0" smtClean="0"/>
              <a:t>války?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09704753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71600" y="1844824"/>
            <a:ext cx="727280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Abraham Lincoln.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75317804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Popiš rozdíly v hospodářství v severních a jižních státech USA.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9624997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467544" y="1844824"/>
            <a:ext cx="8136706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Sever – průmyslový, zemědělství drobní farmáři.</a:t>
            </a:r>
          </a:p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Jih </a:t>
            </a:r>
            <a:r>
              <a:rPr lang="cs-CZ" sz="4000" b="1" dirty="0" smtClean="0"/>
              <a:t>– </a:t>
            </a:r>
            <a:r>
              <a:rPr lang="cs-CZ" sz="4000" b="1" dirty="0" smtClean="0"/>
              <a:t>obrovské </a:t>
            </a:r>
            <a:r>
              <a:rPr lang="cs-CZ" sz="4000" b="1" dirty="0" smtClean="0"/>
              <a:t>plantáže využívající práci otroků.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09308367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jmenovalo uskupení jižních států, které se odtrhly od USA?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9691896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71600" y="1844824"/>
            <a:ext cx="6552381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Konfederace.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74858338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487</Words>
  <Application>Microsoft Office PowerPoint</Application>
  <PresentationFormat>Předvádění na obrazovce (4:3)</PresentationFormat>
  <Paragraphs>110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Výchozí návrh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rychvl</dc:creator>
  <cp:lastModifiedBy>Vladimír Rychlý</cp:lastModifiedBy>
  <cp:revision>22</cp:revision>
  <dcterms:created xsi:type="dcterms:W3CDTF">2008-03-12T16:04:18Z</dcterms:created>
  <dcterms:modified xsi:type="dcterms:W3CDTF">2013-03-14T14:40:23Z</dcterms:modified>
</cp:coreProperties>
</file>