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</p:sldMasterIdLst>
  <p:sldIdLst>
    <p:sldId id="277" r:id="rId7"/>
    <p:sldId id="278" r:id="rId8"/>
    <p:sldId id="257" r:id="rId9"/>
    <p:sldId id="258" r:id="rId10"/>
    <p:sldId id="256" r:id="rId11"/>
    <p:sldId id="259" r:id="rId12"/>
    <p:sldId id="260" r:id="rId13"/>
    <p:sldId id="261" r:id="rId14"/>
    <p:sldId id="262" r:id="rId15"/>
    <p:sldId id="265" r:id="rId16"/>
    <p:sldId id="264" r:id="rId17"/>
    <p:sldId id="270" r:id="rId18"/>
    <p:sldId id="269" r:id="rId19"/>
    <p:sldId id="266" r:id="rId20"/>
    <p:sldId id="263" r:id="rId21"/>
    <p:sldId id="267" r:id="rId22"/>
    <p:sldId id="268" r:id="rId23"/>
    <p:sldId id="271" r:id="rId24"/>
    <p:sldId id="272" r:id="rId25"/>
    <p:sldId id="273" r:id="rId26"/>
    <p:sldId id="274" r:id="rId27"/>
    <p:sldId id="276" r:id="rId28"/>
    <p:sldId id="275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</inkml:traceFormat>
        <inkml:channelProperties>
          <inkml:channelProperty channel="X" name="resolution" value="28.36041" units="1/cm"/>
          <inkml:channelProperty channel="Y" name="resolution" value="28.34646" units="1/cm"/>
        </inkml:channelProperties>
      </inkml:inkSource>
      <inkml:timestamp xml:id="ts0" timeString="2013-03-14T19:24:51.628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1341 4763,'0'0,"0"17,0 18,0 18,0-17,0 17,0-18,0 35,0-17,0 35,17-35,-17 18,0-18,0 17,18-34,-18 17,53 0,-53-1,17 19,1-36,-18 18,0 0,0 0,18-18,-18 1,17-1,-17 0,0-17,0 17,0 18,18-35,-18 17,18 0,-18 0,17 18,-17-35,0 35,0-18,18 0,-18 1,17-1,-17 18,18-35,-18 17,18 0,-18 18,0-18,17 18,-17-17,18-1,-18 18,0-36,0 36,0-35,0 35,18-36,-18 36,17-35,-17 35,0 0,0-18,0 0,0 1,0 17,0 0,0-1,0 1,0 0,0 0,0 0,0 0,0-18,0 18,0-17,0 16,0-16,0-1,0 0,0-17,18 35,-18-36,18 1,-18 17,0 1,17-36,-17 35,18-17,0 17,-18-18,17-17,1 36,-1-36,1 17,0 1,-1-18,19 35,-1-35,0 18,0 0,18-1,-17 1,34 0,-35-1,1-17,17 18,0-18,52 0,-69 17,34 1,1 0,-1-18,-34 17,17-17,0 0,-1 0,1 18,-35 0,53-18,-36 17,35-17,-34 0,17 18,17-18,1 0,17 18,-35-18,17 17,-17 1,53-18,-53 0,18 0,17 0,-35 0,53 0,-54 0,37 0,-36 0,35 0,-35 0,0 0,70 0,-52-18,87 1,-69-1,69 0,-70 1,18-1,-17 0,-1 1,18-1,-18 0,0 1,0-18,36-1,-36 1,0 0,35-36,-34 36,34-36,-17 18,0 0,17 1,18-19,-35 18,0 0,-18 0,18 0,-18-17,-35-1,35 36,-17-36,35 18,-53 1,35-37,-18 54,-34-18,52-17,-35 17,0-36,-36 54,36-53,0 35,0-35,-35 17,17 1,0-18,1 17,-1-17,-17 0,-1 17,1 18,-18-53,0 53,0-17,0-1,0 18,0-35,0 53,-35-36,-1 36,36-35,-35 52,17-17,-35-18,18 35,0-35,-18 36,0-19,0 19,-35-19,-18 1,53 0,-53-1,18 1,0-18,35 53,-53-35,53 0,0-1,-17 36,35-35,-36 0,18 17,-18 1,19 17,-19-18,36 0,-18 1,0 17,0 0,0-18,18 0,-53 18,17-17,18 17,-17-18,-1 18,-35-17,53-1,-53 18,18 0,-35 0,17 0,18 0,-71 0,53 0,-88 0,35 0,1 0,17 0,-54 0,72 0,0 0,-1 0,1 0,-1 0,36 0,-18 0,36 0,-36 18,35-1,-17-17,-36 35,72-35,-54 18,53 0,-35-18,35 17,-18 1,18-18,18 18,-36 17,36-35,-35 18,34-1,-17 1,0-1,-52-17,52 18,0 0,-35-1,17-17,18 36,0-36,0 35,18-17,17-1,-17-17,17 18,1-18,17 17,-35 1,35-18,-18 18,0-18,1 17,17 1,-36-18,36 18,-17-18,-1 17,0 1,1 0,-1-1,0-17,18 18,-17-18,-1 18,18-1,-17-17,17 0,0 18,-18-18,18 0,0 17,0-17,-18 0,18 18,-17 0,17-18,-18 17,18-17,0 18,-18 0,18-18,-17 0,17 17,0-17,0 0,-18 18,18-18,0 18,-18-18,1 17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</inkml:traceFormat>
        <inkml:channelProperties>
          <inkml:channelProperty channel="X" name="resolution" value="28.36041" units="1/cm"/>
          <inkml:channelProperty channel="Y" name="resolution" value="28.34646" units="1/cm"/>
        </inkml:channelProperties>
      </inkml:inkSource>
      <inkml:timestamp xml:id="ts0" timeString="2013-03-14T19:24:55.446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16140 4815,'0'0,"17"36,-17-19,0 1,0 35,0-35,0 34,0-16,0 34,0-17,0 35,0 1,0-19,0 54,0-54,0 54,0-54,0 54,0-54,0 54,0-18,0-36,0 54,0-54,0 54,18-71,-18 52,18-69,-1 52,1-35,-18 0,0 0,17-18,-17 18,18-36,-18 36,18-35,-18 17,0-17,0 0,0 17,0-18,0 19,17-19,1 1,-18 0,18 35,-1-36,1 36,17 0,-35-35,35 17,-17 0,-18 0,35 1,-17-19,17 19,-17-19,35 19,-18-1,18 0,0 0,0 1,-18 17,36-18,-18 0,35 0,18 1,-18 17,53-36,-35 1,53 17,-1-35,54 18,-36-18,-35 0,53 0,-35 0,35 0,-17 0,17 0,-36 0,19 0,17 0,-35 0,17 0,-70 0,88 0,-18 0,18-18,-53 1,18-19,18 19,-36-1,-18-17,1 17,17 0,-53 1,0-18,-35-1,0 19,0-1,0-17,0-1,17-16,18-19,1 0,-36 18,52-35,-16 35,16-35,-34 35,17-35,-17 35,17-17,-53-1,18 18,0-35,0 17,-35 1,17-18,-18 17,-17 18,18-53,-18 36,0 17,0-35,0-18,0 35,-35-17,0-18,-36-17,18-18,-17 35,-36-18,35 19,-35-1,-35-18,35 18,-52 18,52 0,-35-18,70 36,-52-1,52 36,-35 17,-53-52,54 34,-36-17,17 36,-70-1,71 0,-54 1,54 17,-1 0,-35 0,54 0,-36 0,35 0,-35 0,-1 0,-34 0,35 0,-18 0,-70 0,123 0,-123 0,70 0,-53 0,54 0,-36 0,35 0,18 0,-18 0,88-18,-52 18,52 0,-52 0,52 0,-34 0,34 0,-17 18,-36 35,36-18,-35 36,17-36,-18 35,36-34,-35 34,34-34,37-1,-37 0,36-17,-35 17,53 0,-18-17,18 17,17-17,-35 17,53-17,-35-18,35 17,-18-17,18 18,0 0,0-18,0 17,0-17,0 18,0-18,0 18,0-1,0-17,0 18,18-18,0 0,-18 17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</inkml:traceFormat>
        <inkml:channelProperties>
          <inkml:channelProperty channel="X" name="resolution" value="28.36041" units="1/cm"/>
          <inkml:channelProperty channel="Y" name="resolution" value="28.34646" units="1/cm"/>
        </inkml:channelProperties>
      </inkml:inkSource>
      <inkml:timestamp xml:id="ts0" timeString="2013-03-14T19:25:09.771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6332 9648,'0'-17,"0"17,0 0,0 0,-35 0,17-18,1 18,-18 0,-18 0,17 0,-17 0,1 0,-37 0,19 0,-36 0,35 0,-52 0,17 0,-35 35,17-17,1 0,-89 17,89-17,-18 35,17-36,1 19,17-19,-17 36,70-53,-71 35,-35 54,159-89,-141 35,35 35,-70 1,70-18,89-53,-1 17,-70 19,-36 34,36-17,-18 18,36-18,17 17,-18-52,54 17,-36 18,35-18,-17 18,17-17,0 34,1-35,-18 36,35-18,-18 17,18 19,-18-19,18 36,0-35,0 17,0-35,0 53,0-54,0 19,0 0,0-19,36 37,-1-1,18-18,0 1,35 35,-53-36,53 19,-52-54,17 35,35-17,-53-17,36 16,-1-16,36 34,-36-17,54 0,-18-18,17 1,36-1,-36 0,36-17,-35 0,105 34,-88-34,36 0,34 17,-34-35,52 0,0 0,18 0,-18 0,54 0,-72 0,36 0,106-71,-141 54,105-54,-105 36,35-36,-141 54,35-36,88-53,-88 18,36-53,-89 53,35-18,-35-18,1-17,-36 35,-18-35,-18 0,1 35,-18-35,0 18,0-18,-18 35,-17-35,-18 35,18 18,-18-36,18 36,-36-18,1 18,-1 0,-17 17,35 1,-18 34,19 1,-19-18,36 18,-18 0,18-1,-18 1,0 17,0-17,35 35,-17-18,-18 1,18-1,-18 18,17-17,-34-19,17 1,-35 17,35 18,-18-17,-35-1,54 18,-19-18,18 1,-35-1,35 18,-18 0,19 0,-1 0,-36 0,19 0,-1 18,18-1,-35-17,35 18,-53-18,18 18,18-1,-36 1,0 0,35-1,19 1,-54-18,70 18,1-18,0 0,0 0,-1 0,19 17,-19-17,36 0,-17 18,17-18,-18 17,-17 1,0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</inkml:traceFormat>
        <inkml:channelProperties>
          <inkml:channelProperty channel="X" name="resolution" value="28.36041" units="1/cm"/>
          <inkml:channelProperty channel="Y" name="resolution" value="28.34646" units="1/cm"/>
        </inkml:channelProperties>
      </inkml:inkSource>
      <inkml:timestamp xml:id="ts0" timeString="2013-03-14T19:25:36.769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18133 9860,'0'0,"0"35,0-35,17 18,-17 0,0 17,0-17,0 17,0 18,0-36,0 54,-17-18,17 0,-18 17,18 1,0 17,0 0,0-17,0-18,0 35,0 0,18-17,-1-1,-17 19,18-37,17 37,18-36,-35-1,35 37,-18-19,36-17,-1 18,-17-18,35 17,1-17,16 0,19 0,35 0,-36 0,36 0,-18-18,-18-17,54 17,-71-35,35 35,-35-35,17 53,-52-53,87 18,-69-18,16 0,36 0,-52 0,87 0,-52 0,17 0,-18 0,1 0,70 0,-53 0,-18 0,1 0,17 0,-35 0,35 0,-53 0,18 0,17 0,-17-18,-53 0,0 1,17-1,1 0,-18 1,-35-18,34 17,1-17,-35 17,53 0,-54-17,18 17,36-17,-36 0,1 35,-1-18,0 1,0-1,1 0,-1 1,-17-1,17-17,0 17,0-17,-17 35,0-35,17 17,-17-17,-1 35,1-36,-18 36,18-17,-1-19,-17 19,0-18,18 35,-18-36,35 1,-17-18,-1 18,-17 0,18-1,-18-17,18 18,-18 0,0 0,17-18,-17 0,0 17,0-17,0 18,0 0,0-18,-17 0,17 18,-18 0,0-1,1-17,-19 0,19 18,-18 0,-1-18,1 18,0-1,17 1,0 0,-17 0,18 17,-19-17,19 17,-36-17,0 17,0-35,18 18,-54 17,36-17,-35 17,18-17,17 0,-18 0,36 35,-53-18,70-17,-35 35,18-18,-18 0,0 18,18-17,-53 17,-1-18,1 18,-18 0,-52 0,34 0,1 0,-18 0,35 0,-53 0,36 0,-54 0,54 0,-36 0,35 0,-17 0,-17 0,17 0,-18 18,0-1,0 1,36 0,-54-1,54 19,17-19,-70 1,105-1,-52 19,17-19,-18 1,71-18,1 18,-1-1,35-17,0 0,-17 18,35-18,-18 0,1 0,-18 0,-1 18,1-1,0 1,-18-18,0 35,18-17,-1-18,-17 35,36-17,-19-18,1 17,18 1,-1-18,18 0,-18 0,18 18,-17-18,-1 0,18 17,-18-17,18 0,-17 0,17 18,-18-18,0 0,18 0,0 0,-17 17,17 1,0-18,-18 0,1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5DCAF-448D-4D4F-9F80-30EF135F15A4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7A51E-416D-4C04-961F-42DD8CB1B0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403073"/>
      </p:ext>
    </p:extLst>
  </p:cSld>
  <p:clrMapOvr>
    <a:masterClrMapping/>
  </p:clrMapOvr>
  <p:transition spd="slow">
    <p:check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5DCAF-448D-4D4F-9F80-30EF135F15A4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7A51E-416D-4C04-961F-42DD8CB1B0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721768"/>
      </p:ext>
    </p:extLst>
  </p:cSld>
  <p:clrMapOvr>
    <a:masterClrMapping/>
  </p:clrMapOvr>
  <p:transition spd="slow">
    <p:check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5DCAF-448D-4D4F-9F80-30EF135F15A4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7A51E-416D-4C04-961F-42DD8CB1B0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138101"/>
      </p:ext>
    </p:extLst>
  </p:cSld>
  <p:clrMapOvr>
    <a:masterClrMapping/>
  </p:clrMapOvr>
  <p:transition spd="slow">
    <p:check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5DCAF-448D-4D4F-9F80-30EF135F15A4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7A51E-416D-4C04-961F-42DD8CB1B0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3769030"/>
      </p:ext>
    </p:extLst>
  </p:cSld>
  <p:clrMapOvr>
    <a:masterClrMapping/>
  </p:clrMapOvr>
  <p:transition spd="slow">
    <p:check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5DCAF-448D-4D4F-9F80-30EF135F15A4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7A51E-416D-4C04-961F-42DD8CB1B0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615692"/>
      </p:ext>
    </p:extLst>
  </p:cSld>
  <p:clrMapOvr>
    <a:masterClrMapping/>
  </p:clrMapOvr>
  <p:transition spd="slow">
    <p:check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5DCAF-448D-4D4F-9F80-30EF135F15A4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7A51E-416D-4C04-961F-42DD8CB1B0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3240758"/>
      </p:ext>
    </p:extLst>
  </p:cSld>
  <p:clrMapOvr>
    <a:masterClrMapping/>
  </p:clrMapOvr>
  <p:transition spd="slow">
    <p:check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5DCAF-448D-4D4F-9F80-30EF135F15A4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7A51E-416D-4C04-961F-42DD8CB1B0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573922"/>
      </p:ext>
    </p:extLst>
  </p:cSld>
  <p:clrMapOvr>
    <a:masterClrMapping/>
  </p:clrMapOvr>
  <p:transition spd="slow">
    <p:check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5DCAF-448D-4D4F-9F80-30EF135F15A4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7A51E-416D-4C04-961F-42DD8CB1B0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49593"/>
      </p:ext>
    </p:extLst>
  </p:cSld>
  <p:clrMapOvr>
    <a:masterClrMapping/>
  </p:clrMapOvr>
  <p:transition spd="slow">
    <p:check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5DCAF-448D-4D4F-9F80-30EF135F15A4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7A51E-416D-4C04-961F-42DD8CB1B0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310026"/>
      </p:ext>
    </p:extLst>
  </p:cSld>
  <p:clrMapOvr>
    <a:masterClrMapping/>
  </p:clrMapOvr>
  <p:transition spd="slow">
    <p:check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5DCAF-448D-4D4F-9F80-30EF135F15A4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7A51E-416D-4C04-961F-42DD8CB1B0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2079726"/>
      </p:ext>
    </p:extLst>
  </p:cSld>
  <p:clrMapOvr>
    <a:masterClrMapping/>
  </p:clrMapOvr>
  <p:transition spd="slow">
    <p:check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5DCAF-448D-4D4F-9F80-30EF135F15A4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7A51E-416D-4C04-961F-42DD8CB1B0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519581"/>
      </p:ext>
    </p:extLst>
  </p:cSld>
  <p:clrMapOvr>
    <a:masterClrMapping/>
  </p:clrMapOvr>
  <p:transition spd="slow">
    <p:checker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2590200"/>
      </p:ext>
    </p:extLst>
  </p:cSld>
  <p:clrMapOvr>
    <a:masterClrMapping/>
  </p:clrMapOvr>
  <p:transition spd="slow">
    <p:checker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583796"/>
      </p:ext>
    </p:extLst>
  </p:cSld>
  <p:clrMapOvr>
    <a:masterClrMapping/>
  </p:clrMapOvr>
  <p:transition spd="slow">
    <p:checker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948660"/>
      </p:ext>
    </p:extLst>
  </p:cSld>
  <p:clrMapOvr>
    <a:masterClrMapping/>
  </p:clrMapOvr>
  <p:transition spd="slow">
    <p:checker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2858161"/>
      </p:ext>
    </p:extLst>
  </p:cSld>
  <p:clrMapOvr>
    <a:masterClrMapping/>
  </p:clrMapOvr>
  <p:transition spd="slow">
    <p:checker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6318859"/>
      </p:ext>
    </p:extLst>
  </p:cSld>
  <p:clrMapOvr>
    <a:masterClrMapping/>
  </p:clrMapOvr>
  <p:transition spd="slow">
    <p:checker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02264"/>
      </p:ext>
    </p:extLst>
  </p:cSld>
  <p:clrMapOvr>
    <a:masterClrMapping/>
  </p:clrMapOvr>
  <p:transition spd="slow">
    <p:checker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215851"/>
      </p:ext>
    </p:extLst>
  </p:cSld>
  <p:clrMapOvr>
    <a:masterClrMapping/>
  </p:clrMapOvr>
  <p:transition spd="slow">
    <p:checker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9971629"/>
      </p:ext>
    </p:extLst>
  </p:cSld>
  <p:clrMapOvr>
    <a:masterClrMapping/>
  </p:clrMapOvr>
  <p:transition spd="slow">
    <p:checker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331305"/>
      </p:ext>
    </p:extLst>
  </p:cSld>
  <p:clrMapOvr>
    <a:masterClrMapping/>
  </p:clrMapOvr>
  <p:transition spd="slow">
    <p:checker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997232"/>
      </p:ext>
    </p:extLst>
  </p:cSld>
  <p:clrMapOvr>
    <a:masterClrMapping/>
  </p:clrMapOvr>
  <p:transition spd="slow">
    <p:checker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83523"/>
      </p:ext>
    </p:extLst>
  </p:cSld>
  <p:clrMapOvr>
    <a:masterClrMapping/>
  </p:clrMapOvr>
  <p:transition spd="slow">
    <p:checker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3375678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3475296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854899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3935518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969979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1909496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9428670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2324075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8751007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421379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011503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59059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556527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71419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0012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280979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12292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028545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871735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52635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943838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008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429981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245199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878427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712049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04877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79208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6801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306306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503599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7456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35467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1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1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0E79D4-13F6-4014-AFAA-CFC79B51E54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048547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F55432-1EDD-4855-AD18-CE70C87FA93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1142148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4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4" y="2906714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1DA58-9835-4D66-9F01-7014BBDE998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835457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1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376FC4-CEBE-4D1F-B1C5-3E8402C1220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3957142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6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6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2F1206-C443-49E1-9F2B-072A7D62C6A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1538930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5B0413-6576-48A8-AD03-878DF3EA8D8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725662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15671A-76B6-487B-8EB1-ABF3CC2AF21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706877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74EA0E-3EA4-444C-9790-04A25B4B150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6100655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9BFE80-F5B9-431B-B605-332E795AEDA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0467300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58DCC-D131-4492-A7A4-CDF695BEA93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48205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1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D5B453-5C98-4FCC-BA8C-324080B130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351896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D5DCAF-448D-4D4F-9F80-30EF135F15A4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67A51E-416D-4C04-961F-42DD8CB1B0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069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heck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9114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heck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829459-ACE7-47D8-B57C-5C593075B2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9670A3-92E7-487C-8B2B-944AC902B4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128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checker/>
    <p:sndAc>
      <p:stSnd>
        <p:snd r:embed="rId13" name="drumroll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228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722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1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1" y="1600201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1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E71AC99-5447-43EF-B1A4-0ADF00EDFFFB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6798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 advClick="0">
    <p:checker/>
    <p:sndAc>
      <p:stSnd>
        <p:snd r:embed="rId13" name="drumroll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List_aplikace_Microsoft_Excel1.xlsx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3" Type="http://schemas.openxmlformats.org/officeDocument/2006/relationships/image" Target="../media/image6.emf"/><Relationship Id="rId7" Type="http://schemas.openxmlformats.org/officeDocument/2006/relationships/image" Target="../media/image8.emf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3.xml"/><Relationship Id="rId6" Type="http://schemas.openxmlformats.org/officeDocument/2006/relationships/customXml" Target="../ink/ink3.xml"/><Relationship Id="rId5" Type="http://schemas.openxmlformats.org/officeDocument/2006/relationships/image" Target="../media/image7.emf"/><Relationship Id="rId4" Type="http://schemas.openxmlformats.org/officeDocument/2006/relationships/customXml" Target="../ink/ink2.xml"/><Relationship Id="rId9" Type="http://schemas.openxmlformats.org/officeDocument/2006/relationships/image" Target="../media/image9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e/e2/LocationEurasia.png/1280px-LocationEurasia.png" TargetMode="External"/><Relationship Id="rId3" Type="http://schemas.openxmlformats.org/officeDocument/2006/relationships/hyperlink" Target="http://cs.wikipedia.org/wiki/Soubor:Aegeansea.jpg" TargetMode="External"/><Relationship Id="rId7" Type="http://schemas.openxmlformats.org/officeDocument/2006/relationships/hyperlink" Target="http://cs.wikipedia.org/wiki/Soubor:MacedonEmpire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4.xml"/><Relationship Id="rId6" Type="http://schemas.openxmlformats.org/officeDocument/2006/relationships/hyperlink" Target="http://cs.wikipedia.org/wiki/Soubor:Aleksander-d-store.jpg" TargetMode="External"/><Relationship Id="rId5" Type="http://schemas.openxmlformats.org/officeDocument/2006/relationships/hyperlink" Target="http://cs.wikipedia.org/wiki/Soubor:Makedonische_phalanx.gif" TargetMode="External"/><Relationship Id="rId4" Type="http://schemas.openxmlformats.org/officeDocument/2006/relationships/hyperlink" Target="http://cs.wikipedia.org/wiki/Soubor:Philip_II_of_Macedon_CdM.jpg" TargetMode="External"/><Relationship Id="rId9" Type="http://schemas.openxmlformats.org/officeDocument/2006/relationships/hyperlink" Target="http://cs.wikipedia.org/wiki/Soubor:PHAROS200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321225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Vladimír Rychlý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VY_32_Inovace_Dějepis_2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Prezentace „Alexandr Veliký“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135026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1" y="1600201"/>
            <a:ext cx="8363272" cy="4997151"/>
          </a:xfrm>
        </p:spPr>
        <p:txBody>
          <a:bodyPr/>
          <a:lstStyle/>
          <a:p>
            <a:r>
              <a:rPr lang="cs-CZ" dirty="0" smtClean="0"/>
              <a:t>Prezentace popisující období řecké expanze za vlády Alexandra Makedonského. Doplněno o úkoly pro žáky.</a:t>
            </a:r>
            <a:r>
              <a:rPr lang="cs-CZ" dirty="0"/>
              <a:t> Text byl vypracován pro učebnici </a:t>
            </a:r>
            <a:r>
              <a:rPr lang="cs-CZ" dirty="0" smtClean="0"/>
              <a:t>Dějepis: Pravěk a starověk, </a:t>
            </a:r>
            <a:r>
              <a:rPr lang="cs-CZ" dirty="0"/>
              <a:t>nakladatelství Nová škola, </a:t>
            </a:r>
            <a:r>
              <a:rPr lang="cs-CZ" dirty="0" smtClean="0"/>
              <a:t>2011, </a:t>
            </a:r>
            <a:r>
              <a:rPr lang="cs-CZ" dirty="0"/>
              <a:t>ale je použitelný i pro jiné zdroje</a:t>
            </a:r>
            <a:r>
              <a:rPr lang="cs-CZ" dirty="0" smtClean="0"/>
              <a:t>. Přechod z některých snímků </a:t>
            </a:r>
            <a:r>
              <a:rPr lang="cs-CZ" smtClean="0"/>
              <a:t>na další je </a:t>
            </a:r>
            <a:r>
              <a:rPr lang="cs-CZ" dirty="0" smtClean="0"/>
              <a:t>zablokován, aby nedošlo k neúmyslnému přechodu, pro přechod je třeba </a:t>
            </a:r>
            <a:r>
              <a:rPr lang="cs-CZ" smtClean="0"/>
              <a:t>použít mezerník.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58804968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Zjistěte v osmisměrce, ze které země pocházela významná osobnost, o které se dnes více dovíte.</a:t>
            </a:r>
            <a:endParaRPr lang="cs-CZ" sz="32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6633806"/>
              </p:ext>
            </p:extLst>
          </p:nvPr>
        </p:nvGraphicFramePr>
        <p:xfrm>
          <a:off x="251520" y="1772816"/>
          <a:ext cx="4896542" cy="4608513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99506"/>
                <a:gridCol w="699506"/>
                <a:gridCol w="699506"/>
                <a:gridCol w="699506"/>
                <a:gridCol w="699506"/>
                <a:gridCol w="699506"/>
                <a:gridCol w="699506"/>
              </a:tblGrid>
              <a:tr h="6583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Y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M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A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O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O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6583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N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K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E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L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D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6583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Ó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Ó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É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D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O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Y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Y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6583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S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J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H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M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S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6583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S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A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T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R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S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6583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O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I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A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 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E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 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6583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S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R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É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M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O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H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364088" y="1700808"/>
            <a:ext cx="367240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Slavná řecká báseň.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Palác na Krétě.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Stát, ve kterém se zrodila demokracie.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Stát s vojenským zřízením.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Řecký básník.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Hora, na které sídlili řečtí bohové.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Město dobyté lstí po 10 letech.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Ostrov, na kterém probíhaly hry s býky.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3812980"/>
      </p:ext>
    </p:extLst>
  </p:cSld>
  <p:clrMapOvr>
    <a:masterClrMapping/>
  </p:clrMapOvr>
  <p:transition spd="slow" advClick="0">
    <p:check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54954902"/>
              </p:ext>
            </p:extLst>
          </p:nvPr>
        </p:nvGraphicFramePr>
        <p:xfrm>
          <a:off x="1475656" y="1196752"/>
          <a:ext cx="6336704" cy="48823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6" name="List" r:id="rId4" imgW="1743168" imgH="1342980" progId="Excel.Sheet.12">
                  <p:embed/>
                </p:oleObj>
              </mc:Choice>
              <mc:Fallback>
                <p:oleObj name="List" r:id="rId4" imgW="1743168" imgH="1342980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475656" y="1196752"/>
                        <a:ext cx="6336704" cy="488237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2843808" y="6150114"/>
            <a:ext cx="2918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MAKEDONIE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793279378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Alexandr Makedonský - Veliký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8303821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Athény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568952" cy="136815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Na mapě vyznačte, kde ležela starověká Makedonie.</a:t>
            </a:r>
          </a:p>
          <a:p>
            <a:r>
              <a:rPr lang="cs-CZ" dirty="0" smtClean="0"/>
              <a:t>Na kterém poloostrově leží?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79712" y="1844824"/>
            <a:ext cx="4752528" cy="4876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60694" y="6445539"/>
            <a:ext cx="4650897" cy="23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0093623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Zakroužkujte tvrzení platná pro Filipa II.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844824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Filip II. byl makedonský král.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68739" y="1628800"/>
            <a:ext cx="2160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Zmocnil se téměř všech řeckých států.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20430" y="3692931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Chtěl dobýt Persii.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60232" y="364676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Byl zavražděn.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5020434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Chtěl dobýt Řím.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270892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Zemřel na mor.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5020434"/>
            <a:ext cx="21602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Zmocnil se celého Balkánského poloostrova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4263446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Filip II. byl egyptský faraón.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51477099"/>
      </p:ext>
    </p:extLst>
  </p:cSld>
  <p:clrMapOvr>
    <a:masterClrMapping/>
  </p:clrMapOvr>
  <p:transition spd="slow" advClick="0">
    <p:check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Zakroužkujte tvrzení platná pro Filipa II.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844824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Filip II. byl makedonský král.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68739" y="1628800"/>
            <a:ext cx="2160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Zmocnil se téměř všech řeckých států.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20430" y="3692931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Chtěl dobýt Persii.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60232" y="364676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Byl zavražděn.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5020434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Chtěl dobýt Řím.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270892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Zemřel na mor.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5020434"/>
            <a:ext cx="21602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Zmocnil se celého Balkánského poloostrova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4263446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Filip II. byl egyptský faraón.</a:t>
            </a:r>
            <a:endParaRPr lang="cs-CZ" sz="2400" b="1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3" name="Rukopis 2"/>
              <p14:cNvContentPartPr/>
              <p14:nvPr/>
            </p14:nvContentPartPr>
            <p14:xfrm>
              <a:off x="482760" y="1708200"/>
              <a:ext cx="2616480" cy="146088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66560" y="1644480"/>
                <a:ext cx="2648520" cy="1587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2" name="Rukopis 11"/>
              <p14:cNvContentPartPr/>
              <p14:nvPr/>
            </p14:nvContentPartPr>
            <p14:xfrm>
              <a:off x="5568840" y="1562040"/>
              <a:ext cx="2870640" cy="1448280"/>
            </p14:xfrm>
          </p:contentPart>
        </mc:Choice>
        <mc:Fallback xmlns="">
          <p:pic>
            <p:nvPicPr>
              <p:cNvPr id="12" name="Rukopis 11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553000" y="1498680"/>
                <a:ext cx="2902320" cy="157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3" name="Rukopis 12"/>
              <p14:cNvContentPartPr/>
              <p14:nvPr/>
            </p14:nvContentPartPr>
            <p14:xfrm>
              <a:off x="857160" y="3460680"/>
              <a:ext cx="2553120" cy="1340280"/>
            </p14:xfrm>
          </p:contentPart>
        </mc:Choice>
        <mc:Fallback xmlns="">
          <p:pic>
            <p:nvPicPr>
              <p:cNvPr id="13" name="Rukopis 12"/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41320" y="3397320"/>
                <a:ext cx="2584800" cy="1467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4" name="Rukopis 13"/>
              <p14:cNvContentPartPr/>
              <p14:nvPr/>
            </p14:nvContentPartPr>
            <p14:xfrm>
              <a:off x="6515280" y="3498840"/>
              <a:ext cx="2254320" cy="921240"/>
            </p14:xfrm>
          </p:contentPart>
        </mc:Choice>
        <mc:Fallback xmlns="">
          <p:pic>
            <p:nvPicPr>
              <p:cNvPr id="14" name="Rukopis 13"/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499080" y="3435480"/>
                <a:ext cx="2286360" cy="10479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899582680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Filip II</a:t>
            </a:r>
            <a:r>
              <a:rPr lang="cs-CZ" dirty="0"/>
              <a:t>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2744" y="1623535"/>
            <a:ext cx="4402832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Makedonský král.</a:t>
            </a:r>
          </a:p>
          <a:p>
            <a:r>
              <a:rPr lang="cs-CZ" dirty="0" smtClean="0"/>
              <a:t>Otec Alexandra.</a:t>
            </a:r>
          </a:p>
          <a:p>
            <a:r>
              <a:rPr lang="cs-CZ" dirty="0" smtClean="0"/>
              <a:t>Ovládl </a:t>
            </a:r>
            <a:r>
              <a:rPr lang="cs-CZ" dirty="0"/>
              <a:t>a sjednotil řecké </a:t>
            </a:r>
            <a:r>
              <a:rPr lang="cs-CZ" dirty="0" smtClean="0"/>
              <a:t>státy</a:t>
            </a:r>
            <a:r>
              <a:rPr lang="cs-CZ" b="1" dirty="0" smtClean="0"/>
              <a:t>.</a:t>
            </a:r>
          </a:p>
          <a:p>
            <a:r>
              <a:rPr lang="cs-CZ" dirty="0" smtClean="0"/>
              <a:t>Plánoval výpravu proti perské říši.</a:t>
            </a:r>
          </a:p>
          <a:p>
            <a:r>
              <a:rPr lang="cs-CZ" dirty="0" smtClean="0"/>
              <a:t>Dříve, než ji uskutečnil, byl zavražděn.</a:t>
            </a:r>
          </a:p>
          <a:p>
            <a:endParaRPr lang="cs-CZ" dirty="0"/>
          </a:p>
        </p:txBody>
      </p:sp>
      <p:pic>
        <p:nvPicPr>
          <p:cNvPr id="4100" name="Picture 4" descr="Soubor:Philip II of Macedon Cd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5576" y="1772816"/>
            <a:ext cx="4247870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4128" y="5953399"/>
            <a:ext cx="26608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http://cs.wikipedia.org/wiki/Soubor:Philip_II_of_Macedon_CdM.jpg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345371389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9495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Falanga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172819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Filip II. vytvořil nový bojový útvar falangu.</a:t>
            </a:r>
          </a:p>
          <a:p>
            <a:r>
              <a:rPr lang="cs-CZ" dirty="0" smtClean="0"/>
              <a:t>Těžkooděnci vyzbrojení 5 metrů dlouhým kopím = delším, než měli protivníci.</a:t>
            </a:r>
          </a:p>
          <a:p>
            <a:r>
              <a:rPr lang="cs-CZ" dirty="0" smtClean="0"/>
              <a:t>Makedonci se tak stali těžko porazitelnou armádou. </a:t>
            </a:r>
            <a:endParaRPr lang="cs-CZ" dirty="0"/>
          </a:p>
        </p:txBody>
      </p:sp>
      <p:pic>
        <p:nvPicPr>
          <p:cNvPr id="6146" name="Picture 2" descr="Soubor:Makedonische phalanx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1560" y="2852936"/>
            <a:ext cx="7825470" cy="3351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96670" y="6525344"/>
            <a:ext cx="324036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http://cs.wikipedia.org/wiki/Soubor:Makedonische_phalanx.gif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43073397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Zjistěte: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bylo Alexandrovi let, když po svém otci převzal vládu?</a:t>
            </a:r>
          </a:p>
          <a:p>
            <a:r>
              <a:rPr lang="cs-CZ" dirty="0" smtClean="0"/>
              <a:t>Jak se jmenoval jeho učitel?</a:t>
            </a:r>
          </a:p>
          <a:p>
            <a:r>
              <a:rPr lang="cs-CZ" dirty="0" smtClean="0"/>
              <a:t>Kterou říši dobyl?</a:t>
            </a:r>
          </a:p>
          <a:p>
            <a:r>
              <a:rPr lang="cs-CZ" dirty="0" smtClean="0"/>
              <a:t>Jak pojmenoval nová města, která na svých taženích založil? Kde leží nejznámější z nich?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1177907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21 let.</a:t>
            </a:r>
          </a:p>
          <a:p>
            <a:r>
              <a:rPr lang="cs-CZ" dirty="0" smtClean="0"/>
              <a:t>Významný řecký filosof Aristoteles.</a:t>
            </a:r>
          </a:p>
          <a:p>
            <a:r>
              <a:rPr lang="cs-CZ" dirty="0" smtClean="0"/>
              <a:t>Perskou říši.</a:t>
            </a:r>
          </a:p>
          <a:p>
            <a:r>
              <a:rPr lang="cs-CZ" dirty="0" smtClean="0"/>
              <a:t>Alexandrie. V Egyptě.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2278350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/>
              <a:t>Alexandr </a:t>
            </a:r>
            <a:r>
              <a:rPr lang="cs-CZ" dirty="0" smtClean="0"/>
              <a:t>Veliký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4104456" cy="4752528"/>
          </a:xfrm>
        </p:spPr>
        <p:txBody>
          <a:bodyPr>
            <a:normAutofit/>
          </a:bodyPr>
          <a:lstStyle/>
          <a:p>
            <a:r>
              <a:rPr lang="cs-CZ" dirty="0"/>
              <a:t>S řeckou armádou podnikl velkou výpravu proti perské </a:t>
            </a:r>
            <a:r>
              <a:rPr lang="cs-CZ" dirty="0" smtClean="0"/>
              <a:t>říši.</a:t>
            </a:r>
          </a:p>
          <a:p>
            <a:pPr lvl="0"/>
            <a:r>
              <a:rPr lang="cs-CZ" dirty="0"/>
              <a:t>V několika bitvách porazil perského krále a ovládl perskou říši = Egypt a jižní Asii až po </a:t>
            </a:r>
            <a:r>
              <a:rPr lang="cs-CZ" dirty="0" smtClean="0"/>
              <a:t>Indii.</a:t>
            </a:r>
            <a:endParaRPr lang="cs-CZ" dirty="0"/>
          </a:p>
          <a:p>
            <a:endParaRPr lang="cs-CZ" dirty="0"/>
          </a:p>
        </p:txBody>
      </p:sp>
      <p:pic>
        <p:nvPicPr>
          <p:cNvPr id="8194" name="Picture 2" descr="Soubor:Aleksander-d-sto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88024" y="1052736"/>
            <a:ext cx="3960440" cy="5295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6541529"/>
            <a:ext cx="41764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http://cs.wikipedia.org/wiki/Soubor:Aleksander-d-store.jpg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056100428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Rozsah Alexandrovy říše</a:t>
            </a:r>
            <a:endParaRPr lang="cs-CZ" dirty="0"/>
          </a:p>
        </p:txBody>
      </p:sp>
      <p:pic>
        <p:nvPicPr>
          <p:cNvPr id="7170" name="Picture 2" descr="http://upload.wikimedia.org/wikipedia/commons/thumb/4/40/MacedonEmpire.jpg/1024px-MacedonEmpi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9862" y="1988840"/>
            <a:ext cx="8542607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96691" y="6330770"/>
            <a:ext cx="5112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http://cs.wikipedia.org/wiki/Soubor:MacedonEmpire.jpg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531248289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360" y="260648"/>
            <a:ext cx="8435280" cy="634082"/>
          </a:xfrm>
        </p:spPr>
        <p:txBody>
          <a:bodyPr>
            <a:noAutofit/>
          </a:bodyPr>
          <a:lstStyle/>
          <a:p>
            <a:r>
              <a:rPr lang="cs-CZ" sz="3200" dirty="0" smtClean="0"/>
              <a:t>Na mapě vyznačte rozsah říše Alexandra Velikého.</a:t>
            </a:r>
            <a:endParaRPr lang="cs-CZ" sz="3200" dirty="0"/>
          </a:p>
        </p:txBody>
      </p:sp>
      <p:pic>
        <p:nvPicPr>
          <p:cNvPr id="5122" name="Picture 2" descr="http://upload.wikimedia.org/wikipedia/commons/thumb/e/e2/LocationEurasia.png/1280px-LocationEurasia.png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83568" y="1135380"/>
            <a:ext cx="7889101" cy="4741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6489630"/>
            <a:ext cx="54006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http://upload.wikimedia.org/wikipedia/commons/thumb/e/e2/LocationEurasia.png/1280px-LocationEurasia.png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327046803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mapou.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Vypište dnešní velké státy, které leží na území Alexandrovy říše.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1094423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Řecko</a:t>
            </a:r>
          </a:p>
          <a:p>
            <a:r>
              <a:rPr lang="cs-CZ" dirty="0" smtClean="0"/>
              <a:t>Bulharsko</a:t>
            </a:r>
          </a:p>
          <a:p>
            <a:r>
              <a:rPr lang="cs-CZ" dirty="0" smtClean="0"/>
              <a:t>Egypt</a:t>
            </a:r>
          </a:p>
          <a:p>
            <a:r>
              <a:rPr lang="cs-CZ" dirty="0" smtClean="0"/>
              <a:t>Turecko</a:t>
            </a:r>
          </a:p>
          <a:p>
            <a:r>
              <a:rPr lang="cs-CZ" dirty="0" smtClean="0"/>
              <a:t>Sýrie</a:t>
            </a:r>
          </a:p>
          <a:p>
            <a:r>
              <a:rPr lang="cs-CZ" dirty="0" smtClean="0"/>
              <a:t>Irák</a:t>
            </a:r>
          </a:p>
          <a:p>
            <a:r>
              <a:rPr lang="cs-CZ" dirty="0" smtClean="0"/>
              <a:t>Irán</a:t>
            </a:r>
          </a:p>
          <a:p>
            <a:r>
              <a:rPr lang="cs-CZ" dirty="0" smtClean="0"/>
              <a:t>Afghánistán</a:t>
            </a:r>
          </a:p>
          <a:p>
            <a:r>
              <a:rPr lang="cs-CZ" dirty="0" smtClean="0"/>
              <a:t>Pákistán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3691739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Opravte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Alexandr se svou armádou došel až na hranice Číny.</a:t>
            </a:r>
          </a:p>
          <a:p>
            <a:r>
              <a:rPr lang="cs-CZ" dirty="0" smtClean="0"/>
              <a:t>Dále nepokračoval, protože už měl dost velkou říši.</a:t>
            </a:r>
          </a:p>
          <a:p>
            <a:r>
              <a:rPr lang="cs-CZ" dirty="0" smtClean="0"/>
              <a:t>Zemřel  v 50 letech v Alexandrii.</a:t>
            </a:r>
          </a:p>
          <a:p>
            <a:r>
              <a:rPr lang="cs-CZ" dirty="0" smtClean="0"/>
              <a:t>Vytvořil druhou největší říši, jaká do té doby ve světě existovala.</a:t>
            </a:r>
          </a:p>
          <a:p>
            <a:r>
              <a:rPr lang="cs-CZ" dirty="0" smtClean="0"/>
              <a:t>Po Alexandrově smrti jeho říše zůstala zachována a vládu převzal jeho syn.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4260399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5375"/>
            <a:ext cx="8229600" cy="1143000"/>
          </a:xfrm>
        </p:spPr>
        <p:txBody>
          <a:bodyPr/>
          <a:lstStyle/>
          <a:p>
            <a:r>
              <a:rPr lang="cs-CZ" dirty="0" smtClean="0"/>
              <a:t>Opravte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1125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Alexandr se svou armádou došel až na hranice Indie.</a:t>
            </a:r>
          </a:p>
          <a:p>
            <a:r>
              <a:rPr lang="cs-CZ" dirty="0" smtClean="0"/>
              <a:t>Dále nepokračoval, protože jeho vojáci odmítli pokračovat v tažení.</a:t>
            </a:r>
          </a:p>
          <a:p>
            <a:r>
              <a:rPr lang="cs-CZ" dirty="0" smtClean="0"/>
              <a:t>Zemřel  v 32 letech v Babylonu.</a:t>
            </a:r>
          </a:p>
          <a:p>
            <a:r>
              <a:rPr lang="cs-CZ" dirty="0" smtClean="0"/>
              <a:t>Vytvořil největší říši, jaká do té doby ve světě existovala.</a:t>
            </a:r>
          </a:p>
          <a:p>
            <a:r>
              <a:rPr lang="cs-CZ" dirty="0"/>
              <a:t>Po Alexandrově smrti </a:t>
            </a:r>
            <a:r>
              <a:rPr lang="cs-CZ" dirty="0" smtClean="0"/>
              <a:t>se jeho </a:t>
            </a:r>
            <a:r>
              <a:rPr lang="cs-CZ" dirty="0"/>
              <a:t>říše </a:t>
            </a:r>
            <a:r>
              <a:rPr lang="cs-CZ" dirty="0" smtClean="0"/>
              <a:t>rozpadla a </a:t>
            </a:r>
            <a:r>
              <a:rPr lang="cs-CZ" dirty="0"/>
              <a:t>vládu </a:t>
            </a:r>
            <a:r>
              <a:rPr lang="cs-CZ" dirty="0" smtClean="0"/>
              <a:t>v jednotlivých částech převzali </a:t>
            </a:r>
            <a:r>
              <a:rPr lang="cs-CZ" dirty="0"/>
              <a:t>jeho </a:t>
            </a:r>
            <a:r>
              <a:rPr lang="cs-CZ" dirty="0" smtClean="0"/>
              <a:t>vojevůdci.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4334204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je na obrázku?</a:t>
            </a:r>
            <a:endParaRPr lang="cs-CZ" dirty="0"/>
          </a:p>
        </p:txBody>
      </p:sp>
      <p:pic>
        <p:nvPicPr>
          <p:cNvPr id="9220" name="Picture 4" descr="Soubor:PHAROS200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47664" y="836712"/>
            <a:ext cx="5715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16" name="Obdélník 9215"/>
          <p:cNvSpPr/>
          <p:nvPr/>
        </p:nvSpPr>
        <p:spPr>
          <a:xfrm>
            <a:off x="971600" y="5486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bdélník 119"/>
          <p:cNvSpPr/>
          <p:nvPr/>
        </p:nvSpPr>
        <p:spPr>
          <a:xfrm>
            <a:off x="1690961" y="5486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/>
          <p:cNvSpPr/>
          <p:nvPr/>
        </p:nvSpPr>
        <p:spPr>
          <a:xfrm>
            <a:off x="2411041" y="5486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bdélník 121"/>
          <p:cNvSpPr/>
          <p:nvPr/>
        </p:nvSpPr>
        <p:spPr>
          <a:xfrm>
            <a:off x="3112666" y="5486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bdélník 122"/>
          <p:cNvSpPr/>
          <p:nvPr/>
        </p:nvSpPr>
        <p:spPr>
          <a:xfrm>
            <a:off x="3832746" y="5486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Obdélník 123"/>
          <p:cNvSpPr/>
          <p:nvPr/>
        </p:nvSpPr>
        <p:spPr>
          <a:xfrm>
            <a:off x="4552826" y="546844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Obdélník 124"/>
          <p:cNvSpPr/>
          <p:nvPr/>
        </p:nvSpPr>
        <p:spPr>
          <a:xfrm>
            <a:off x="5272906" y="546844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Obdélník 125"/>
          <p:cNvSpPr/>
          <p:nvPr/>
        </p:nvSpPr>
        <p:spPr>
          <a:xfrm>
            <a:off x="5987132" y="5486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bdélník 126"/>
          <p:cNvSpPr/>
          <p:nvPr/>
        </p:nvSpPr>
        <p:spPr>
          <a:xfrm>
            <a:off x="6707212" y="5486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Obdélník 127"/>
          <p:cNvSpPr/>
          <p:nvPr/>
        </p:nvSpPr>
        <p:spPr>
          <a:xfrm>
            <a:off x="97160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Obdélník 128"/>
          <p:cNvSpPr/>
          <p:nvPr/>
        </p:nvSpPr>
        <p:spPr>
          <a:xfrm>
            <a:off x="1690961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Obdélník 129"/>
          <p:cNvSpPr/>
          <p:nvPr/>
        </p:nvSpPr>
        <p:spPr>
          <a:xfrm>
            <a:off x="2411041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Obdélník 130"/>
          <p:cNvSpPr/>
          <p:nvPr/>
        </p:nvSpPr>
        <p:spPr>
          <a:xfrm>
            <a:off x="3112666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Obdélník 131"/>
          <p:cNvSpPr/>
          <p:nvPr/>
        </p:nvSpPr>
        <p:spPr>
          <a:xfrm>
            <a:off x="3832746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bdélník 132"/>
          <p:cNvSpPr/>
          <p:nvPr/>
        </p:nvSpPr>
        <p:spPr>
          <a:xfrm>
            <a:off x="4552826" y="1266924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Obdélník 133"/>
          <p:cNvSpPr/>
          <p:nvPr/>
        </p:nvSpPr>
        <p:spPr>
          <a:xfrm>
            <a:off x="5272906" y="1266924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Obdélník 134"/>
          <p:cNvSpPr/>
          <p:nvPr/>
        </p:nvSpPr>
        <p:spPr>
          <a:xfrm>
            <a:off x="5987132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Obdélník 135"/>
          <p:cNvSpPr/>
          <p:nvPr/>
        </p:nvSpPr>
        <p:spPr>
          <a:xfrm>
            <a:off x="6707212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Obdélník 136"/>
          <p:cNvSpPr/>
          <p:nvPr/>
        </p:nvSpPr>
        <p:spPr>
          <a:xfrm>
            <a:off x="97160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/>
          <p:cNvSpPr/>
          <p:nvPr/>
        </p:nvSpPr>
        <p:spPr>
          <a:xfrm>
            <a:off x="1690961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Obdélník 138"/>
          <p:cNvSpPr/>
          <p:nvPr/>
        </p:nvSpPr>
        <p:spPr>
          <a:xfrm>
            <a:off x="2411041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Obdélník 139"/>
          <p:cNvSpPr/>
          <p:nvPr/>
        </p:nvSpPr>
        <p:spPr>
          <a:xfrm>
            <a:off x="3112666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bdélník 140"/>
          <p:cNvSpPr/>
          <p:nvPr/>
        </p:nvSpPr>
        <p:spPr>
          <a:xfrm>
            <a:off x="3832746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Obdélník 141"/>
          <p:cNvSpPr/>
          <p:nvPr/>
        </p:nvSpPr>
        <p:spPr>
          <a:xfrm>
            <a:off x="4552826" y="1987004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Obdélník 142"/>
          <p:cNvSpPr/>
          <p:nvPr/>
        </p:nvSpPr>
        <p:spPr>
          <a:xfrm>
            <a:off x="5272906" y="1987004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bdélník 143"/>
          <p:cNvSpPr/>
          <p:nvPr/>
        </p:nvSpPr>
        <p:spPr>
          <a:xfrm>
            <a:off x="5987132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Obdélník 144"/>
          <p:cNvSpPr/>
          <p:nvPr/>
        </p:nvSpPr>
        <p:spPr>
          <a:xfrm>
            <a:off x="6707212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Obdélník 145"/>
          <p:cNvSpPr/>
          <p:nvPr/>
        </p:nvSpPr>
        <p:spPr>
          <a:xfrm>
            <a:off x="971600" y="2707084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Obdélník 146"/>
          <p:cNvSpPr/>
          <p:nvPr/>
        </p:nvSpPr>
        <p:spPr>
          <a:xfrm>
            <a:off x="1690961" y="2707084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Obdélník 147"/>
          <p:cNvSpPr/>
          <p:nvPr/>
        </p:nvSpPr>
        <p:spPr>
          <a:xfrm>
            <a:off x="2411041" y="2707084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Obdélník 148"/>
          <p:cNvSpPr/>
          <p:nvPr/>
        </p:nvSpPr>
        <p:spPr>
          <a:xfrm>
            <a:off x="3112666" y="2707084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Obdélník 149"/>
          <p:cNvSpPr/>
          <p:nvPr/>
        </p:nvSpPr>
        <p:spPr>
          <a:xfrm>
            <a:off x="3832746" y="2707084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Obdélník 150"/>
          <p:cNvSpPr/>
          <p:nvPr/>
        </p:nvSpPr>
        <p:spPr>
          <a:xfrm>
            <a:off x="4552826" y="270524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Obdélník 151"/>
          <p:cNvSpPr/>
          <p:nvPr/>
        </p:nvSpPr>
        <p:spPr>
          <a:xfrm>
            <a:off x="5272906" y="270524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Obdélník 152"/>
          <p:cNvSpPr/>
          <p:nvPr/>
        </p:nvSpPr>
        <p:spPr>
          <a:xfrm>
            <a:off x="5987132" y="2707084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Obdélník 153"/>
          <p:cNvSpPr/>
          <p:nvPr/>
        </p:nvSpPr>
        <p:spPr>
          <a:xfrm>
            <a:off x="6707212" y="2707084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Obdélník 154"/>
          <p:cNvSpPr/>
          <p:nvPr/>
        </p:nvSpPr>
        <p:spPr>
          <a:xfrm>
            <a:off x="971600" y="342532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Obdélník 155"/>
          <p:cNvSpPr/>
          <p:nvPr/>
        </p:nvSpPr>
        <p:spPr>
          <a:xfrm>
            <a:off x="1690961" y="342532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Obdélník 156"/>
          <p:cNvSpPr/>
          <p:nvPr/>
        </p:nvSpPr>
        <p:spPr>
          <a:xfrm>
            <a:off x="2411041" y="342532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Obdélník 157"/>
          <p:cNvSpPr/>
          <p:nvPr/>
        </p:nvSpPr>
        <p:spPr>
          <a:xfrm>
            <a:off x="3112666" y="342532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Obdélník 158"/>
          <p:cNvSpPr/>
          <p:nvPr/>
        </p:nvSpPr>
        <p:spPr>
          <a:xfrm>
            <a:off x="3832746" y="342532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Obdélník 159"/>
          <p:cNvSpPr/>
          <p:nvPr/>
        </p:nvSpPr>
        <p:spPr>
          <a:xfrm>
            <a:off x="4552826" y="3423492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Obdélník 160"/>
          <p:cNvSpPr/>
          <p:nvPr/>
        </p:nvSpPr>
        <p:spPr>
          <a:xfrm>
            <a:off x="5272906" y="3423492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Obdélník 161"/>
          <p:cNvSpPr/>
          <p:nvPr/>
        </p:nvSpPr>
        <p:spPr>
          <a:xfrm>
            <a:off x="5987132" y="342532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Obdélník 162"/>
          <p:cNvSpPr/>
          <p:nvPr/>
        </p:nvSpPr>
        <p:spPr>
          <a:xfrm>
            <a:off x="6707212" y="342532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Obdélník 163"/>
          <p:cNvSpPr/>
          <p:nvPr/>
        </p:nvSpPr>
        <p:spPr>
          <a:xfrm>
            <a:off x="971600" y="4143572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Obdélník 164"/>
          <p:cNvSpPr/>
          <p:nvPr/>
        </p:nvSpPr>
        <p:spPr>
          <a:xfrm>
            <a:off x="1690961" y="4143572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Obdélník 165"/>
          <p:cNvSpPr/>
          <p:nvPr/>
        </p:nvSpPr>
        <p:spPr>
          <a:xfrm>
            <a:off x="2411041" y="4143572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Obdélník 166"/>
          <p:cNvSpPr/>
          <p:nvPr/>
        </p:nvSpPr>
        <p:spPr>
          <a:xfrm>
            <a:off x="3112666" y="4143572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Obdélník 167"/>
          <p:cNvSpPr/>
          <p:nvPr/>
        </p:nvSpPr>
        <p:spPr>
          <a:xfrm>
            <a:off x="3832746" y="4143572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Obdélník 168"/>
          <p:cNvSpPr/>
          <p:nvPr/>
        </p:nvSpPr>
        <p:spPr>
          <a:xfrm>
            <a:off x="4552826" y="414173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Obdélník 169"/>
          <p:cNvSpPr/>
          <p:nvPr/>
        </p:nvSpPr>
        <p:spPr>
          <a:xfrm>
            <a:off x="5272906" y="414173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Obdélník 170"/>
          <p:cNvSpPr/>
          <p:nvPr/>
        </p:nvSpPr>
        <p:spPr>
          <a:xfrm>
            <a:off x="5987132" y="4143572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Obdélník 171"/>
          <p:cNvSpPr/>
          <p:nvPr/>
        </p:nvSpPr>
        <p:spPr>
          <a:xfrm>
            <a:off x="6707212" y="4143572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Obdélník 172"/>
          <p:cNvSpPr/>
          <p:nvPr/>
        </p:nvSpPr>
        <p:spPr>
          <a:xfrm>
            <a:off x="971600" y="4863652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Obdélník 173"/>
          <p:cNvSpPr/>
          <p:nvPr/>
        </p:nvSpPr>
        <p:spPr>
          <a:xfrm>
            <a:off x="1690961" y="4863652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5" name="Obdélník 174"/>
          <p:cNvSpPr/>
          <p:nvPr/>
        </p:nvSpPr>
        <p:spPr>
          <a:xfrm>
            <a:off x="2411041" y="4863652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6" name="Obdélník 175"/>
          <p:cNvSpPr/>
          <p:nvPr/>
        </p:nvSpPr>
        <p:spPr>
          <a:xfrm>
            <a:off x="3112666" y="4863652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7" name="Obdélník 176"/>
          <p:cNvSpPr/>
          <p:nvPr/>
        </p:nvSpPr>
        <p:spPr>
          <a:xfrm>
            <a:off x="3832746" y="4863652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8" name="Obdélník 177"/>
          <p:cNvSpPr/>
          <p:nvPr/>
        </p:nvSpPr>
        <p:spPr>
          <a:xfrm>
            <a:off x="4552826" y="486181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9" name="Obdélník 178"/>
          <p:cNvSpPr/>
          <p:nvPr/>
        </p:nvSpPr>
        <p:spPr>
          <a:xfrm>
            <a:off x="5272906" y="486181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0" name="Obdélník 179"/>
          <p:cNvSpPr/>
          <p:nvPr/>
        </p:nvSpPr>
        <p:spPr>
          <a:xfrm>
            <a:off x="5987132" y="4863652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Obdélník 180"/>
          <p:cNvSpPr/>
          <p:nvPr/>
        </p:nvSpPr>
        <p:spPr>
          <a:xfrm>
            <a:off x="6707212" y="4863652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2" name="Obdélník 181"/>
          <p:cNvSpPr/>
          <p:nvPr/>
        </p:nvSpPr>
        <p:spPr>
          <a:xfrm>
            <a:off x="971600" y="558189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3" name="Obdélník 182"/>
          <p:cNvSpPr/>
          <p:nvPr/>
        </p:nvSpPr>
        <p:spPr>
          <a:xfrm>
            <a:off x="1690961" y="558189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" name="Obdélník 183"/>
          <p:cNvSpPr/>
          <p:nvPr/>
        </p:nvSpPr>
        <p:spPr>
          <a:xfrm>
            <a:off x="2411041" y="558189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5" name="Obdélník 184"/>
          <p:cNvSpPr/>
          <p:nvPr/>
        </p:nvSpPr>
        <p:spPr>
          <a:xfrm>
            <a:off x="3112666" y="558189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6" name="Obdélník 185"/>
          <p:cNvSpPr/>
          <p:nvPr/>
        </p:nvSpPr>
        <p:spPr>
          <a:xfrm>
            <a:off x="3832746" y="558189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7" name="Obdélník 186"/>
          <p:cNvSpPr/>
          <p:nvPr/>
        </p:nvSpPr>
        <p:spPr>
          <a:xfrm>
            <a:off x="4552826" y="55800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8" name="Obdélník 187"/>
          <p:cNvSpPr/>
          <p:nvPr/>
        </p:nvSpPr>
        <p:spPr>
          <a:xfrm>
            <a:off x="5272906" y="55800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Obdélník 188"/>
          <p:cNvSpPr/>
          <p:nvPr/>
        </p:nvSpPr>
        <p:spPr>
          <a:xfrm>
            <a:off x="5987132" y="558189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0" name="Obdélník 189"/>
          <p:cNvSpPr/>
          <p:nvPr/>
        </p:nvSpPr>
        <p:spPr>
          <a:xfrm>
            <a:off x="6707212" y="558189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1" name="Obdélník 190"/>
          <p:cNvSpPr/>
          <p:nvPr/>
        </p:nvSpPr>
        <p:spPr>
          <a:xfrm>
            <a:off x="971600" y="630197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2" name="Obdélník 191"/>
          <p:cNvSpPr/>
          <p:nvPr/>
        </p:nvSpPr>
        <p:spPr>
          <a:xfrm>
            <a:off x="1690961" y="630197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3" name="Obdélník 192"/>
          <p:cNvSpPr/>
          <p:nvPr/>
        </p:nvSpPr>
        <p:spPr>
          <a:xfrm>
            <a:off x="2411041" y="630197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Obdélník 193"/>
          <p:cNvSpPr/>
          <p:nvPr/>
        </p:nvSpPr>
        <p:spPr>
          <a:xfrm>
            <a:off x="3112666" y="630197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5" name="Obdélník 194"/>
          <p:cNvSpPr/>
          <p:nvPr/>
        </p:nvSpPr>
        <p:spPr>
          <a:xfrm>
            <a:off x="3832746" y="630197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6" name="Obdélník 195"/>
          <p:cNvSpPr/>
          <p:nvPr/>
        </p:nvSpPr>
        <p:spPr>
          <a:xfrm>
            <a:off x="4552826" y="63001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7" name="Obdélník 196"/>
          <p:cNvSpPr/>
          <p:nvPr/>
        </p:nvSpPr>
        <p:spPr>
          <a:xfrm>
            <a:off x="5272906" y="63001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8" name="Obdélník 197"/>
          <p:cNvSpPr/>
          <p:nvPr/>
        </p:nvSpPr>
        <p:spPr>
          <a:xfrm>
            <a:off x="5987132" y="630197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Obdélník 198"/>
          <p:cNvSpPr/>
          <p:nvPr/>
        </p:nvSpPr>
        <p:spPr>
          <a:xfrm>
            <a:off x="6707212" y="630197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703067"/>
      </p:ext>
    </p:extLst>
  </p:cSld>
  <p:clrMapOvr>
    <a:masterClrMapping/>
  </p:clrMapOvr>
  <p:transition spd="slow" advClick="0">
    <p:check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2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92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2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4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2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8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4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0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6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2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8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4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0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6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2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8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4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0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6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2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5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8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4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7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0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6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2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0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8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1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4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0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6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82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88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4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0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6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2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8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>
                      <p:stCondLst>
                        <p:cond delay="0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4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0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6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2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8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4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356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7" fill="hold">
                      <p:stCondLst>
                        <p:cond delay="0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0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6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368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9" fill="hold">
                      <p:stCondLst>
                        <p:cond delay="0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2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8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4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386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7" fill="hold">
                      <p:stCondLst>
                        <p:cond delay="0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0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>
                      <p:stCondLst>
                        <p:cond delay="0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6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2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404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5" fill="hold">
                      <p:stCondLst>
                        <p:cond delay="0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8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>
                      <p:stCondLst>
                        <p:cond delay="0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4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7"/>
                  </p:tgtEl>
                </p:cond>
              </p:nextCondLst>
            </p:seq>
            <p:seq concurrent="1" nextAc="seek">
              <p:cTn id="416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7" fill="hold">
                      <p:stCondLst>
                        <p:cond delay="0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0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6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428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9" fill="hold">
                      <p:stCondLst>
                        <p:cond delay="0"/>
                      </p:stCondLst>
                      <p:childTnLst>
                        <p:par>
                          <p:cTn id="430" fill="hold">
                            <p:stCondLst>
                              <p:cond delay="0"/>
                            </p:stCondLst>
                            <p:childTnLst>
                              <p:par>
                                <p:cTn id="43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32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434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5" fill="hold">
                      <p:stCondLst>
                        <p:cond delay="0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38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440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1" fill="hold">
                      <p:stCondLst>
                        <p:cond delay="0"/>
                      </p:stCondLst>
                      <p:childTnLst>
                        <p:par>
                          <p:cTn id="442" fill="hold">
                            <p:stCondLst>
                              <p:cond delay="0"/>
                            </p:stCondLst>
                            <p:childTnLst>
                              <p:par>
                                <p:cTn id="44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4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  <p:seq concurrent="1" nextAc="seek">
              <p:cTn id="446" restart="whenNotActive" fill="hold" evtFilter="cancelBubble" nodeType="interactiveSeq">
                <p:stCondLst>
                  <p:cond evt="onClick" delay="0">
                    <p:tgtEl>
                      <p:spTgt spid="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7" fill="hold">
                      <p:stCondLst>
                        <p:cond delay="0"/>
                      </p:stCondLst>
                      <p:childTnLst>
                        <p:par>
                          <p:cTn id="448" fill="hold">
                            <p:stCondLst>
                              <p:cond delay="0"/>
                            </p:stCondLst>
                            <p:childTnLst>
                              <p:par>
                                <p:cTn id="44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50"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3"/>
                  </p:tgtEl>
                </p:cond>
              </p:nextCondLst>
            </p:seq>
            <p:seq concurrent="1" nextAc="seek">
              <p:cTn id="452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3" fill="hold">
                      <p:stCondLst>
                        <p:cond delay="0"/>
                      </p:stCondLst>
                      <p:childTnLst>
                        <p:par>
                          <p:cTn id="454" fill="hold">
                            <p:stCondLst>
                              <p:cond delay="0"/>
                            </p:stCondLst>
                            <p:childTnLst>
                              <p:par>
                                <p:cTn id="45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56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458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9" fill="hold">
                      <p:stCondLst>
                        <p:cond delay="0"/>
                      </p:stCondLst>
                      <p:childTnLst>
                        <p:par>
                          <p:cTn id="460" fill="hold">
                            <p:stCondLst>
                              <p:cond delay="0"/>
                            </p:stCondLst>
                            <p:childTnLst>
                              <p:par>
                                <p:cTn id="46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2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>
                      <p:stCondLst>
                        <p:cond delay="0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8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>
                      <p:stCondLst>
                        <p:cond delay="0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4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  <p:seq concurrent="1" nextAc="seek">
              <p:cTn id="476" restart="whenNotActive" fill="hold" evtFilter="cancelBubble" nodeType="interactiveSeq">
                <p:stCondLst>
                  <p:cond evt="onClick" delay="0">
                    <p:tgtEl>
                      <p:spTgt spid="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7" fill="hold">
                      <p:stCondLst>
                        <p:cond delay="0"/>
                      </p:stCondLst>
                      <p:childTnLst>
                        <p:par>
                          <p:cTn id="478" fill="hold">
                            <p:stCondLst>
                              <p:cond delay="0"/>
                            </p:stCondLst>
                            <p:childTnLst>
                              <p:par>
                                <p:cTn id="47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0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8"/>
                  </p:tgtEl>
                </p:cond>
              </p:nextCondLst>
            </p:seq>
            <p:seq concurrent="1" nextAc="seek">
              <p:cTn id="482" restart="whenNotActive" fill="hold" evtFilter="cancelBubble" nodeType="interactiveSeq">
                <p:stCondLst>
                  <p:cond evt="onClick" delay="0">
                    <p:tgtEl>
                      <p:spTgt spid="1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3" fill="hold">
                      <p:stCondLst>
                        <p:cond delay="0"/>
                      </p:stCondLst>
                      <p:childTnLst>
                        <p:par>
                          <p:cTn id="484" fill="hold">
                            <p:stCondLst>
                              <p:cond delay="0"/>
                            </p:stCondLst>
                            <p:childTnLst>
                              <p:par>
                                <p:cTn id="48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6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9"/>
                  </p:tgtEl>
                </p:cond>
              </p:nextCondLst>
            </p:seq>
          </p:childTnLst>
        </p:cTn>
      </p:par>
    </p:tnLst>
    <p:bldLst>
      <p:bldP spid="9216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 animBg="1"/>
      <p:bldP spid="142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49" grpId="0" animBg="1"/>
      <p:bldP spid="150" grpId="0" animBg="1"/>
      <p:bldP spid="151" grpId="0" animBg="1"/>
      <p:bldP spid="152" grpId="0" animBg="1"/>
      <p:bldP spid="153" grpId="0" animBg="1"/>
      <p:bldP spid="154" grpId="0" animBg="1"/>
      <p:bldP spid="155" grpId="0" animBg="1"/>
      <p:bldP spid="156" grpId="0" animBg="1"/>
      <p:bldP spid="157" grpId="0" animBg="1"/>
      <p:bldP spid="158" grpId="0" animBg="1"/>
      <p:bldP spid="159" grpId="0" animBg="1"/>
      <p:bldP spid="160" grpId="0" animBg="1"/>
      <p:bldP spid="161" grpId="0" animBg="1"/>
      <p:bldP spid="162" grpId="0" animBg="1"/>
      <p:bldP spid="163" grpId="0" animBg="1"/>
      <p:bldP spid="164" grpId="0" animBg="1"/>
      <p:bldP spid="165" grpId="0" animBg="1"/>
      <p:bldP spid="166" grpId="0" animBg="1"/>
      <p:bldP spid="167" grpId="0" animBg="1"/>
      <p:bldP spid="168" grpId="0" animBg="1"/>
      <p:bldP spid="169" grpId="0" animBg="1"/>
      <p:bldP spid="170" grpId="0" animBg="1"/>
      <p:bldP spid="171" grpId="0" animBg="1"/>
      <p:bldP spid="172" grpId="0" animBg="1"/>
      <p:bldP spid="173" grpId="0" animBg="1"/>
      <p:bldP spid="174" grpId="0" animBg="1"/>
      <p:bldP spid="175" grpId="0" animBg="1"/>
      <p:bldP spid="176" grpId="0" animBg="1"/>
      <p:bldP spid="177" grpId="0" animBg="1"/>
      <p:bldP spid="178" grpId="0" animBg="1"/>
      <p:bldP spid="179" grpId="0" animBg="1"/>
      <p:bldP spid="180" grpId="0" animBg="1"/>
      <p:bldP spid="181" grpId="0" animBg="1"/>
      <p:bldP spid="182" grpId="0" animBg="1"/>
      <p:bldP spid="183" grpId="0" animBg="1"/>
      <p:bldP spid="184" grpId="0" animBg="1"/>
      <p:bldP spid="185" grpId="0" animBg="1"/>
      <p:bldP spid="186" grpId="0" animBg="1"/>
      <p:bldP spid="187" grpId="0" animBg="1"/>
      <p:bldP spid="188" grpId="0" animBg="1"/>
      <p:bldP spid="189" grpId="0" animBg="1"/>
      <p:bldP spid="190" grpId="0" animBg="1"/>
      <p:bldP spid="191" grpId="0" animBg="1"/>
      <p:bldP spid="192" grpId="0" animBg="1"/>
      <p:bldP spid="193" grpId="0" animBg="1"/>
      <p:bldP spid="194" grpId="0" animBg="1"/>
      <p:bldP spid="195" grpId="0" animBg="1"/>
      <p:bldP spid="196" grpId="0" animBg="1"/>
      <p:bldP spid="197" grpId="0" animBg="1"/>
      <p:bldP spid="198" grpId="0" animBg="1"/>
      <p:bldP spid="19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Maják na ostrově Faru u Alexandrie.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060848"/>
            <a:ext cx="3024336" cy="2376264"/>
          </a:xfrm>
        </p:spPr>
        <p:txBody>
          <a:bodyPr>
            <a:normAutofit/>
          </a:bodyPr>
          <a:lstStyle/>
          <a:p>
            <a:r>
              <a:rPr lang="cs-CZ" dirty="0" smtClean="0"/>
              <a:t>Jeden ze sedmi divů světa.</a:t>
            </a:r>
          </a:p>
          <a:p>
            <a:r>
              <a:rPr lang="cs-CZ" dirty="0" smtClean="0"/>
              <a:t>Později zničen zemětřesením.</a:t>
            </a:r>
            <a:endParaRPr lang="cs-CZ" dirty="0"/>
          </a:p>
        </p:txBody>
      </p:sp>
      <p:pic>
        <p:nvPicPr>
          <p:cNvPr id="10242" name="Picture 2" descr="http://upload.wikimedia.org/wikipedia/commons/b/b0/PHAROS200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91880" y="980728"/>
            <a:ext cx="5328592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77072" y="6362064"/>
            <a:ext cx="496855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http://cs.wikipedia.org/wiki/Soubor:PHAROS2006.jpg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115997900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Literatura:</a:t>
            </a:r>
          </a:p>
          <a:p>
            <a:r>
              <a:rPr lang="cs-CZ" dirty="0"/>
              <a:t>Zpracováno </a:t>
            </a:r>
            <a:r>
              <a:rPr lang="cs-CZ" dirty="0" smtClean="0"/>
              <a:t>podle učebnice: </a:t>
            </a:r>
            <a:r>
              <a:rPr lang="cs-CZ" dirty="0" err="1" smtClean="0"/>
              <a:t>Bednáříková</a:t>
            </a:r>
            <a:r>
              <a:rPr lang="cs-CZ" dirty="0" smtClean="0"/>
              <a:t>, J., </a:t>
            </a:r>
            <a:r>
              <a:rPr lang="cs-CZ" dirty="0" err="1" smtClean="0"/>
              <a:t>Kysučan</a:t>
            </a:r>
            <a:r>
              <a:rPr lang="cs-CZ" dirty="0" smtClean="0"/>
              <a:t> L., </a:t>
            </a:r>
            <a:r>
              <a:rPr lang="cs-CZ" dirty="0" err="1" smtClean="0"/>
              <a:t>Fejfušová</a:t>
            </a:r>
            <a:r>
              <a:rPr lang="cs-CZ" dirty="0" smtClean="0"/>
              <a:t> M.: </a:t>
            </a:r>
            <a:r>
              <a:rPr lang="cs-CZ" i="1" dirty="0" smtClean="0"/>
              <a:t>Dějepis</a:t>
            </a:r>
            <a:r>
              <a:rPr lang="cs-CZ" dirty="0"/>
              <a:t>: </a:t>
            </a:r>
            <a:r>
              <a:rPr lang="cs-CZ" i="1" dirty="0" smtClean="0"/>
              <a:t>Pravěk a starověk</a:t>
            </a:r>
            <a:r>
              <a:rPr lang="cs-CZ" dirty="0" smtClean="0"/>
              <a:t>. </a:t>
            </a:r>
            <a:r>
              <a:rPr lang="cs-CZ" dirty="0"/>
              <a:t>Brno: Nová škola, </a:t>
            </a:r>
            <a:r>
              <a:rPr lang="cs-CZ" dirty="0" smtClean="0"/>
              <a:t>2011. </a:t>
            </a:r>
            <a:r>
              <a:rPr lang="cs-CZ" dirty="0"/>
              <a:t>ISBN </a:t>
            </a:r>
            <a:r>
              <a:rPr lang="cs-CZ" dirty="0" smtClean="0"/>
              <a:t>978-80-7289-291-4.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3234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-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24943"/>
          </a:xfrm>
        </p:spPr>
        <p:txBody>
          <a:bodyPr/>
          <a:lstStyle/>
          <a:p>
            <a:r>
              <a:rPr lang="cs-CZ" sz="1200" dirty="0" err="1" smtClean="0"/>
              <a:t>Soubor:Aegeansea.jpg</a:t>
            </a:r>
            <a:r>
              <a:rPr lang="cs-CZ" sz="1200" dirty="0" smtClean="0"/>
              <a:t>. </a:t>
            </a:r>
            <a:r>
              <a:rPr lang="cs-CZ" sz="1200" i="1" dirty="0"/>
              <a:t>Wikipedia.org</a:t>
            </a:r>
            <a:r>
              <a:rPr lang="cs-CZ" sz="1200" dirty="0"/>
              <a:t> [online]. [cit. </a:t>
            </a:r>
            <a:r>
              <a:rPr lang="cs-CZ" sz="1200" dirty="0" smtClean="0"/>
              <a:t>2013-03-14]. </a:t>
            </a:r>
            <a:r>
              <a:rPr lang="cs-CZ" sz="1200" dirty="0"/>
              <a:t>Dostupné </a:t>
            </a:r>
            <a:r>
              <a:rPr lang="cs-CZ" sz="1200" dirty="0" smtClean="0"/>
              <a:t>z: 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cs.wikipedia.org/wiki/Soubor:Aegeansea.jpg</a:t>
            </a:r>
            <a:endParaRPr lang="cs-CZ" sz="1200" dirty="0" smtClean="0"/>
          </a:p>
          <a:p>
            <a:r>
              <a:rPr lang="cs-CZ" sz="1200" dirty="0" err="1" smtClean="0"/>
              <a:t>Soubor:Philip_II_of_Macedon_CdM.jpg</a:t>
            </a:r>
            <a:r>
              <a:rPr lang="cs-CZ" sz="1200" dirty="0" smtClean="0"/>
              <a:t>. </a:t>
            </a:r>
            <a:r>
              <a:rPr lang="cs-CZ" sz="1200" i="1" dirty="0"/>
              <a:t>Wikipedia.org</a:t>
            </a:r>
            <a:r>
              <a:rPr lang="cs-CZ" sz="1200" dirty="0"/>
              <a:t> [online]. [cit. 2013-03-14]. Dostupné z: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cs.wikipedia.org/wiki/Soubor:Philip_II_of_Macedon_CdM.jpg</a:t>
            </a:r>
            <a:endParaRPr lang="cs-CZ" sz="1200" dirty="0" smtClean="0"/>
          </a:p>
          <a:p>
            <a:r>
              <a:rPr lang="cs-CZ" sz="1200" dirty="0" err="1" smtClean="0"/>
              <a:t>Soubor:Makedonische_phalanx.gif</a:t>
            </a:r>
            <a:r>
              <a:rPr lang="cs-CZ" sz="1200" dirty="0" smtClean="0"/>
              <a:t>. </a:t>
            </a:r>
            <a:r>
              <a:rPr lang="cs-CZ" sz="1200" i="1" dirty="0"/>
              <a:t>Wikipedia.org</a:t>
            </a:r>
            <a:r>
              <a:rPr lang="cs-CZ" sz="1200" dirty="0"/>
              <a:t> [online]. [cit. 2013-03-14]. Dostupné z: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cs.wikipedia.org/wiki/Soubor:Makedonische_phalanx.gif</a:t>
            </a:r>
            <a:endParaRPr lang="cs-CZ" sz="1200" dirty="0" smtClean="0"/>
          </a:p>
          <a:p>
            <a:r>
              <a:rPr lang="cs-CZ" sz="1200" dirty="0" err="1" smtClean="0"/>
              <a:t>Soubor:Aleksander-d-store.jpg</a:t>
            </a:r>
            <a:r>
              <a:rPr lang="cs-CZ" sz="1200" dirty="0" smtClean="0"/>
              <a:t>. </a:t>
            </a:r>
            <a:r>
              <a:rPr lang="cs-CZ" sz="1200" i="1" dirty="0"/>
              <a:t>Wikipedia.org</a:t>
            </a:r>
            <a:r>
              <a:rPr lang="cs-CZ" sz="1200" dirty="0"/>
              <a:t> [online]. [cit. 2013-03-14]. Dostupné z: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cs.wikipedia.org/wiki/Soubor:Aleksander-d-store.jpg</a:t>
            </a:r>
            <a:endParaRPr lang="cs-CZ" sz="1200" dirty="0" smtClean="0"/>
          </a:p>
          <a:p>
            <a:r>
              <a:rPr lang="cs-CZ" sz="1200" dirty="0" err="1"/>
              <a:t>Soubor:MacedonEmpire.jp</a:t>
            </a:r>
            <a:r>
              <a:rPr lang="cs-CZ" sz="1200" dirty="0" err="1" smtClean="0"/>
              <a:t>g</a:t>
            </a:r>
            <a:r>
              <a:rPr lang="cs-CZ" sz="1200" dirty="0"/>
              <a:t>. </a:t>
            </a:r>
            <a:r>
              <a:rPr lang="cs-CZ" sz="1200" i="1" dirty="0"/>
              <a:t>Wikipedia.org</a:t>
            </a:r>
            <a:r>
              <a:rPr lang="cs-CZ" sz="1200" dirty="0"/>
              <a:t> [online]. [cit. 2013-03-14]. Dostupné z: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cs.wikipedia.org/wiki/Soubor:MacedonEmpire.jpg</a:t>
            </a:r>
            <a:endParaRPr lang="cs-CZ" sz="1200" dirty="0" smtClean="0"/>
          </a:p>
          <a:p>
            <a:r>
              <a:rPr lang="cs-CZ" sz="1200" dirty="0" err="1" smtClean="0"/>
              <a:t>Soubor:</a:t>
            </a:r>
            <a:r>
              <a:rPr lang="cs-CZ" sz="1200" dirty="0" err="1"/>
              <a:t>LocationEurasia.png</a:t>
            </a:r>
            <a:r>
              <a:rPr lang="cs-CZ" sz="1200" dirty="0"/>
              <a:t>/1280px-LocationEurasia.pn</a:t>
            </a:r>
            <a:r>
              <a:rPr lang="cs-CZ" sz="1200" dirty="0" smtClean="0"/>
              <a:t>g</a:t>
            </a:r>
            <a:r>
              <a:rPr lang="cs-CZ" sz="1200" dirty="0"/>
              <a:t>. </a:t>
            </a:r>
            <a:r>
              <a:rPr lang="cs-CZ" sz="1200" i="1" dirty="0"/>
              <a:t>Wikipedia.org</a:t>
            </a:r>
            <a:r>
              <a:rPr lang="cs-CZ" sz="1200" dirty="0"/>
              <a:t> [online]. [cit. 2013-03-14]. Dostupné z: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upload.wikimedia.org/wikipedia/commons/thumb/e/e2/LocationEurasia.png/1280px-LocationEurasia.png</a:t>
            </a:r>
            <a:endParaRPr lang="cs-CZ" sz="1200" dirty="0" smtClean="0"/>
          </a:p>
          <a:p>
            <a:r>
              <a:rPr lang="cs-CZ" sz="1200" dirty="0"/>
              <a:t>Soubor:PHAROS2006.jp</a:t>
            </a:r>
            <a:r>
              <a:rPr lang="cs-CZ" sz="1200" dirty="0" smtClean="0"/>
              <a:t>g</a:t>
            </a:r>
            <a:r>
              <a:rPr lang="cs-CZ" sz="1200" dirty="0"/>
              <a:t>. </a:t>
            </a:r>
            <a:r>
              <a:rPr lang="cs-CZ" sz="1200" i="1" dirty="0"/>
              <a:t>Wikipedia.org</a:t>
            </a:r>
            <a:r>
              <a:rPr lang="cs-CZ" sz="1200" dirty="0"/>
              <a:t> [online]. [cit. 2013-03-14]. Dostupné z: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cs.wikipedia.org/wiki/Soubor:PHAROS2006.jpg</a:t>
            </a:r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012701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364</TotalTime>
  <Words>810</Words>
  <Application>Microsoft Office PowerPoint</Application>
  <PresentationFormat>Předvádění na obrazovce (4:3)</PresentationFormat>
  <Paragraphs>181</Paragraphs>
  <Slides>23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6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33" baseType="lpstr">
      <vt:lpstr>Arial</vt:lpstr>
      <vt:lpstr>Calibri</vt:lpstr>
      <vt:lpstr>Times New Roman</vt:lpstr>
      <vt:lpstr>Motiv systému Office</vt:lpstr>
      <vt:lpstr>1_Motiv systému Office</vt:lpstr>
      <vt:lpstr>2_Motiv systému Office</vt:lpstr>
      <vt:lpstr>3_Motiv systému Office</vt:lpstr>
      <vt:lpstr>4_Motiv systému Office</vt:lpstr>
      <vt:lpstr>1_Výchozí návrh</vt:lpstr>
      <vt:lpstr>List</vt:lpstr>
      <vt:lpstr>Prezentace aplikace PowerPoint</vt:lpstr>
      <vt:lpstr>Anotace:</vt:lpstr>
      <vt:lpstr>Zjistěte v osmisměrce, ze které země pocházela významná osobnost, o které se dnes více dovíte.</vt:lpstr>
      <vt:lpstr>Řešení</vt:lpstr>
      <vt:lpstr>Alexandr Makedonský - Veliký</vt:lpstr>
      <vt:lpstr>Athény</vt:lpstr>
      <vt:lpstr>Zakroužkujte tvrzení platná pro Filipa II.</vt:lpstr>
      <vt:lpstr>Zakroužkujte tvrzení platná pro Filipa II.</vt:lpstr>
      <vt:lpstr>Filip II. </vt:lpstr>
      <vt:lpstr>Falanga</vt:lpstr>
      <vt:lpstr>Zjistěte:</vt:lpstr>
      <vt:lpstr>Odpovědi:</vt:lpstr>
      <vt:lpstr>Alexandr Veliký</vt:lpstr>
      <vt:lpstr>Rozsah Alexandrovy říše</vt:lpstr>
      <vt:lpstr>Na mapě vyznačte rozsah říše Alexandra Velikého.</vt:lpstr>
      <vt:lpstr>Práce s mapou.</vt:lpstr>
      <vt:lpstr>Státy:</vt:lpstr>
      <vt:lpstr>Opravte věty:</vt:lpstr>
      <vt:lpstr>Opravte věty:</vt:lpstr>
      <vt:lpstr>Co je na obrázku?</vt:lpstr>
      <vt:lpstr>Maják na ostrově Faru u Alexandrie.</vt:lpstr>
      <vt:lpstr>Prezentace aplikace PowerPoint</vt:lpstr>
      <vt:lpstr>Citace - obrázky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Zjistěte v osmisměrce, ze které země pocházela významná osobnost, o které se dnes více dovíte.</dc:title>
  <dc:creator>Vladimír Rychlý</dc:creator>
  <cp:lastModifiedBy>Vladimír Rychlý</cp:lastModifiedBy>
  <cp:revision>16</cp:revision>
  <dcterms:created xsi:type="dcterms:W3CDTF">2013-03-14T15:26:51Z</dcterms:created>
  <dcterms:modified xsi:type="dcterms:W3CDTF">2013-05-26T19:17:17Z</dcterms:modified>
</cp:coreProperties>
</file>