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9" r:id="rId12"/>
    <p:sldId id="268" r:id="rId13"/>
    <p:sldId id="270" r:id="rId14"/>
    <p:sldId id="271" r:id="rId15"/>
    <p:sldId id="272" r:id="rId16"/>
    <p:sldId id="258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0" d="100"/>
          <a:sy n="70" d="100"/>
        </p:scale>
        <p:origin x="-1170" y="-8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1D2CA5A-573F-47E8-B7E2-1F786B4D86EE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E07CA2C-8E8F-4F55-816A-063C5C1E90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rguefile.com/archive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195736" y="3886200"/>
            <a:ext cx="4608512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chemeClr val="bg1"/>
                </a:solidFill>
                <a:latin typeface="Corbel" pitchFamily="34" charset="0"/>
              </a:rPr>
              <a:t>Obchodní akademie a Jazyková škola</a:t>
            </a:r>
            <a:br>
              <a:rPr lang="cs-CZ" dirty="0" smtClean="0">
                <a:solidFill>
                  <a:schemeClr val="bg1"/>
                </a:solidFill>
                <a:latin typeface="Corbe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orbel" pitchFamily="34" charset="0"/>
              </a:rPr>
              <a:t>s právem státní jazykové zkoušky Jihlava</a:t>
            </a:r>
            <a:endParaRPr lang="cs-CZ" sz="4000" dirty="0" smtClean="0">
              <a:solidFill>
                <a:schemeClr val="bg1"/>
              </a:solidFill>
              <a:latin typeface="Corbel" pitchFamily="34" charset="0"/>
            </a:endParaRPr>
          </a:p>
          <a:p>
            <a:pPr marL="0" indent="0" algn="ctr">
              <a:spcBef>
                <a:spcPts val="300"/>
              </a:spcBef>
              <a:buFont typeface="Arial" pitchFamily="34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Corbel" pitchFamily="34" charset="0"/>
              </a:rPr>
              <a:t>Šablona 32</a:t>
            </a:r>
          </a:p>
          <a:p>
            <a:pPr marL="0" indent="0" algn="ctr">
              <a:spcBef>
                <a:spcPts val="300"/>
              </a:spcBef>
              <a:buFont typeface="Arial" pitchFamily="34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Corbel" pitchFamily="34" charset="0"/>
              </a:rPr>
              <a:t>VY_32_INOVACE_295.PSY.23</a:t>
            </a:r>
          </a:p>
          <a:p>
            <a:pPr marL="0" indent="0" algn="ctr">
              <a:spcBef>
                <a:spcPts val="300"/>
              </a:spcBef>
              <a:buFont typeface="Arial" pitchFamily="34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Corbel" pitchFamily="34" charset="0"/>
              </a:rPr>
              <a:t>Fobie_prezentace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416239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335846"/>
            <a:ext cx="828092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Číslo projektu: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 CZ.1.07/1.5.00/34.0744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Šablona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VY_32_INOVACE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Číslo DUMU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295. Psy. 23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Název materiálu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Prezentace – </a:t>
            </a:r>
            <a:r>
              <a:rPr lang="cs-CZ" sz="2400" dirty="0" err="1" smtClean="0">
                <a:solidFill>
                  <a:schemeClr val="bg1"/>
                </a:solidFill>
                <a:latin typeface="Corbel" pitchFamily="34" charset="0"/>
              </a:rPr>
              <a:t>Dreprese</a:t>
            </a:r>
            <a:endParaRPr lang="cs-CZ" sz="2400" dirty="0" smtClean="0">
              <a:solidFill>
                <a:schemeClr val="bg1"/>
              </a:solidFill>
              <a:latin typeface="Corbel" pitchFamily="34" charset="0"/>
            </a:endParaRP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Autor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Mgr. Jindřiška Janouškovcová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Předmět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Psychologie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Formát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Prezentace aplikace Microsoft PowerPoint 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Velikost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719kB</a:t>
            </a:r>
            <a:endParaRPr lang="cs-CZ" sz="2400" dirty="0" smtClean="0">
              <a:solidFill>
                <a:schemeClr val="bg1"/>
              </a:solidFill>
              <a:latin typeface="Corbel" pitchFamily="34" charset="0"/>
            </a:endParaRP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Stupeň a typ vzdělávání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SŠ – odborné vzdělávání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Licence k obrazovému materiálu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CC BY, CC BY-SA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Datum vytvoření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 : 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7.5. 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2013</a:t>
            </a: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Klíčová slova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 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Fobie, izolované fobie, strach, sociální fobie, klaustrofobie.</a:t>
            </a:r>
            <a:endParaRPr lang="cs-CZ" sz="2400" dirty="0" smtClean="0">
              <a:solidFill>
                <a:schemeClr val="bg1"/>
              </a:solidFill>
              <a:latin typeface="Corbel" pitchFamily="34" charset="0"/>
            </a:endParaRPr>
          </a:p>
          <a:p>
            <a:pPr algn="just"/>
            <a:r>
              <a:rPr lang="cs-CZ" sz="2400" b="1" u="sng" dirty="0" smtClean="0">
                <a:solidFill>
                  <a:schemeClr val="bg1"/>
                </a:solidFill>
                <a:latin typeface="Corbel" pitchFamily="34" charset="0"/>
              </a:rPr>
              <a:t>Anotace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:  Seznámení s studentů s problematikou 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fobii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latin typeface="Corbel" pitchFamily="34" charset="0"/>
              </a:rPr>
              <a:t>jejími známými příčinami , formami léčby. </a:t>
            </a:r>
            <a:r>
              <a:rPr lang="cs-CZ" sz="2400" smtClean="0">
                <a:solidFill>
                  <a:schemeClr val="bg1"/>
                </a:solidFill>
                <a:latin typeface="Corbel" pitchFamily="34" charset="0"/>
              </a:rPr>
              <a:t>Pochopení </a:t>
            </a:r>
            <a:r>
              <a:rPr lang="cs-CZ" sz="2400" smtClean="0">
                <a:solidFill>
                  <a:schemeClr val="bg1"/>
                </a:solidFill>
                <a:latin typeface="Corbel" pitchFamily="34" charset="0"/>
              </a:rPr>
              <a:t>problematiky. </a:t>
            </a:r>
            <a:endParaRPr lang="cs-CZ" sz="2400" dirty="0" smtClean="0">
              <a:solidFill>
                <a:schemeClr val="bg1"/>
              </a:solidFill>
              <a:latin typeface="Corbel" pitchFamily="34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245897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" pitchFamily="34" charset="0"/>
              </a:rPr>
              <a:t>Fobie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be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24294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47244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Corbel" pitchFamily="34" charset="0"/>
              </a:rPr>
              <a:t>Fobie</a:t>
            </a:r>
            <a:r>
              <a:rPr lang="cs-CZ" sz="3200" dirty="0" smtClean="0">
                <a:latin typeface="Corbel" pitchFamily="34" charset="0"/>
              </a:rPr>
              <a:t> </a:t>
            </a:r>
            <a:r>
              <a:rPr lang="cs-CZ" sz="3200" dirty="0">
                <a:latin typeface="Corbel" pitchFamily="34" charset="0"/>
              </a:rPr>
              <a:t>je úzkostná porucha charakterizovaná </a:t>
            </a:r>
            <a:r>
              <a:rPr lang="cs-CZ" sz="3200" dirty="0" smtClean="0">
                <a:latin typeface="Corbel" pitchFamily="34" charset="0"/>
              </a:rPr>
              <a:t>chorobným a bezdůvodným </a:t>
            </a:r>
            <a:r>
              <a:rPr lang="cs-CZ" sz="3200" dirty="0">
                <a:latin typeface="Corbel" pitchFamily="34" charset="0"/>
              </a:rPr>
              <a:t>strachem z věcí, </a:t>
            </a:r>
            <a:r>
              <a:rPr lang="cs-CZ" sz="3200" dirty="0" smtClean="0">
                <a:latin typeface="Corbel" pitchFamily="34" charset="0"/>
              </a:rPr>
              <a:t>situací nebo </a:t>
            </a:r>
            <a:r>
              <a:rPr lang="cs-CZ" sz="3200" dirty="0">
                <a:latin typeface="Corbel" pitchFamily="34" charset="0"/>
              </a:rPr>
              <a:t>lidí</a:t>
            </a:r>
            <a:r>
              <a:rPr lang="cs-CZ" sz="3200" dirty="0" smtClean="0">
                <a:latin typeface="Corbel" pitchFamily="34" charset="0"/>
              </a:rPr>
              <a:t>.</a:t>
            </a:r>
          </a:p>
          <a:p>
            <a:r>
              <a:rPr lang="cs-CZ" sz="3200" dirty="0">
                <a:latin typeface="Corbel" pitchFamily="34" charset="0"/>
              </a:rPr>
              <a:t>Tento strach může být ochromující. Výrazně narušuje běžné fungování a může zasahovat do každodenního života</a:t>
            </a:r>
            <a:endParaRPr lang="cs-CZ" sz="3200" dirty="0" smtClean="0">
              <a:latin typeface="Corbe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66705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Candara" pitchFamily="34" charset="0"/>
              </a:rPr>
              <a:t>U fobie jsou typické příznaky jako bušení srdce, pocit na omdlení a pocit </a:t>
            </a:r>
            <a:r>
              <a:rPr lang="cs-CZ" sz="2400" dirty="0" smtClean="0">
                <a:latin typeface="Candara" pitchFamily="34" charset="0"/>
              </a:rPr>
              <a:t>ohrožení. </a:t>
            </a:r>
            <a:br>
              <a:rPr lang="cs-CZ" sz="2400" dirty="0" smtClean="0">
                <a:latin typeface="Candara" pitchFamily="34" charset="0"/>
              </a:rPr>
            </a:br>
            <a:r>
              <a:rPr lang="cs-CZ" sz="2400" dirty="0" smtClean="0">
                <a:latin typeface="Candara" pitchFamily="34" charset="0"/>
              </a:rPr>
              <a:t>Pouhé </a:t>
            </a:r>
            <a:r>
              <a:rPr lang="cs-CZ" sz="2400" dirty="0">
                <a:latin typeface="Candara" pitchFamily="34" charset="0"/>
              </a:rPr>
              <a:t>pomyšlení na fobickou situaci může vyvolat úzkost. </a:t>
            </a:r>
            <a:endParaRPr lang="cs-CZ" sz="2400" dirty="0" smtClean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Většina fobií vzniká v dětství</a:t>
            </a:r>
          </a:p>
          <a:p>
            <a:pPr lvl="1"/>
            <a:r>
              <a:rPr lang="cs-CZ" sz="2400" dirty="0" smtClean="0">
                <a:latin typeface="Candara" pitchFamily="34" charset="0"/>
              </a:rPr>
              <a:t>Může být způsobena ale i psychickým traumatem, poruchou osobnosti, nezájmem rodičů nebo například zneužívání</a:t>
            </a:r>
            <a:endParaRPr lang="cs-CZ" sz="24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919568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Candara" pitchFamily="34" charset="0"/>
              </a:rPr>
              <a:t>Postižený si nesmyslný strach plně uvědomuje, ale není schopen ho vlastní vůlí </a:t>
            </a:r>
            <a:r>
              <a:rPr lang="cs-CZ" sz="2800" dirty="0" smtClean="0">
                <a:latin typeface="Candara" pitchFamily="34" charset="0"/>
              </a:rPr>
              <a:t>potlačit.</a:t>
            </a:r>
          </a:p>
          <a:p>
            <a:r>
              <a:rPr lang="cs-CZ" sz="2800" dirty="0" smtClean="0">
                <a:latin typeface="Candara" pitchFamily="34" charset="0"/>
              </a:rPr>
              <a:t>Fobie </a:t>
            </a:r>
            <a:r>
              <a:rPr lang="cs-CZ" sz="2800" dirty="0">
                <a:latin typeface="Candara" pitchFamily="34" charset="0"/>
              </a:rPr>
              <a:t>má svůj objekt, na který je vázána a podle kterého je také </a:t>
            </a:r>
            <a:r>
              <a:rPr lang="cs-CZ" sz="2800" dirty="0" smtClean="0">
                <a:latin typeface="Candara" pitchFamily="34" charset="0"/>
              </a:rPr>
              <a:t>pojmenována</a:t>
            </a:r>
            <a:r>
              <a:rPr lang="cs-CZ" sz="2800" baseline="30000" dirty="0" smtClean="0">
                <a:latin typeface="Candara" pitchFamily="34" charset="0"/>
              </a:rPr>
              <a:t>.</a:t>
            </a:r>
            <a:r>
              <a:rPr lang="cs-CZ" sz="2800" dirty="0" smtClean="0">
                <a:latin typeface="Candara" pitchFamily="34" charset="0"/>
              </a:rPr>
              <a:t> </a:t>
            </a:r>
          </a:p>
          <a:p>
            <a:r>
              <a:rPr lang="cs-CZ" sz="2800" dirty="0" smtClean="0">
                <a:latin typeface="Candara" pitchFamily="34" charset="0"/>
              </a:rPr>
              <a:t>Je </a:t>
            </a:r>
            <a:r>
              <a:rPr lang="cs-CZ" sz="2800" dirty="0">
                <a:latin typeface="Candara" pitchFamily="34" charset="0"/>
              </a:rPr>
              <a:t>známo přes pět set </a:t>
            </a:r>
            <a:r>
              <a:rPr lang="cs-CZ" sz="2800" dirty="0" smtClean="0">
                <a:latin typeface="Candara" pitchFamily="34" charset="0"/>
              </a:rPr>
              <a:t>druhů</a:t>
            </a:r>
            <a:r>
              <a:rPr lang="cs-CZ" sz="2800" baseline="30000" dirty="0">
                <a:latin typeface="Candara" pitchFamily="34" charset="0"/>
              </a:rPr>
              <a:t>.</a:t>
            </a:r>
            <a:endParaRPr lang="cs-CZ" sz="28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75887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Candara" pitchFamily="34" charset="0"/>
              </a:rPr>
              <a:t>Specifické neboli izolované </a:t>
            </a:r>
            <a:r>
              <a:rPr lang="cs-CZ" sz="2800" b="1" dirty="0" smtClean="0">
                <a:latin typeface="Candara" pitchFamily="34" charset="0"/>
              </a:rPr>
              <a:t>fobie</a:t>
            </a:r>
            <a:r>
              <a:rPr lang="cs-CZ" sz="2800" dirty="0" smtClean="0">
                <a:latin typeface="Candara" pitchFamily="34" charset="0"/>
              </a:rPr>
              <a:t> </a:t>
            </a:r>
            <a:r>
              <a:rPr lang="cs-CZ" sz="2800" dirty="0">
                <a:latin typeface="Candara" pitchFamily="34" charset="0"/>
              </a:rPr>
              <a:t>- Jedná se o skupinu poruch, u kterých je strach vyvolán určitými dobře definovanými situacemi nebo objekty které běžně nejsou nebezpečné.</a:t>
            </a:r>
          </a:p>
        </p:txBody>
      </p:sp>
    </p:spTree>
    <p:extLst>
      <p:ext uri="{BB962C8B-B14F-4D97-AF65-F5344CB8AC3E}">
        <p14:creationId xmlns="" xmlns:p14="http://schemas.microsoft.com/office/powerpoint/2010/main" val="31175671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ndara" pitchFamily="34" charset="0"/>
              </a:rPr>
              <a:t>Sociální fobie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andara" pitchFamily="34" charset="0"/>
              </a:rPr>
              <a:t>Porucha </a:t>
            </a:r>
            <a:r>
              <a:rPr lang="cs-CZ" sz="2000" dirty="0">
                <a:latin typeface="Candara" pitchFamily="34" charset="0"/>
              </a:rPr>
              <a:t>charakterizovaná strachem ze zkoumavých pohledů, který později vede ke strachu ze styku s jinými lidmi</a:t>
            </a:r>
            <a:r>
              <a:rPr lang="cs-CZ" sz="2000" dirty="0" smtClean="0">
                <a:latin typeface="Candara" pitchFamily="34" charset="0"/>
              </a:rPr>
              <a:t>.</a:t>
            </a:r>
          </a:p>
          <a:p>
            <a:r>
              <a:rPr lang="cs-CZ" sz="2000" dirty="0" smtClean="0">
                <a:latin typeface="Candara" pitchFamily="34" charset="0"/>
              </a:rPr>
              <a:t>Vyskytuje </a:t>
            </a:r>
            <a:r>
              <a:rPr lang="cs-CZ" sz="2000" dirty="0">
                <a:latin typeface="Candara" pitchFamily="34" charset="0"/>
              </a:rPr>
              <a:t>se přibližně stejně často u mužů i u žen. Začátek je nejčastěji v období </a:t>
            </a:r>
            <a:r>
              <a:rPr lang="cs-CZ" sz="2000" dirty="0" smtClean="0">
                <a:latin typeface="Candara" pitchFamily="34" charset="0"/>
              </a:rPr>
              <a:t>puberty.</a:t>
            </a:r>
          </a:p>
          <a:p>
            <a:r>
              <a:rPr lang="cs-CZ" sz="2000" dirty="0" smtClean="0">
                <a:latin typeface="Candara" pitchFamily="34" charset="0"/>
              </a:rPr>
              <a:t>Jedinci </a:t>
            </a:r>
            <a:r>
              <a:rPr lang="cs-CZ" sz="2000" dirty="0">
                <a:latin typeface="Candara" pitchFamily="34" charset="0"/>
              </a:rPr>
              <a:t>se sociální fobií mají nepřiměřený strach z běžných sociálních situací, jako např. mluvení na veřejnosti, telefonování, přijímání návštěv, </a:t>
            </a:r>
            <a:r>
              <a:rPr lang="cs-CZ" sz="2000" dirty="0" smtClean="0">
                <a:latin typeface="Candara" pitchFamily="34" charset="0"/>
              </a:rPr>
              <a:t>představování apod.</a:t>
            </a:r>
          </a:p>
          <a:p>
            <a:r>
              <a:rPr lang="cs-CZ" sz="2000" dirty="0" smtClean="0">
                <a:latin typeface="Candara" pitchFamily="34" charset="0"/>
              </a:rPr>
              <a:t>V </a:t>
            </a:r>
            <a:r>
              <a:rPr lang="cs-CZ" sz="2000" dirty="0">
                <a:latin typeface="Candara" pitchFamily="34" charset="0"/>
              </a:rPr>
              <a:t>obávané situaci dochází ke zrudnutí, třesu, strachu ze zvracení a proto se postižení těmto situacím vyhýbají. </a:t>
            </a:r>
            <a:endParaRPr lang="cs-CZ" sz="2000" dirty="0" smtClean="0">
              <a:latin typeface="Candara" pitchFamily="34" charset="0"/>
            </a:endParaRPr>
          </a:p>
          <a:p>
            <a:r>
              <a:rPr lang="cs-CZ" sz="2000" dirty="0" smtClean="0">
                <a:latin typeface="Candara" pitchFamily="34" charset="0"/>
              </a:rPr>
              <a:t>Porucha</a:t>
            </a:r>
            <a:r>
              <a:rPr lang="cs-CZ" sz="2000" dirty="0">
                <a:latin typeface="Candara" pitchFamily="34" charset="0"/>
              </a:rPr>
              <a:t>, pokud není léčena, obvykle trvá celý život, ale s přibývajícím věkem se může zmírňovat.</a:t>
            </a:r>
          </a:p>
        </p:txBody>
      </p:sp>
    </p:spTree>
    <p:extLst>
      <p:ext uri="{BB962C8B-B14F-4D97-AF65-F5344CB8AC3E}">
        <p14:creationId xmlns="" xmlns:p14="http://schemas.microsoft.com/office/powerpoint/2010/main" val="3239674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Klaustrofobie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1900" dirty="0">
                <a:latin typeface="Candara" pitchFamily="34" charset="0"/>
              </a:rPr>
              <a:t>S</a:t>
            </a:r>
            <a:r>
              <a:rPr lang="cs-CZ" sz="1900" dirty="0" smtClean="0">
                <a:latin typeface="Candara" pitchFamily="34" charset="0"/>
              </a:rPr>
              <a:t>trach </a:t>
            </a:r>
            <a:r>
              <a:rPr lang="cs-CZ" sz="1900" dirty="0">
                <a:latin typeface="Candara" pitchFamily="34" charset="0"/>
              </a:rPr>
              <a:t>z uzavřených nebo omezených </a:t>
            </a:r>
            <a:r>
              <a:rPr lang="cs-CZ" sz="1900" dirty="0" smtClean="0">
                <a:latin typeface="Candara" pitchFamily="34" charset="0"/>
              </a:rPr>
              <a:t>prostorů.</a:t>
            </a:r>
            <a:endParaRPr lang="cs-CZ" sz="1900" baseline="30000" dirty="0">
              <a:latin typeface="Candara" pitchFamily="34" charset="0"/>
            </a:endParaRPr>
          </a:p>
          <a:p>
            <a:r>
              <a:rPr lang="cs-CZ" sz="1900" dirty="0" smtClean="0">
                <a:latin typeface="Candara" pitchFamily="34" charset="0"/>
              </a:rPr>
              <a:t>Pro </a:t>
            </a:r>
            <a:r>
              <a:rPr lang="cs-CZ" sz="1900" dirty="0">
                <a:latin typeface="Candara" pitchFamily="34" charset="0"/>
              </a:rPr>
              <a:t>klaustrofobiky jsou kritická především místa jako výtahy, letadla</a:t>
            </a:r>
            <a:r>
              <a:rPr lang="cs-CZ" sz="1900" dirty="0" smtClean="0">
                <a:latin typeface="Candara" pitchFamily="34" charset="0"/>
              </a:rPr>
              <a:t>, nebo  </a:t>
            </a:r>
            <a:r>
              <a:rPr lang="cs-CZ" sz="1900" dirty="0">
                <a:latin typeface="Candara" pitchFamily="34" charset="0"/>
              </a:rPr>
              <a:t>vlaky. Tato choroba se může projevovat pouhými </a:t>
            </a:r>
            <a:r>
              <a:rPr lang="cs-CZ" sz="1900" dirty="0" smtClean="0">
                <a:latin typeface="Candara" pitchFamily="34" charset="0"/>
              </a:rPr>
              <a:t>pocity nejistoty</a:t>
            </a:r>
            <a:r>
              <a:rPr lang="cs-CZ" sz="1900" dirty="0">
                <a:latin typeface="Candara" pitchFamily="34" charset="0"/>
              </a:rPr>
              <a:t>, ale také třeba silnými záchvaty</a:t>
            </a:r>
            <a:r>
              <a:rPr lang="cs-CZ" sz="1900" dirty="0" smtClean="0">
                <a:latin typeface="Candara" pitchFamily="34" charset="0"/>
              </a:rPr>
              <a:t>.</a:t>
            </a:r>
          </a:p>
          <a:p>
            <a:r>
              <a:rPr lang="cs-CZ" sz="1900" dirty="0" smtClean="0">
                <a:latin typeface="Candara" pitchFamily="34" charset="0"/>
              </a:rPr>
              <a:t> </a:t>
            </a:r>
            <a:r>
              <a:rPr lang="cs-CZ" sz="1900" dirty="0">
                <a:latin typeface="Candara" pitchFamily="34" charset="0"/>
              </a:rPr>
              <a:t>Strach nemusí být pouze z pohybujících se prostorů (vlak, letadlo, výtah...) ale také např. z jeskyní, tunelu, malých místností a vyšetření magnetickou rezonancí</a:t>
            </a:r>
            <a:r>
              <a:rPr lang="cs-CZ" sz="1900" dirty="0" smtClean="0">
                <a:latin typeface="Candara" pitchFamily="34" charset="0"/>
              </a:rPr>
              <a:t>.</a:t>
            </a:r>
          </a:p>
          <a:p>
            <a:r>
              <a:rPr lang="cs-CZ" sz="1900" dirty="0">
                <a:latin typeface="Candara" pitchFamily="34" charset="0"/>
              </a:rPr>
              <a:t>Když je člověk trpící klaustrofobií ve stísněném prostoru, začínají se u něho projevovat tyto </a:t>
            </a:r>
            <a:r>
              <a:rPr lang="cs-CZ" sz="1900" dirty="0" smtClean="0">
                <a:latin typeface="Candara" pitchFamily="34" charset="0"/>
              </a:rPr>
              <a:t>příznaky</a:t>
            </a:r>
          </a:p>
          <a:p>
            <a:pPr lvl="1"/>
            <a:r>
              <a:rPr lang="cs-CZ" sz="1900" dirty="0" smtClean="0">
                <a:latin typeface="Candara" pitchFamily="34" charset="0"/>
              </a:rPr>
              <a:t>strach</a:t>
            </a:r>
            <a:r>
              <a:rPr lang="cs-CZ" sz="1900" dirty="0">
                <a:latin typeface="Candara" pitchFamily="34" charset="0"/>
              </a:rPr>
              <a:t>, úzkost - má pocit, že je uvězněn, že se mu může něco stát, nemůže uniknout, obává se o svůj život, cítí pocit </a:t>
            </a:r>
            <a:r>
              <a:rPr lang="cs-CZ" sz="1900" dirty="0" smtClean="0">
                <a:latin typeface="Candara" pitchFamily="34" charset="0"/>
              </a:rPr>
              <a:t>ohrožení</a:t>
            </a:r>
          </a:p>
          <a:p>
            <a:pPr lvl="1"/>
            <a:r>
              <a:rPr lang="cs-CZ" sz="1900" dirty="0" smtClean="0">
                <a:latin typeface="Candara" pitchFamily="34" charset="0"/>
              </a:rPr>
              <a:t>Zrychlený tep, třas, pocení apod.</a:t>
            </a:r>
            <a:endParaRPr lang="cs-CZ" sz="1900" dirty="0">
              <a:latin typeface="Candara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178870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92514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dirty="0" smtClean="0">
                <a:latin typeface="Candara" pitchFamily="34" charset="0"/>
              </a:rPr>
              <a:t>Kritická místa pro klaustrofobiky</a:t>
            </a:r>
            <a:endParaRPr lang="cs-CZ" sz="2000" dirty="0">
              <a:latin typeface="Candara" pitchFamily="34" charset="0"/>
            </a:endParaRPr>
          </a:p>
        </p:txBody>
      </p:sp>
      <p:pic>
        <p:nvPicPr>
          <p:cNvPr id="1026" name="Picture 2" descr="http://cdn.morguefile.com/imageData/public/files/e/earl53/preview/fldr_2008_11_14/file00019664335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994" y="633014"/>
            <a:ext cx="3600400" cy="48845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dn.morguefile.com/imageData/public/files/m/marc31/preview/fldr_2008_11_28/file000247336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410" y="633014"/>
            <a:ext cx="3160369" cy="23702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cdn.morguefile.com/imageData/public/files/a/alchem/preview/fldr_2008_11_08/file00012062523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409" y="3249331"/>
            <a:ext cx="3160369" cy="22682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06607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Arachnofobie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800" dirty="0">
                <a:latin typeface="Candara" pitchFamily="34" charset="0"/>
              </a:rPr>
              <a:t>S</a:t>
            </a:r>
            <a:r>
              <a:rPr lang="cs-CZ" sz="1800" dirty="0" smtClean="0">
                <a:latin typeface="Candara" pitchFamily="34" charset="0"/>
              </a:rPr>
              <a:t>pecifická </a:t>
            </a:r>
            <a:r>
              <a:rPr lang="cs-CZ" sz="1800" dirty="0">
                <a:latin typeface="Candara" pitchFamily="34" charset="0"/>
              </a:rPr>
              <a:t>fobie, úzkostí provázený abnormální strach z </a:t>
            </a:r>
            <a:r>
              <a:rPr lang="cs-CZ" sz="1800" dirty="0" smtClean="0">
                <a:latin typeface="Candara" pitchFamily="34" charset="0"/>
              </a:rPr>
              <a:t>pavouků.</a:t>
            </a:r>
          </a:p>
          <a:p>
            <a:r>
              <a:rPr lang="cs-CZ" sz="1800" dirty="0">
                <a:latin typeface="Candara" pitchFamily="34" charset="0"/>
              </a:rPr>
              <a:t>Lidé s arachnofobií se obvykle necítí dobře v jakékoli oblasti, kde by podle nich mohli být pavouci nebo kde jsou viditelné známky jejich přítomnosti, jako například pavučiny</a:t>
            </a:r>
            <a:r>
              <a:rPr lang="cs-CZ" sz="1800" dirty="0" smtClean="0">
                <a:latin typeface="Candara" pitchFamily="34" charset="0"/>
              </a:rPr>
              <a:t>.</a:t>
            </a:r>
          </a:p>
          <a:p>
            <a:r>
              <a:rPr lang="cs-CZ" sz="1800" dirty="0">
                <a:latin typeface="Candara" pitchFamily="34" charset="0"/>
              </a:rPr>
              <a:t>Příčinou tohoto chorobného strachu může být traumatický zážitek z dětství, nápodoba chování </a:t>
            </a:r>
            <a:r>
              <a:rPr lang="cs-CZ" sz="1800" dirty="0" smtClean="0">
                <a:latin typeface="Candara" pitchFamily="34" charset="0"/>
              </a:rPr>
              <a:t>rodičů (pokud </a:t>
            </a:r>
            <a:r>
              <a:rPr lang="cs-CZ" sz="1800" dirty="0">
                <a:latin typeface="Candara" pitchFamily="34" charset="0"/>
              </a:rPr>
              <a:t>se matka bojí pavouků, dítě se bude vysoce pravděpodobně bát taky</a:t>
            </a:r>
            <a:r>
              <a:rPr lang="cs-CZ" sz="1800" dirty="0" smtClean="0">
                <a:latin typeface="Candara" pitchFamily="34" charset="0"/>
              </a:rPr>
              <a:t>).</a:t>
            </a:r>
          </a:p>
          <a:p>
            <a:pPr marL="0" indent="0">
              <a:buNone/>
            </a:pPr>
            <a:endParaRPr lang="cs-CZ" sz="1800" dirty="0" smtClean="0">
              <a:latin typeface="Candara" pitchFamily="34" charset="0"/>
            </a:endParaRPr>
          </a:p>
          <a:p>
            <a:r>
              <a:rPr lang="cs-CZ" sz="1600" b="1" dirty="0">
                <a:latin typeface="Candara" pitchFamily="34" charset="0"/>
              </a:rPr>
              <a:t>Když je v blízkosti člověka trpícím arachnofobií pavouk často jedná následovně:</a:t>
            </a:r>
            <a:endParaRPr lang="cs-CZ" sz="1600" dirty="0">
              <a:latin typeface="Candara" pitchFamily="34" charset="0"/>
            </a:endParaRPr>
          </a:p>
          <a:p>
            <a:pPr lvl="2"/>
            <a:r>
              <a:rPr lang="cs-CZ" sz="1600" dirty="0">
                <a:latin typeface="Candara" pitchFamily="34" charset="0"/>
              </a:rPr>
              <a:t>snaží se dostat pryč od pavouka (např. jít pryč z místnosti)</a:t>
            </a:r>
          </a:p>
          <a:p>
            <a:pPr lvl="2"/>
            <a:r>
              <a:rPr lang="cs-CZ" sz="1600" dirty="0">
                <a:latin typeface="Candara" pitchFamily="34" charset="0"/>
              </a:rPr>
              <a:t>snaží se dostat na vyvýšené místo (např. stůl)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44020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cdn.morguefile.com/imageData/public/files/b/binks/preview/fldr_2004_11_12/file00011803923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2784" y="-714350"/>
            <a:ext cx="9217024" cy="91724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067414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Hematofobie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T</a:t>
            </a:r>
            <a:r>
              <a:rPr lang="cs-CZ" b="1" dirty="0" smtClean="0"/>
              <a:t>éž </a:t>
            </a:r>
            <a:r>
              <a:rPr lang="cs-CZ" b="1" dirty="0" err="1"/>
              <a:t>hemafobie</a:t>
            </a:r>
            <a:r>
              <a:rPr lang="cs-CZ" b="1" dirty="0"/>
              <a:t> či </a:t>
            </a:r>
            <a:r>
              <a:rPr lang="cs-CZ" b="1" dirty="0" smtClean="0"/>
              <a:t>hemofobie</a:t>
            </a:r>
            <a:r>
              <a:rPr lang="cs-CZ" dirty="0" smtClean="0"/>
              <a:t> </a:t>
            </a:r>
            <a:r>
              <a:rPr lang="cs-CZ" dirty="0"/>
              <a:t>je iracionální strach z krve nebo pohledu na krev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Patří mezi nejčastější druhy </a:t>
            </a:r>
            <a:r>
              <a:rPr lang="cs-CZ" dirty="0" smtClean="0"/>
              <a:t>fobií.</a:t>
            </a:r>
          </a:p>
          <a:p>
            <a:r>
              <a:rPr lang="cs-CZ" dirty="0" smtClean="0"/>
              <a:t> </a:t>
            </a:r>
            <a:r>
              <a:rPr lang="cs-CZ" dirty="0"/>
              <a:t>Postižený si uvědomuje nesmyslnost svého chování, ale sám to nedokáže ovládnout.</a:t>
            </a:r>
          </a:p>
          <a:p>
            <a:r>
              <a:rPr lang="cs-CZ" dirty="0"/>
              <a:t>Lidé trpící hematofobií, často mívají i traumatofobii (strach ze zranění) a/nebo </a:t>
            </a:r>
            <a:r>
              <a:rPr lang="cs-CZ" dirty="0" err="1" smtClean="0"/>
              <a:t>vakcinofobi</a:t>
            </a:r>
            <a:r>
              <a:rPr lang="cs-CZ" dirty="0" smtClean="0"/>
              <a:t> </a:t>
            </a:r>
            <a:r>
              <a:rPr lang="cs-CZ" dirty="0"/>
              <a:t>(strach z injekcí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http://cdn.morguefile.com/imageData/public/files/p/puravida/preview/fldr_2005_07_22/file00018554044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81636"/>
            <a:ext cx="3456384" cy="25922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480855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Akrofobie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Akrofobie</a:t>
            </a:r>
            <a:r>
              <a:rPr lang="cs-CZ" dirty="0"/>
              <a:t> je odborné označení pro extrémní nebo neopodstatněný strach z výšek či </a:t>
            </a:r>
            <a:r>
              <a:rPr lang="cs-CZ" dirty="0" smtClean="0"/>
              <a:t>hloubek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r>
              <a:rPr lang="cs-CZ" dirty="0" smtClean="0"/>
              <a:t>Člověk </a:t>
            </a:r>
            <a:r>
              <a:rPr lang="cs-CZ" dirty="0"/>
              <a:t>trpící touto fobií může být v extrémních případech nebezpečný sobě i svému okolí.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se dostane do vyšších míst, může začít být </a:t>
            </a:r>
            <a:r>
              <a:rPr lang="cs-CZ" dirty="0" smtClean="0"/>
              <a:t>panický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a ohrozit tak okolní osoby včetně sebe pádem dolů.</a:t>
            </a:r>
          </a:p>
        </p:txBody>
      </p:sp>
      <p:pic>
        <p:nvPicPr>
          <p:cNvPr id="4098" name="Picture 2" descr="http://cdn.morguefile.com/imageData/public/files/d/demondimum/preview/fldr_2008_11_11/file00013453356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2936"/>
            <a:ext cx="1914019" cy="2880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433567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900">
        <p14:flythrough hasBounce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20688"/>
            <a:ext cx="7924800" cy="5526360"/>
          </a:xfrm>
        </p:spPr>
        <p:txBody>
          <a:bodyPr>
            <a:noAutofit/>
          </a:bodyPr>
          <a:lstStyle/>
          <a:p>
            <a:r>
              <a:rPr lang="cs-CZ" sz="2100" b="1" dirty="0" smtClean="0">
                <a:latin typeface="Candara" pitchFamily="34" charset="0"/>
              </a:rPr>
              <a:t>Hierofobie</a:t>
            </a:r>
            <a:endParaRPr lang="cs-CZ" sz="2100" dirty="0" smtClean="0">
              <a:latin typeface="Candara" pitchFamily="34" charset="0"/>
            </a:endParaRPr>
          </a:p>
          <a:p>
            <a:pPr lvl="1"/>
            <a:r>
              <a:rPr lang="cs-CZ" sz="2100" dirty="0" smtClean="0">
                <a:latin typeface="Candara" pitchFamily="34" charset="0"/>
              </a:rPr>
              <a:t> </a:t>
            </a:r>
            <a:r>
              <a:rPr lang="cs-CZ" sz="2100" dirty="0">
                <a:latin typeface="Candara" pitchFamily="34" charset="0"/>
              </a:rPr>
              <a:t>chorobný </a:t>
            </a:r>
            <a:r>
              <a:rPr lang="cs-CZ" sz="2100" dirty="0" smtClean="0">
                <a:latin typeface="Candara" pitchFamily="34" charset="0"/>
              </a:rPr>
              <a:t>strach </a:t>
            </a:r>
            <a:r>
              <a:rPr lang="cs-CZ" sz="2100" dirty="0">
                <a:latin typeface="Candara" pitchFamily="34" charset="0"/>
              </a:rPr>
              <a:t>z posvátných předmětů nebo před </a:t>
            </a:r>
            <a:r>
              <a:rPr lang="cs-CZ" sz="2100" dirty="0" smtClean="0">
                <a:latin typeface="Candara" pitchFamily="34" charset="0"/>
              </a:rPr>
              <a:t>kněžími.</a:t>
            </a:r>
          </a:p>
          <a:p>
            <a:r>
              <a:rPr lang="cs-CZ" sz="2100" b="1" dirty="0" err="1">
                <a:latin typeface="Candara" pitchFamily="34" charset="0"/>
              </a:rPr>
              <a:t>Coulrofobie</a:t>
            </a:r>
            <a:r>
              <a:rPr lang="cs-CZ" sz="2100" dirty="0">
                <a:latin typeface="Candara" pitchFamily="34" charset="0"/>
              </a:rPr>
              <a:t> </a:t>
            </a:r>
          </a:p>
          <a:p>
            <a:pPr lvl="1"/>
            <a:r>
              <a:rPr lang="cs-CZ" sz="2100" dirty="0" smtClean="0">
                <a:latin typeface="Candara" pitchFamily="34" charset="0"/>
              </a:rPr>
              <a:t> abnormální </a:t>
            </a:r>
            <a:r>
              <a:rPr lang="cs-CZ" sz="2100" dirty="0">
                <a:latin typeface="Candara" pitchFamily="34" charset="0"/>
              </a:rPr>
              <a:t>strach z </a:t>
            </a:r>
            <a:r>
              <a:rPr lang="cs-CZ" sz="2100" dirty="0" smtClean="0">
                <a:latin typeface="Candara" pitchFamily="34" charset="0"/>
              </a:rPr>
              <a:t>klaunů</a:t>
            </a:r>
          </a:p>
          <a:p>
            <a:r>
              <a:rPr lang="cs-CZ" sz="2100" b="1" dirty="0" err="1" smtClean="0">
                <a:latin typeface="Candara" pitchFamily="34" charset="0"/>
              </a:rPr>
              <a:t>Nomofobie</a:t>
            </a:r>
            <a:endParaRPr lang="cs-CZ" sz="2100" b="1" dirty="0">
              <a:latin typeface="Candara" pitchFamily="34" charset="0"/>
            </a:endParaRPr>
          </a:p>
          <a:p>
            <a:pPr lvl="1"/>
            <a:r>
              <a:rPr lang="cs-CZ" sz="2100" dirty="0" smtClean="0">
                <a:latin typeface="Candara" pitchFamily="34" charset="0"/>
              </a:rPr>
              <a:t> při </a:t>
            </a:r>
            <a:r>
              <a:rPr lang="cs-CZ" sz="2100" dirty="0">
                <a:latin typeface="Candara" pitchFamily="34" charset="0"/>
              </a:rPr>
              <a:t>kterém postižený jedinec trpí strachem ze ztráty mobilního </a:t>
            </a:r>
            <a:r>
              <a:rPr lang="cs-CZ" sz="2100" dirty="0" smtClean="0">
                <a:latin typeface="Candara" pitchFamily="34" charset="0"/>
              </a:rPr>
              <a:t>signálu, nebo třeba vybití baterie</a:t>
            </a:r>
          </a:p>
          <a:p>
            <a:r>
              <a:rPr lang="cs-CZ" sz="2100" b="1" dirty="0" err="1" smtClean="0">
                <a:latin typeface="Candara" pitchFamily="34" charset="0"/>
              </a:rPr>
              <a:t>Telefobie</a:t>
            </a:r>
            <a:r>
              <a:rPr lang="cs-CZ" sz="2100" b="1" dirty="0" smtClean="0">
                <a:latin typeface="Candara" pitchFamily="34" charset="0"/>
              </a:rPr>
              <a:t> </a:t>
            </a:r>
          </a:p>
          <a:p>
            <a:pPr lvl="1"/>
            <a:r>
              <a:rPr lang="cs-CZ" sz="2100" dirty="0" smtClean="0">
                <a:latin typeface="Candara" pitchFamily="34" charset="0"/>
              </a:rPr>
              <a:t>strach z možnosti být pohřben zaživa</a:t>
            </a:r>
          </a:p>
          <a:p>
            <a:r>
              <a:rPr lang="cs-CZ" sz="2100" b="1" dirty="0" err="1" smtClean="0">
                <a:latin typeface="Candara" pitchFamily="34" charset="0"/>
              </a:rPr>
              <a:t>Abdulofobie</a:t>
            </a:r>
            <a:r>
              <a:rPr lang="cs-CZ" sz="2100" b="1" dirty="0" smtClean="0">
                <a:latin typeface="Candara" pitchFamily="34" charset="0"/>
              </a:rPr>
              <a:t> </a:t>
            </a:r>
          </a:p>
          <a:p>
            <a:pPr lvl="1"/>
            <a:r>
              <a:rPr lang="cs-CZ" sz="2100" dirty="0" smtClean="0">
                <a:latin typeface="Candara" pitchFamily="34" charset="0"/>
              </a:rPr>
              <a:t>strach z cikánů</a:t>
            </a:r>
            <a:endParaRPr lang="cs-CZ" sz="21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469310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latin typeface="Candara" pitchFamily="34" charset="0"/>
              </a:rPr>
              <a:t>Thttp://</a:t>
            </a:r>
            <a:r>
              <a:rPr lang="cs-CZ" sz="1600" dirty="0" smtClean="0">
                <a:latin typeface="Candara" pitchFamily="34" charset="0"/>
              </a:rPr>
              <a:t>cs.wikipedia.org/wiki/Fobie</a:t>
            </a:r>
          </a:p>
          <a:p>
            <a:r>
              <a:rPr lang="cs-CZ" sz="1600" dirty="0" smtClean="0">
                <a:latin typeface="Candara" pitchFamily="34" charset="0"/>
              </a:rPr>
              <a:t>Autor prezentace</a:t>
            </a: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r>
              <a:rPr lang="cs-CZ" sz="1600" dirty="0" smtClean="0">
                <a:latin typeface="Candara" pitchFamily="34" charset="0"/>
              </a:rPr>
              <a:t>Obrázky</a:t>
            </a: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q=lift&amp;photo_lib=morgueFile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q=plane&amp;photo_lib=morgueFile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q=cave&amp;photo_lib=morgueFile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q=spider&amp;photo_lib=morgueFile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q=blood&amp;photo_lib=morgueFile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r>
              <a:rPr lang="cs-CZ" sz="1600" dirty="0">
                <a:latin typeface="Candara" pitchFamily="34" charset="0"/>
                <a:hlinkClick r:id="rId2"/>
              </a:rPr>
              <a:t>http://www.morguefile.com/archive/#/?</a:t>
            </a:r>
            <a:r>
              <a:rPr lang="cs-CZ" sz="1600" dirty="0" smtClean="0">
                <a:latin typeface="Candara" pitchFamily="34" charset="0"/>
                <a:hlinkClick r:id="rId2"/>
              </a:rPr>
              <a:t>q=lookout&amp;photo_lib=morgueFile</a:t>
            </a:r>
            <a:endParaRPr lang="cs-CZ" sz="1600" dirty="0" smtClean="0">
              <a:latin typeface="Candara" pitchFamily="34" charset="0"/>
            </a:endParaRPr>
          </a:p>
          <a:p>
            <a:pPr lvl="1"/>
            <a:endParaRPr lang="cs-CZ" sz="1200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39108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Materiály jsou určeny pro bezplatné používání pro potřeby výuky a vzdělávání na všech typech škol a školských zařízení. Jakékoliv další využití podléhá školskému zákonu.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4892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256</TotalTime>
  <Words>698</Words>
  <Application>Microsoft Office PowerPoint</Application>
  <PresentationFormat>Předvádění na obrazovce (4:3)</PresentationFormat>
  <Paragraphs>94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Horizont</vt:lpstr>
      <vt:lpstr>Snímek 1</vt:lpstr>
      <vt:lpstr>Snímek 2</vt:lpstr>
      <vt:lpstr>Fobie</vt:lpstr>
      <vt:lpstr>Snímek 4</vt:lpstr>
      <vt:lpstr>Snímek 5</vt:lpstr>
      <vt:lpstr>Snímek 6</vt:lpstr>
      <vt:lpstr>Snímek 7</vt:lpstr>
      <vt:lpstr>Sociální fobie</vt:lpstr>
      <vt:lpstr>Klaustrofobie</vt:lpstr>
      <vt:lpstr>Snímek 10</vt:lpstr>
      <vt:lpstr>Arachnofobie</vt:lpstr>
      <vt:lpstr>Snímek 12</vt:lpstr>
      <vt:lpstr>Hematofobie</vt:lpstr>
      <vt:lpstr>Akrofobie</vt:lpstr>
      <vt:lpstr>Snímek 15</vt:lpstr>
      <vt:lpstr>Zdroje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Elinka</dc:creator>
  <cp:lastModifiedBy>zjanousj</cp:lastModifiedBy>
  <cp:revision>13</cp:revision>
  <dcterms:created xsi:type="dcterms:W3CDTF">2013-05-05T15:00:20Z</dcterms:created>
  <dcterms:modified xsi:type="dcterms:W3CDTF">2013-05-13T10:31:08Z</dcterms:modified>
</cp:coreProperties>
</file>