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61" r:id="rId5"/>
    <p:sldId id="258" r:id="rId6"/>
    <p:sldId id="262" r:id="rId7"/>
    <p:sldId id="260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60"/>
  </p:normalViewPr>
  <p:slideViewPr>
    <p:cSldViewPr>
      <p:cViewPr varScale="1">
        <p:scale>
          <a:sx n="65" d="100"/>
          <a:sy n="65" d="100"/>
        </p:scale>
        <p:origin x="-15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Přídavná jména tvrdá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NÁZEV:VY_32_INOVACE_</a:t>
          </a:r>
          <a:r>
            <a:rPr lang="cs-CZ" sz="2000" dirty="0" smtClean="0">
              <a:solidFill>
                <a:schemeClr val="tx1"/>
              </a:solidFill>
            </a:rPr>
            <a:t>19_ČJ5_Přídavná </a:t>
          </a:r>
          <a:r>
            <a:rPr lang="cs-CZ" sz="2000" smtClean="0">
              <a:solidFill>
                <a:schemeClr val="tx1"/>
              </a:solidFill>
            </a:rPr>
            <a:t>jména </a:t>
          </a:r>
          <a:r>
            <a:rPr lang="cs-CZ" sz="2000" smtClean="0">
              <a:solidFill>
                <a:schemeClr val="tx1"/>
              </a:solidFill>
            </a:rPr>
            <a:t>tvrdá</a:t>
          </a:r>
          <a:endParaRPr lang="cs-CZ" sz="2000" dirty="0" smtClean="0">
            <a:solidFill>
              <a:schemeClr val="tx1"/>
            </a:solidFill>
          </a:endParaRP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B369A7-7F64-4F4F-8856-40ECB9B8D79C}" type="presOf" srcId="{26CBEA56-8CFD-48C0-BD6E-2EB16B1FBF42}" destId="{5583D5C5-FAFF-4548-819C-80E289F73770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9A0ABCC8-4356-42E0-A192-E3447C883E47}" type="presOf" srcId="{1AE9165A-6B70-4FFD-A49C-881BF73B4F04}" destId="{BD3627E9-8FC8-4A2F-B3EA-FAE798EF81D8}" srcOrd="1" destOrd="0" presId="urn:microsoft.com/office/officeart/2005/8/layout/target3"/>
    <dgm:cxn modelId="{EBFA667D-0D1F-407F-9427-4E12BE0E2177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566EB34-6359-4FFE-8B09-1774529AD920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D8EB9F10-9415-427E-9957-87981FA93FA7}" type="presOf" srcId="{D1B46980-6531-4606-95E6-44980827E919}" destId="{2BE915AB-18AA-4053-B92C-3BFC9ED204BB}" srcOrd="1" destOrd="0" presId="urn:microsoft.com/office/officeart/2005/8/layout/target3"/>
    <dgm:cxn modelId="{5AD22ED2-4BFF-495D-89F1-303877C1275D}" type="presOf" srcId="{1F4F8BC0-F267-4379-9FE7-6FFC8B64BAD8}" destId="{017154CD-D9A9-4968-AD11-1207A3C4C00A}" srcOrd="1" destOrd="0" presId="urn:microsoft.com/office/officeart/2005/8/layout/target3"/>
    <dgm:cxn modelId="{C3847C14-5B78-4B47-9E63-D1F036425AFE}" type="presOf" srcId="{1AE9165A-6B70-4FFD-A49C-881BF73B4F04}" destId="{A9F01C16-B5C0-47B0-9750-F7E5E11674A0}" srcOrd="0" destOrd="0" presId="urn:microsoft.com/office/officeart/2005/8/layout/target3"/>
    <dgm:cxn modelId="{A26D03F5-953E-467D-906C-111EAB71BBAE}" type="presOf" srcId="{D1B46980-6531-4606-95E6-44980827E919}" destId="{6140AFEC-043D-4C43-A2F9-D0F5331DF3A3}" srcOrd="0" destOrd="0" presId="urn:microsoft.com/office/officeart/2005/8/layout/target3"/>
    <dgm:cxn modelId="{B4F559B1-6A5B-482D-A9EB-78F75A289966}" type="presOf" srcId="{1F4F8BC0-F267-4379-9FE7-6FFC8B64BAD8}" destId="{C8857ABF-5052-4733-A46C-0F8B764FF76F}" srcOrd="0" destOrd="0" presId="urn:microsoft.com/office/officeart/2005/8/layout/target3"/>
    <dgm:cxn modelId="{FF24976E-79B7-4B0B-BC0F-44D5BE9C727D}" type="presOf" srcId="{757F3AB3-0718-4624-B441-E567A8F0AB56}" destId="{333A1088-737F-45CB-B68E-254E46348037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DDAFE1A5-E4A9-4B21-8D6A-A423A7BC6FEF}" type="presOf" srcId="{26CBEA56-8CFD-48C0-BD6E-2EB16B1FBF42}" destId="{92E1E9E3-D1F0-4866-9424-7ECC0DD990BC}" srcOrd="1" destOrd="0" presId="urn:microsoft.com/office/officeart/2005/8/layout/target3"/>
    <dgm:cxn modelId="{278BD778-4279-4D0B-9A7C-6B5A8C3EAFD9}" type="presParOf" srcId="{333A1088-737F-45CB-B68E-254E46348037}" destId="{F5ABB229-8D3B-4694-996A-96F23CF14429}" srcOrd="0" destOrd="0" presId="urn:microsoft.com/office/officeart/2005/8/layout/target3"/>
    <dgm:cxn modelId="{1485CC23-E132-4C96-BAAE-3C9BF4E140A0}" type="presParOf" srcId="{333A1088-737F-45CB-B68E-254E46348037}" destId="{F41139FD-01EE-4571-8B17-4FB00FC51163}" srcOrd="1" destOrd="0" presId="urn:microsoft.com/office/officeart/2005/8/layout/target3"/>
    <dgm:cxn modelId="{CB05D732-E490-4BF7-BF47-C79ED531BADF}" type="presParOf" srcId="{333A1088-737F-45CB-B68E-254E46348037}" destId="{D005CE8C-CC26-4C3E-AC11-E15060ECD759}" srcOrd="2" destOrd="0" presId="urn:microsoft.com/office/officeart/2005/8/layout/target3"/>
    <dgm:cxn modelId="{E63656E1-4192-46FB-AA53-28F141587DE3}" type="presParOf" srcId="{333A1088-737F-45CB-B68E-254E46348037}" destId="{2C702D82-9B77-49B7-9568-BB8EB47C3372}" srcOrd="3" destOrd="0" presId="urn:microsoft.com/office/officeart/2005/8/layout/target3"/>
    <dgm:cxn modelId="{6891D883-9CCE-4DA4-8EE2-C286A17CFDF8}" type="presParOf" srcId="{333A1088-737F-45CB-B68E-254E46348037}" destId="{A52A0455-90FF-4808-ABD0-F02540D31D5A}" srcOrd="4" destOrd="0" presId="urn:microsoft.com/office/officeart/2005/8/layout/target3"/>
    <dgm:cxn modelId="{6A5DC2B5-7511-435D-95FC-5E4C3943E632}" type="presParOf" srcId="{333A1088-737F-45CB-B68E-254E46348037}" destId="{6140AFEC-043D-4C43-A2F9-D0F5331DF3A3}" srcOrd="5" destOrd="0" presId="urn:microsoft.com/office/officeart/2005/8/layout/target3"/>
    <dgm:cxn modelId="{1D87C0C3-8D26-4FB1-A836-94ECFFFECB85}" type="presParOf" srcId="{333A1088-737F-45CB-B68E-254E46348037}" destId="{71A10DEB-455E-4133-A618-0A0EE82A21E3}" srcOrd="6" destOrd="0" presId="urn:microsoft.com/office/officeart/2005/8/layout/target3"/>
    <dgm:cxn modelId="{65DA8AA1-C7AB-4BF0-A6AD-2109BD956AAF}" type="presParOf" srcId="{333A1088-737F-45CB-B68E-254E46348037}" destId="{DA6A876D-6D25-492F-8BDC-9AE6A6CFB1FA}" srcOrd="7" destOrd="0" presId="urn:microsoft.com/office/officeart/2005/8/layout/target3"/>
    <dgm:cxn modelId="{DA24001B-7A88-4ED0-8D64-4B40BC95B272}" type="presParOf" srcId="{333A1088-737F-45CB-B68E-254E46348037}" destId="{A9F01C16-B5C0-47B0-9750-F7E5E11674A0}" srcOrd="8" destOrd="0" presId="urn:microsoft.com/office/officeart/2005/8/layout/target3"/>
    <dgm:cxn modelId="{AA60A65D-D653-4DF3-8240-0FBFB80635BA}" type="presParOf" srcId="{333A1088-737F-45CB-B68E-254E46348037}" destId="{5C0CF724-3222-4429-B09A-F154A62FD507}" srcOrd="9" destOrd="0" presId="urn:microsoft.com/office/officeart/2005/8/layout/target3"/>
    <dgm:cxn modelId="{5536E80F-E281-4396-8DFD-9636B59656B7}" type="presParOf" srcId="{333A1088-737F-45CB-B68E-254E46348037}" destId="{71A5FEA7-FE77-4220-960F-2AB7AE466FE5}" srcOrd="10" destOrd="0" presId="urn:microsoft.com/office/officeart/2005/8/layout/target3"/>
    <dgm:cxn modelId="{BB98A77E-A4E5-4D31-9817-9DAEDE652D17}" type="presParOf" srcId="{333A1088-737F-45CB-B68E-254E46348037}" destId="{C8857ABF-5052-4733-A46C-0F8B764FF76F}" srcOrd="11" destOrd="0" presId="urn:microsoft.com/office/officeart/2005/8/layout/target3"/>
    <dgm:cxn modelId="{926EA659-425E-4C10-BCC9-68CBABF1B427}" type="presParOf" srcId="{333A1088-737F-45CB-B68E-254E46348037}" destId="{1839E65E-6E97-41D2-A171-98C033275D27}" srcOrd="12" destOrd="0" presId="urn:microsoft.com/office/officeart/2005/8/layout/target3"/>
    <dgm:cxn modelId="{E12CF6F9-D473-4D99-9BF7-F393F8AA7809}" type="presParOf" srcId="{333A1088-737F-45CB-B68E-254E46348037}" destId="{914F10DC-A7FA-462B-9334-03354AC7EA9F}" srcOrd="13" destOrd="0" presId="urn:microsoft.com/office/officeart/2005/8/layout/target3"/>
    <dgm:cxn modelId="{CE6A8563-E197-4A35-8B15-C623452E23C0}" type="presParOf" srcId="{333A1088-737F-45CB-B68E-254E46348037}" destId="{5583D5C5-FAFF-4548-819C-80E289F73770}" srcOrd="14" destOrd="0" presId="urn:microsoft.com/office/officeart/2005/8/layout/target3"/>
    <dgm:cxn modelId="{FC1D2DE1-4F71-4C8B-994E-D52376B5164A}" type="presParOf" srcId="{333A1088-737F-45CB-B68E-254E46348037}" destId="{AED2198E-93D5-4001-81B4-73124B309672}" srcOrd="15" destOrd="0" presId="urn:microsoft.com/office/officeart/2005/8/layout/target3"/>
    <dgm:cxn modelId="{2A9D5719-E346-4288-A244-9DAD71BBFB3A}" type="presParOf" srcId="{333A1088-737F-45CB-B68E-254E46348037}" destId="{2BE915AB-18AA-4053-B92C-3BFC9ED204BB}" srcOrd="16" destOrd="0" presId="urn:microsoft.com/office/officeart/2005/8/layout/target3"/>
    <dgm:cxn modelId="{13DBFD4C-FA7A-4FD4-AF92-F5D708201567}" type="presParOf" srcId="{333A1088-737F-45CB-B68E-254E46348037}" destId="{BD3627E9-8FC8-4A2F-B3EA-FAE798EF81D8}" srcOrd="17" destOrd="0" presId="urn:microsoft.com/office/officeart/2005/8/layout/target3"/>
    <dgm:cxn modelId="{039EE096-B440-4CDE-8BBF-FAE4C470D6FE}" type="presParOf" srcId="{333A1088-737F-45CB-B68E-254E46348037}" destId="{017154CD-D9A9-4968-AD11-1207A3C4C00A}" srcOrd="18" destOrd="0" presId="urn:microsoft.com/office/officeart/2005/8/layout/target3"/>
    <dgm:cxn modelId="{D683758F-A792-4BE8-98D7-C74F2FD5493E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r>
            <a:rPr lang="cs-CZ" sz="2000" kern="1200" dirty="0" smtClean="0">
              <a:solidFill>
                <a:schemeClr val="tx1"/>
              </a:solidFill>
            </a:rPr>
            <a:t>19_ČJ5_Přídavná </a:t>
          </a:r>
          <a:r>
            <a:rPr lang="cs-CZ" sz="2000" kern="1200" smtClean="0">
              <a:solidFill>
                <a:schemeClr val="tx1"/>
              </a:solidFill>
            </a:rPr>
            <a:t>jména </a:t>
          </a:r>
          <a:r>
            <a:rPr lang="cs-CZ" sz="2000" kern="1200" smtClean="0">
              <a:solidFill>
                <a:schemeClr val="tx1"/>
              </a:solidFill>
            </a:rPr>
            <a:t>tvrdá</a:t>
          </a:r>
          <a:endParaRPr lang="cs-CZ" sz="2000" kern="1200" dirty="0" smtClean="0">
            <a:solidFill>
              <a:schemeClr val="tx1"/>
            </a:solidFill>
          </a:endParaRP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Přídavná jména tvrdá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20B4-7554-4A27-962E-26A9AB3465A4}" type="datetimeFigureOut">
              <a:rPr lang="de-DE" smtClean="0"/>
              <a:pPr/>
              <a:t>15.02.2013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BFB72-3A33-453B-BB25-951F1A39B685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1772816"/>
            <a:ext cx="835292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českého  jazyka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zaměřen na přídavná jména tvrdá.</a:t>
            </a:r>
            <a:endParaRPr lang="cs-CZ" sz="2800" b="1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 3-4 – rozlišení př. jmen tvrdých a měkkých.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 5-6 – přehled skloňování vzoru </a:t>
            </a:r>
            <a:r>
              <a:rPr lang="cs-CZ" sz="2800" i="1" dirty="0" smtClean="0">
                <a:solidFill>
                  <a:prstClr val="black"/>
                </a:solidFill>
              </a:rPr>
              <a:t>mladý </a:t>
            </a:r>
            <a:r>
              <a:rPr lang="cs-CZ" sz="2800" dirty="0" smtClean="0">
                <a:solidFill>
                  <a:prstClr val="black"/>
                </a:solidFill>
              </a:rPr>
              <a:t>v č. </a:t>
            </a:r>
            <a:r>
              <a:rPr lang="cs-CZ" sz="2800" dirty="0" err="1" smtClean="0">
                <a:solidFill>
                  <a:prstClr val="black"/>
                </a:solidFill>
              </a:rPr>
              <a:t>j</a:t>
            </a:r>
            <a:r>
              <a:rPr lang="cs-CZ" sz="2800" dirty="0" smtClean="0">
                <a:solidFill>
                  <a:prstClr val="black"/>
                </a:solidFill>
              </a:rPr>
              <a:t>., mn.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 7-   přehled stěžejních pravopisných jevů.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 8 -  procvičování – y/-í  v r. mužském životném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 9 -  změny souhlásek před koncovkou –</a:t>
            </a:r>
            <a:r>
              <a:rPr lang="cs-CZ" sz="2800" dirty="0" err="1" smtClean="0">
                <a:solidFill>
                  <a:prstClr val="black"/>
                </a:solidFill>
              </a:rPr>
              <a:t>í</a:t>
            </a:r>
            <a:r>
              <a:rPr lang="cs-CZ" sz="2800" dirty="0" smtClean="0">
                <a:solidFill>
                  <a:prstClr val="black"/>
                </a:solidFill>
              </a:rPr>
              <a:t>.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b="1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11760" y="836712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643998" cy="1296974"/>
          </a:xfr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dirty="0" smtClean="0"/>
              <a:t>Přídavná jména  TVRDÁ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60848"/>
            <a:ext cx="8643998" cy="45259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	</a:t>
            </a:r>
            <a:r>
              <a:rPr lang="cs-CZ" sz="2800" dirty="0" smtClean="0"/>
              <a:t>V 1.pádě čísla jednotného jsou zakončená</a:t>
            </a:r>
          </a:p>
          <a:p>
            <a:pPr lvl="1">
              <a:buNone/>
            </a:pPr>
            <a:r>
              <a:rPr lang="cs-CZ" sz="3200" u="sng" dirty="0" smtClean="0">
                <a:solidFill>
                  <a:srgbClr val="FF0066"/>
                </a:solidFill>
              </a:rPr>
              <a:t>podle rodů:   </a:t>
            </a:r>
            <a:r>
              <a:rPr lang="cs-CZ" sz="3200" b="1" i="1" u="sng" dirty="0" smtClean="0">
                <a:solidFill>
                  <a:srgbClr val="FF0000"/>
                </a:solidFill>
              </a:rPr>
              <a:t>- ý</a:t>
            </a:r>
            <a:r>
              <a:rPr lang="cs-CZ" b="1" i="1" dirty="0" smtClean="0"/>
              <a:t>     </a:t>
            </a:r>
            <a:r>
              <a:rPr lang="cs-CZ" dirty="0" smtClean="0"/>
              <a:t>(veselý, starý, šikovný muž)</a:t>
            </a:r>
          </a:p>
          <a:p>
            <a:pPr lvl="1">
              <a:buNone/>
            </a:pPr>
            <a:r>
              <a:rPr lang="cs-CZ" dirty="0"/>
              <a:t>	</a:t>
            </a:r>
            <a:r>
              <a:rPr lang="cs-CZ" dirty="0" smtClean="0"/>
              <a:t>		          </a:t>
            </a:r>
            <a:r>
              <a:rPr lang="cs-CZ" sz="3200" b="1" i="1" u="sng" dirty="0" smtClean="0">
                <a:solidFill>
                  <a:srgbClr val="FF0000"/>
                </a:solidFill>
              </a:rPr>
              <a:t>- á</a:t>
            </a:r>
            <a:r>
              <a:rPr lang="cs-CZ" sz="3200" b="1" i="1" dirty="0" smtClean="0">
                <a:solidFill>
                  <a:srgbClr val="FF0000"/>
                </a:solidFill>
              </a:rPr>
              <a:t>     </a:t>
            </a:r>
            <a:r>
              <a:rPr lang="cs-CZ" dirty="0" smtClean="0"/>
              <a:t>(veselá, stará, šikovná žena)</a:t>
            </a:r>
          </a:p>
          <a:p>
            <a:pPr lvl="1">
              <a:buNone/>
            </a:pPr>
            <a:r>
              <a:rPr lang="cs-CZ" dirty="0"/>
              <a:t>	</a:t>
            </a:r>
            <a:r>
              <a:rPr lang="cs-CZ" dirty="0" smtClean="0"/>
              <a:t>		          </a:t>
            </a:r>
            <a:r>
              <a:rPr lang="cs-CZ" b="1" i="1" u="sng" dirty="0" smtClean="0">
                <a:solidFill>
                  <a:srgbClr val="FF0000"/>
                </a:solidFill>
              </a:rPr>
              <a:t>- é </a:t>
            </a:r>
            <a:r>
              <a:rPr lang="cs-CZ" b="1" i="1" dirty="0" smtClean="0">
                <a:solidFill>
                  <a:srgbClr val="FF0000"/>
                </a:solidFill>
              </a:rPr>
              <a:t>     </a:t>
            </a:r>
            <a:r>
              <a:rPr lang="cs-CZ" dirty="0" smtClean="0"/>
              <a:t>(veselé, staré, šikovné dítě)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   Skloňují se podle </a:t>
            </a:r>
            <a:r>
              <a:rPr lang="cs-CZ" b="1" i="1" u="sng" dirty="0" smtClean="0"/>
              <a:t>vzoru  </a:t>
            </a:r>
            <a:r>
              <a:rPr lang="cs-CZ" b="1" u="sng" dirty="0" smtClean="0">
                <a:solidFill>
                  <a:srgbClr val="C00000"/>
                </a:solidFill>
              </a:rPr>
              <a:t>MLADÝ</a:t>
            </a:r>
          </a:p>
          <a:p>
            <a:pPr lvl="1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/>
          <p:cNvSpPr txBox="1">
            <a:spLocks/>
          </p:cNvSpPr>
          <p:nvPr/>
        </p:nvSpPr>
        <p:spPr>
          <a:xfrm>
            <a:off x="395536" y="188640"/>
            <a:ext cx="8315356" cy="1357322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372200" y="2420888"/>
            <a:ext cx="360040" cy="230425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Obdélník 3"/>
          <p:cNvSpPr/>
          <p:nvPr/>
        </p:nvSpPr>
        <p:spPr>
          <a:xfrm>
            <a:off x="2411760" y="2564904"/>
            <a:ext cx="360040" cy="504056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Obdélník 5"/>
          <p:cNvSpPr/>
          <p:nvPr/>
        </p:nvSpPr>
        <p:spPr>
          <a:xfrm>
            <a:off x="2411760" y="4149080"/>
            <a:ext cx="360040" cy="504056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Obdélník 4"/>
          <p:cNvSpPr/>
          <p:nvPr/>
        </p:nvSpPr>
        <p:spPr>
          <a:xfrm>
            <a:off x="2411760" y="3356992"/>
            <a:ext cx="360040" cy="504056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Jak rozlišíš přídavné jméno?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</p:spPr>
        <p:txBody>
          <a:bodyPr>
            <a:normAutofit/>
          </a:bodyPr>
          <a:lstStyle/>
          <a:p>
            <a:r>
              <a:rPr lang="cs-CZ" sz="4400" dirty="0" smtClean="0"/>
              <a:t> </a:t>
            </a:r>
            <a:r>
              <a:rPr lang="cs-CZ" sz="4400" b="1" u="sng" dirty="0" smtClean="0">
                <a:solidFill>
                  <a:schemeClr val="tx2">
                    <a:lumMod val="75000"/>
                  </a:schemeClr>
                </a:solidFill>
              </a:rPr>
              <a:t>tvrdé</a:t>
            </a:r>
            <a:r>
              <a:rPr lang="cs-CZ" sz="4400" dirty="0" smtClean="0"/>
              <a:t>                               </a:t>
            </a:r>
            <a:r>
              <a:rPr lang="cs-CZ" sz="4400" b="1" u="sng" dirty="0" smtClean="0">
                <a:solidFill>
                  <a:schemeClr val="tx2">
                    <a:lumMod val="75000"/>
                  </a:schemeClr>
                </a:solidFill>
              </a:rPr>
              <a:t>měkké</a:t>
            </a:r>
          </a:p>
          <a:p>
            <a:r>
              <a:rPr lang="cs-CZ" sz="4400" dirty="0" smtClean="0"/>
              <a:t>hladový   lev                 </a:t>
            </a:r>
            <a:r>
              <a:rPr lang="cs-CZ" sz="4400" dirty="0" err="1" smtClean="0"/>
              <a:t>lv</a:t>
            </a:r>
            <a:r>
              <a:rPr lang="cs-CZ" sz="4400" dirty="0" smtClean="0"/>
              <a:t> í   řev</a:t>
            </a:r>
          </a:p>
          <a:p>
            <a:r>
              <a:rPr lang="cs-CZ" sz="4400" dirty="0" smtClean="0"/>
              <a:t>hladová   lvice               </a:t>
            </a:r>
            <a:r>
              <a:rPr lang="cs-CZ" sz="4400" dirty="0" err="1" smtClean="0"/>
              <a:t>lv</a:t>
            </a:r>
            <a:r>
              <a:rPr lang="cs-CZ" sz="4400" dirty="0" smtClean="0"/>
              <a:t> í   hříva</a:t>
            </a:r>
          </a:p>
          <a:p>
            <a:r>
              <a:rPr lang="cs-CZ" sz="4400" dirty="0" smtClean="0"/>
              <a:t>hladové   lvíče               </a:t>
            </a:r>
            <a:r>
              <a:rPr lang="cs-CZ" sz="4400" dirty="0" err="1" smtClean="0"/>
              <a:t>lv</a:t>
            </a:r>
            <a:r>
              <a:rPr lang="cs-CZ" sz="4400" dirty="0" smtClean="0"/>
              <a:t> í   mládě</a:t>
            </a:r>
            <a:endParaRPr lang="de-DE" sz="4400" dirty="0"/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2699792" y="1124744"/>
            <a:ext cx="1728192" cy="7920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932040" y="1124744"/>
            <a:ext cx="1656184" cy="64807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67544" y="4941168"/>
            <a:ext cx="1872208" cy="52322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Procvič si:</a:t>
            </a:r>
            <a:endParaRPr lang="de-DE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9512" y="5445224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err="1" smtClean="0"/>
              <a:t>zl</a:t>
            </a:r>
            <a:r>
              <a:rPr lang="cs-CZ" sz="3600" dirty="0" smtClean="0"/>
              <a:t>-  pes              </a:t>
            </a:r>
            <a:r>
              <a:rPr lang="cs-CZ" sz="3600" dirty="0" err="1" smtClean="0"/>
              <a:t>ps</a:t>
            </a:r>
            <a:r>
              <a:rPr lang="cs-CZ" sz="3600" dirty="0" smtClean="0"/>
              <a:t>-  bouda           čap-  hnízdo </a:t>
            </a:r>
          </a:p>
          <a:p>
            <a:r>
              <a:rPr lang="cs-CZ" sz="3600" dirty="0" smtClean="0"/>
              <a:t> </a:t>
            </a:r>
            <a:r>
              <a:rPr lang="cs-CZ" sz="3600" dirty="0" err="1" smtClean="0"/>
              <a:t>fotbalov</a:t>
            </a:r>
            <a:r>
              <a:rPr lang="cs-CZ" sz="3600" dirty="0" smtClean="0"/>
              <a:t>-  míč        </a:t>
            </a:r>
            <a:r>
              <a:rPr lang="cs-CZ" sz="3600" dirty="0" err="1" smtClean="0"/>
              <a:t>ciz</a:t>
            </a:r>
            <a:r>
              <a:rPr lang="cs-CZ" sz="3600" dirty="0" smtClean="0"/>
              <a:t>-   jazyk      </a:t>
            </a:r>
            <a:r>
              <a:rPr lang="cs-CZ" sz="3600" dirty="0" err="1" smtClean="0"/>
              <a:t>bíl</a:t>
            </a:r>
            <a:r>
              <a:rPr lang="cs-CZ" sz="3600" dirty="0" smtClean="0"/>
              <a:t>-   čáp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357167"/>
            <a:ext cx="8315356" cy="1357322"/>
          </a:xfr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Skloňování přídavných jmen tvrdých</a:t>
            </a:r>
            <a:endParaRPr lang="cs-CZ" sz="4000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1785926"/>
            <a:ext cx="8358246" cy="4714908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cs-CZ" sz="24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sz="2400" b="1" i="1" u="sng" dirty="0" smtClean="0">
                <a:solidFill>
                  <a:schemeClr val="tx1"/>
                </a:solidFill>
              </a:rPr>
              <a:t>Číslo jednotné</a:t>
            </a:r>
          </a:p>
          <a:p>
            <a:endParaRPr lang="cs-CZ" sz="2400" b="1" u="sng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1.pád	    mlad</a:t>
            </a:r>
            <a:r>
              <a:rPr lang="cs-CZ" sz="2000" b="1" dirty="0" smtClean="0">
                <a:solidFill>
                  <a:schemeClr val="tx1"/>
                </a:solidFill>
              </a:rPr>
              <a:t>ý</a:t>
            </a:r>
            <a:r>
              <a:rPr lang="cs-CZ" sz="2000" dirty="0" smtClean="0">
                <a:solidFill>
                  <a:schemeClr val="tx1"/>
                </a:solidFill>
              </a:rPr>
              <a:t> (muž,den)	   mlad</a:t>
            </a:r>
            <a:r>
              <a:rPr lang="cs-CZ" sz="2000" b="1" dirty="0" smtClean="0">
                <a:solidFill>
                  <a:schemeClr val="tx1"/>
                </a:solidFill>
              </a:rPr>
              <a:t>á </a:t>
            </a:r>
            <a:r>
              <a:rPr lang="cs-CZ" sz="2000" dirty="0" smtClean="0">
                <a:solidFill>
                  <a:schemeClr val="tx1"/>
                </a:solidFill>
              </a:rPr>
              <a:t>(dívka)	     mlad</a:t>
            </a:r>
            <a:r>
              <a:rPr lang="cs-CZ" sz="2000" b="1" dirty="0" smtClean="0">
                <a:solidFill>
                  <a:schemeClr val="tx1"/>
                </a:solidFill>
              </a:rPr>
              <a:t>é</a:t>
            </a:r>
            <a:r>
              <a:rPr lang="cs-CZ" sz="2000" dirty="0" smtClean="0">
                <a:solidFill>
                  <a:schemeClr val="tx1"/>
                </a:solidFill>
              </a:rPr>
              <a:t> (děvče)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2.pád	    mlad</a:t>
            </a:r>
            <a:r>
              <a:rPr lang="cs-CZ" sz="2000" b="1" dirty="0" smtClean="0">
                <a:solidFill>
                  <a:schemeClr val="tx1"/>
                </a:solidFill>
              </a:rPr>
              <a:t>ého</a:t>
            </a:r>
            <a:r>
              <a:rPr lang="cs-CZ" sz="2000" dirty="0" smtClean="0">
                <a:solidFill>
                  <a:schemeClr val="tx1"/>
                </a:solidFill>
              </a:rPr>
              <a:t>		   mlad</a:t>
            </a:r>
            <a:r>
              <a:rPr lang="cs-CZ" sz="2000" b="1" dirty="0" smtClean="0">
                <a:solidFill>
                  <a:schemeClr val="tx1"/>
                </a:solidFill>
              </a:rPr>
              <a:t>é</a:t>
            </a:r>
            <a:r>
              <a:rPr lang="cs-CZ" sz="2000" dirty="0" smtClean="0">
                <a:solidFill>
                  <a:schemeClr val="tx1"/>
                </a:solidFill>
              </a:rPr>
              <a:t>		     mlad</a:t>
            </a:r>
            <a:r>
              <a:rPr lang="cs-CZ" sz="2000" b="1" dirty="0" smtClean="0">
                <a:solidFill>
                  <a:schemeClr val="tx1"/>
                </a:solidFill>
              </a:rPr>
              <a:t>ého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3.pád	    mlad</a:t>
            </a:r>
            <a:r>
              <a:rPr lang="cs-CZ" sz="2000" b="1" dirty="0" smtClean="0">
                <a:solidFill>
                  <a:schemeClr val="tx1"/>
                </a:solidFill>
              </a:rPr>
              <a:t>ému</a:t>
            </a:r>
            <a:r>
              <a:rPr lang="cs-CZ" sz="2000" dirty="0" smtClean="0">
                <a:solidFill>
                  <a:schemeClr val="tx1"/>
                </a:solidFill>
              </a:rPr>
              <a:t>		   mlad</a:t>
            </a:r>
            <a:r>
              <a:rPr lang="cs-CZ" sz="2000" b="1" dirty="0" smtClean="0">
                <a:solidFill>
                  <a:schemeClr val="tx1"/>
                </a:solidFill>
              </a:rPr>
              <a:t>é</a:t>
            </a:r>
            <a:r>
              <a:rPr lang="cs-CZ" sz="2000" dirty="0" smtClean="0">
                <a:solidFill>
                  <a:schemeClr val="tx1"/>
                </a:solidFill>
              </a:rPr>
              <a:t>		     mlad</a:t>
            </a:r>
            <a:r>
              <a:rPr lang="cs-CZ" sz="2000" b="1" dirty="0" smtClean="0">
                <a:solidFill>
                  <a:schemeClr val="tx1"/>
                </a:solidFill>
              </a:rPr>
              <a:t>ému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4.pád	    mlad</a:t>
            </a:r>
            <a:r>
              <a:rPr lang="cs-CZ" sz="2000" b="1" dirty="0" smtClean="0">
                <a:solidFill>
                  <a:schemeClr val="tx1"/>
                </a:solidFill>
              </a:rPr>
              <a:t>ého</a:t>
            </a:r>
            <a:r>
              <a:rPr lang="cs-CZ" sz="2000" dirty="0" smtClean="0">
                <a:solidFill>
                  <a:schemeClr val="tx1"/>
                </a:solidFill>
              </a:rPr>
              <a:t> (muže)	  mlad</a:t>
            </a:r>
            <a:r>
              <a:rPr lang="cs-CZ" sz="2000" b="1" dirty="0" smtClean="0">
                <a:solidFill>
                  <a:schemeClr val="tx1"/>
                </a:solidFill>
              </a:rPr>
              <a:t>ou</a:t>
            </a:r>
            <a:r>
              <a:rPr lang="cs-CZ" sz="2000" dirty="0" smtClean="0">
                <a:solidFill>
                  <a:schemeClr val="tx1"/>
                </a:solidFill>
              </a:rPr>
              <a:t>		     mlad</a:t>
            </a:r>
            <a:r>
              <a:rPr lang="cs-CZ" sz="2000" b="1" dirty="0" smtClean="0">
                <a:solidFill>
                  <a:schemeClr val="tx1"/>
                </a:solidFill>
              </a:rPr>
              <a:t>ý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	    mlad</a:t>
            </a:r>
            <a:r>
              <a:rPr lang="cs-CZ" sz="2000" b="1" dirty="0" smtClean="0">
                <a:solidFill>
                  <a:schemeClr val="tx1"/>
                </a:solidFill>
              </a:rPr>
              <a:t>ý</a:t>
            </a:r>
            <a:r>
              <a:rPr lang="cs-CZ" sz="2000" dirty="0" smtClean="0">
                <a:solidFill>
                  <a:schemeClr val="tx1"/>
                </a:solidFill>
              </a:rPr>
              <a:t> (den)						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5.pád	    mlad</a:t>
            </a:r>
            <a:r>
              <a:rPr lang="cs-CZ" sz="2000" b="1" dirty="0" smtClean="0">
                <a:solidFill>
                  <a:schemeClr val="tx1"/>
                </a:solidFill>
              </a:rPr>
              <a:t>ý</a:t>
            </a:r>
            <a:r>
              <a:rPr lang="cs-CZ" sz="2000" dirty="0" smtClean="0">
                <a:solidFill>
                  <a:schemeClr val="tx1"/>
                </a:solidFill>
              </a:rPr>
              <a:t>			   mlad</a:t>
            </a:r>
            <a:r>
              <a:rPr lang="cs-CZ" sz="2000" b="1" dirty="0" smtClean="0">
                <a:solidFill>
                  <a:schemeClr val="tx1"/>
                </a:solidFill>
              </a:rPr>
              <a:t>á</a:t>
            </a:r>
            <a:r>
              <a:rPr lang="cs-CZ" sz="2000" dirty="0" smtClean="0">
                <a:solidFill>
                  <a:schemeClr val="tx1"/>
                </a:solidFill>
              </a:rPr>
              <a:t>		      mlad</a:t>
            </a:r>
            <a:r>
              <a:rPr lang="cs-CZ" sz="2000" b="1" dirty="0" smtClean="0">
                <a:solidFill>
                  <a:schemeClr val="tx1"/>
                </a:solidFill>
              </a:rPr>
              <a:t>ý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6.pád    (o) mlad</a:t>
            </a:r>
            <a:r>
              <a:rPr lang="cs-CZ" sz="2000" b="1" dirty="0" smtClean="0">
                <a:solidFill>
                  <a:schemeClr val="tx1"/>
                </a:solidFill>
              </a:rPr>
              <a:t>ém</a:t>
            </a:r>
            <a:r>
              <a:rPr lang="cs-CZ" sz="2000" dirty="0" smtClean="0">
                <a:solidFill>
                  <a:schemeClr val="tx1"/>
                </a:solidFill>
              </a:rPr>
              <a:t>	             (o) mlad</a:t>
            </a:r>
            <a:r>
              <a:rPr lang="cs-CZ" sz="2000" b="1" dirty="0" smtClean="0">
                <a:solidFill>
                  <a:schemeClr val="tx1"/>
                </a:solidFill>
              </a:rPr>
              <a:t>é</a:t>
            </a:r>
            <a:r>
              <a:rPr lang="cs-CZ" sz="2000" dirty="0" smtClean="0">
                <a:solidFill>
                  <a:schemeClr val="tx1"/>
                </a:solidFill>
              </a:rPr>
              <a:t>		(o) mlad</a:t>
            </a:r>
            <a:r>
              <a:rPr lang="cs-CZ" sz="2000" b="1" dirty="0" smtClean="0">
                <a:solidFill>
                  <a:schemeClr val="tx1"/>
                </a:solidFill>
              </a:rPr>
              <a:t>ém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7.pád	    mlad</a:t>
            </a:r>
            <a:r>
              <a:rPr lang="cs-CZ" sz="2000" b="1" dirty="0" smtClean="0">
                <a:solidFill>
                  <a:schemeClr val="tx1"/>
                </a:solidFill>
              </a:rPr>
              <a:t>ým</a:t>
            </a:r>
            <a:r>
              <a:rPr lang="cs-CZ" sz="2000" dirty="0" smtClean="0">
                <a:solidFill>
                  <a:schemeClr val="tx1"/>
                </a:solidFill>
              </a:rPr>
              <a:t>		   mlad</a:t>
            </a:r>
            <a:r>
              <a:rPr lang="cs-CZ" sz="2000" b="1" dirty="0" smtClean="0">
                <a:solidFill>
                  <a:schemeClr val="tx1"/>
                </a:solidFill>
              </a:rPr>
              <a:t>ou</a:t>
            </a:r>
            <a:r>
              <a:rPr lang="cs-CZ" sz="2000" dirty="0" smtClean="0">
                <a:solidFill>
                  <a:schemeClr val="tx1"/>
                </a:solidFill>
              </a:rPr>
              <a:t>	      mlad</a:t>
            </a:r>
            <a:r>
              <a:rPr lang="cs-CZ" sz="2000" b="1" dirty="0" smtClean="0">
                <a:solidFill>
                  <a:schemeClr val="tx1"/>
                </a:solidFill>
              </a:rPr>
              <a:t>ým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539552" y="1844824"/>
            <a:ext cx="8358246" cy="471490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1" u="sng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1.pád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(muž,den)	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á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(dívka)</a:t>
            </a:r>
            <a:r>
              <a:rPr lang="cs-CZ" sz="2400" dirty="0" smtClean="0"/>
              <a:t>           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(děvče)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2.pád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ého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s-CZ" sz="2400" dirty="0" smtClean="0"/>
              <a:t>            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ého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3.pád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ému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ému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4.pád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ého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(muže)	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(den)					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5.pád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s-CZ" sz="2400" dirty="0" smtClean="0"/>
              <a:t>              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á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6.pád    (o)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ém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      (o)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(o)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ém</a:t>
            </a:r>
          </a:p>
          <a:p>
            <a:pPr lvl="0">
              <a:spcBef>
                <a:spcPct val="20000"/>
              </a:spcBef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7.pád	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ým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       mlad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ým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177281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 </a:t>
            </a:r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</a:rPr>
              <a:t>číslo jednotné</a:t>
            </a:r>
            <a:endParaRPr lang="de-DE" sz="32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332656"/>
            <a:ext cx="8229600" cy="1143000"/>
          </a:xfr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Skloňování přídavných jmen tvrdých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1628800"/>
            <a:ext cx="88924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2400" b="1" u="sng" dirty="0" smtClean="0">
                <a:solidFill>
                  <a:srgbClr val="B13F9A">
                    <a:lumMod val="75000"/>
                  </a:srgbClr>
                </a:solidFill>
              </a:rPr>
              <a:t>Číslo množné</a:t>
            </a:r>
          </a:p>
          <a:p>
            <a:pPr marL="342900" lvl="0" indent="-342900" algn="ctr">
              <a:spcBef>
                <a:spcPct val="20000"/>
              </a:spcBef>
            </a:pPr>
            <a:endParaRPr lang="cs-CZ" sz="2400" b="1" i="1" u="sng" dirty="0" smtClean="0">
              <a:solidFill>
                <a:srgbClr val="CF6DA4">
                  <a:lumMod val="50000"/>
                </a:srgbClr>
              </a:solidFill>
            </a:endParaRP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1.pád	     mlad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(muži)	 mlad</a:t>
            </a:r>
            <a:r>
              <a:rPr lang="cs-CZ" sz="2400" b="1" dirty="0" smtClean="0">
                <a:solidFill>
                  <a:srgbClr val="FF0000"/>
                </a:solidFill>
              </a:rPr>
              <a:t>é 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(dívky)	          mlad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(děvčata)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	     mlad</a:t>
            </a:r>
            <a:r>
              <a:rPr lang="cs-CZ" sz="2400" b="1" dirty="0" smtClean="0">
                <a:solidFill>
                  <a:srgbClr val="FF0000"/>
                </a:solidFill>
              </a:rPr>
              <a:t>é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(dny)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2.pád	     mlad</a:t>
            </a:r>
            <a:r>
              <a:rPr lang="cs-CZ" sz="2400" b="1" dirty="0" smtClean="0">
                <a:solidFill>
                  <a:srgbClr val="FF0000"/>
                </a:solidFill>
              </a:rPr>
              <a:t>ých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	</a:t>
            </a:r>
            <a:r>
              <a:rPr lang="cs-CZ" sz="2400" dirty="0" err="1" smtClean="0">
                <a:solidFill>
                  <a:srgbClr val="CF6DA4">
                    <a:lumMod val="50000"/>
                  </a:srgbClr>
                </a:solidFill>
              </a:rPr>
              <a:t>mlad</a:t>
            </a:r>
            <a:r>
              <a:rPr lang="cs-CZ" sz="2400" b="1" dirty="0" err="1" smtClean="0">
                <a:solidFill>
                  <a:srgbClr val="FF0000"/>
                </a:solidFill>
              </a:rPr>
              <a:t>ých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          </a:t>
            </a:r>
            <a:r>
              <a:rPr lang="cs-CZ" sz="2400" dirty="0" err="1" smtClean="0">
                <a:solidFill>
                  <a:srgbClr val="CF6DA4">
                    <a:lumMod val="50000"/>
                  </a:srgbClr>
                </a:solidFill>
              </a:rPr>
              <a:t>mlad</a:t>
            </a:r>
            <a:r>
              <a:rPr lang="cs-CZ" sz="2400" b="1" dirty="0" err="1" smtClean="0">
                <a:solidFill>
                  <a:srgbClr val="FF0000"/>
                </a:solidFill>
              </a:rPr>
              <a:t>ých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3.pád	     mlad</a:t>
            </a:r>
            <a:r>
              <a:rPr lang="cs-CZ" sz="2400" b="1" dirty="0" smtClean="0">
                <a:solidFill>
                  <a:srgbClr val="FF0000"/>
                </a:solidFill>
              </a:rPr>
              <a:t>ým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	</a:t>
            </a:r>
            <a:r>
              <a:rPr lang="cs-CZ" sz="2400" dirty="0" err="1" smtClean="0">
                <a:solidFill>
                  <a:srgbClr val="CF6DA4">
                    <a:lumMod val="50000"/>
                  </a:srgbClr>
                </a:solidFill>
              </a:rPr>
              <a:t>mlad</a:t>
            </a:r>
            <a:r>
              <a:rPr lang="cs-CZ" sz="2400" b="1" dirty="0" err="1" smtClean="0">
                <a:solidFill>
                  <a:srgbClr val="FF0000"/>
                </a:solidFill>
              </a:rPr>
              <a:t>ým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          </a:t>
            </a:r>
            <a:r>
              <a:rPr lang="cs-CZ" sz="2400" dirty="0" err="1" smtClean="0">
                <a:solidFill>
                  <a:srgbClr val="CF6DA4">
                    <a:lumMod val="50000"/>
                  </a:srgbClr>
                </a:solidFill>
              </a:rPr>
              <a:t>mlad</a:t>
            </a:r>
            <a:r>
              <a:rPr lang="cs-CZ" sz="2400" b="1" dirty="0" err="1" smtClean="0">
                <a:solidFill>
                  <a:srgbClr val="FF0000"/>
                </a:solidFill>
              </a:rPr>
              <a:t>ým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4.pád	     mlad</a:t>
            </a:r>
            <a:r>
              <a:rPr lang="cs-CZ" sz="2400" b="1" dirty="0" smtClean="0">
                <a:solidFill>
                  <a:srgbClr val="FF0000"/>
                </a:solidFill>
              </a:rPr>
              <a:t>é 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(muže, dny)	mlad</a:t>
            </a:r>
            <a:r>
              <a:rPr lang="cs-CZ" sz="2400" b="1" dirty="0" smtClean="0">
                <a:solidFill>
                  <a:srgbClr val="FF0000"/>
                </a:solidFill>
              </a:rPr>
              <a:t>é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	          mlad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(děvčata)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5.pád	     mlad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(muži)	mlad</a:t>
            </a:r>
            <a:r>
              <a:rPr lang="cs-CZ" sz="2400" b="1" dirty="0" smtClean="0">
                <a:solidFill>
                  <a:srgbClr val="FF0000"/>
                </a:solidFill>
              </a:rPr>
              <a:t>é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(dívky)	          mlad</a:t>
            </a:r>
            <a:r>
              <a:rPr lang="cs-CZ" sz="2400" b="1" dirty="0" smtClean="0">
                <a:solidFill>
                  <a:srgbClr val="FF0000"/>
                </a:solidFill>
              </a:rPr>
              <a:t>á 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(děvčata)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	     mlad</a:t>
            </a:r>
            <a:r>
              <a:rPr lang="cs-CZ" sz="2400" b="1" dirty="0" smtClean="0">
                <a:solidFill>
                  <a:srgbClr val="FF0000"/>
                </a:solidFill>
              </a:rPr>
              <a:t>é 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(dny)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6.pád    (o)  mlad</a:t>
            </a:r>
            <a:r>
              <a:rPr lang="cs-CZ" sz="2400" b="1" dirty="0" smtClean="0">
                <a:solidFill>
                  <a:srgbClr val="FF0000"/>
                </a:solidFill>
              </a:rPr>
              <a:t>ých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          (o) mlad</a:t>
            </a:r>
            <a:r>
              <a:rPr lang="cs-CZ" sz="2400" b="1" dirty="0" smtClean="0">
                <a:solidFill>
                  <a:srgbClr val="FF0000"/>
                </a:solidFill>
              </a:rPr>
              <a:t>ých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          (o) mlad</a:t>
            </a:r>
            <a:r>
              <a:rPr lang="cs-CZ" sz="2400" b="1" dirty="0" smtClean="0">
                <a:solidFill>
                  <a:srgbClr val="FF0000"/>
                </a:solidFill>
              </a:rPr>
              <a:t>ých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7.pád	     mlad</a:t>
            </a:r>
            <a:r>
              <a:rPr lang="cs-CZ" sz="2400" b="1" dirty="0" smtClean="0">
                <a:solidFill>
                  <a:srgbClr val="FF0000"/>
                </a:solidFill>
              </a:rPr>
              <a:t>ými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		</a:t>
            </a:r>
            <a:r>
              <a:rPr lang="cs-CZ" sz="2400" dirty="0" err="1" smtClean="0">
                <a:solidFill>
                  <a:srgbClr val="CF6DA4">
                    <a:lumMod val="50000"/>
                  </a:srgbClr>
                </a:solidFill>
              </a:rPr>
              <a:t>mlad</a:t>
            </a:r>
            <a:r>
              <a:rPr lang="cs-CZ" sz="2400" b="1" dirty="0" err="1" smtClean="0">
                <a:solidFill>
                  <a:srgbClr val="FF0000"/>
                </a:solidFill>
              </a:rPr>
              <a:t>ými</a:t>
            </a:r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 smtClean="0">
                <a:solidFill>
                  <a:srgbClr val="CF6DA4">
                    <a:lumMod val="50000"/>
                  </a:srgbClr>
                </a:solidFill>
              </a:rPr>
              <a:t>          </a:t>
            </a:r>
            <a:r>
              <a:rPr lang="cs-CZ" sz="2400" dirty="0" err="1" smtClean="0">
                <a:solidFill>
                  <a:srgbClr val="CF6DA4">
                    <a:lumMod val="50000"/>
                  </a:srgbClr>
                </a:solidFill>
              </a:rPr>
              <a:t>mlad</a:t>
            </a:r>
            <a:r>
              <a:rPr lang="cs-CZ" sz="2400" b="1" dirty="0" err="1" smtClean="0">
                <a:solidFill>
                  <a:srgbClr val="FF0000"/>
                </a:solidFill>
              </a:rPr>
              <a:t>ými</a:t>
            </a:r>
            <a:endParaRPr lang="cs-CZ" sz="24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395536" y="1268760"/>
            <a:ext cx="8352928" cy="522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800" dirty="0" smtClean="0">
                <a:solidFill>
                  <a:prstClr val="black"/>
                </a:solidFill>
              </a:rPr>
              <a:t>   </a:t>
            </a:r>
            <a:r>
              <a:rPr lang="cs-CZ" sz="3600" dirty="0" smtClean="0">
                <a:solidFill>
                  <a:prstClr val="black"/>
                </a:solidFill>
              </a:rPr>
              <a:t>Přídavná jména měkká           </a:t>
            </a:r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smtClean="0">
                <a:solidFill>
                  <a:srgbClr val="FF0000"/>
                </a:solidFill>
                <a:latin typeface="Cooper Black" pitchFamily="18" charset="0"/>
              </a:rPr>
              <a:t>i / í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b="1" dirty="0" smtClean="0">
                <a:solidFill>
                  <a:srgbClr val="FF0000"/>
                </a:solidFill>
                <a:latin typeface="Cooper Black" pitchFamily="18" charset="0"/>
              </a:rPr>
              <a:t>			</a:t>
            </a:r>
            <a:r>
              <a:rPr lang="cs-CZ" sz="2400" b="1" dirty="0" smtClean="0">
                <a:solidFill>
                  <a:srgbClr val="FF0000"/>
                </a:solidFill>
              </a:rPr>
              <a:t>  </a:t>
            </a:r>
            <a:r>
              <a:rPr lang="cs-CZ" sz="2400" b="1" dirty="0" smtClean="0">
                <a:solidFill>
                  <a:srgbClr val="CF6DA4">
                    <a:lumMod val="75000"/>
                  </a:srgbClr>
                </a:solidFill>
                <a:cs typeface="Arial" pitchFamily="34" charset="0"/>
              </a:rPr>
              <a:t>(telefonním, lvích, cizími, rybí, nejstarší)</a:t>
            </a:r>
          </a:p>
          <a:p>
            <a:pPr marL="342900" lvl="0" indent="-342900">
              <a:spcBef>
                <a:spcPct val="20000"/>
              </a:spcBef>
            </a:pPr>
            <a:endParaRPr lang="cs-CZ" b="1" dirty="0" smtClean="0">
              <a:solidFill>
                <a:srgbClr val="CF6DA4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800" dirty="0" smtClean="0">
                <a:solidFill>
                  <a:prstClr val="black"/>
                </a:solidFill>
              </a:rPr>
              <a:t>  </a:t>
            </a:r>
            <a:r>
              <a:rPr lang="cs-CZ" sz="3600" dirty="0" smtClean="0">
                <a:solidFill>
                  <a:prstClr val="black"/>
                </a:solidFill>
              </a:rPr>
              <a:t>Přídavná  jména  tvrdá </a:t>
            </a:r>
            <a:r>
              <a:rPr lang="cs-CZ" sz="2800" dirty="0" smtClean="0">
                <a:solidFill>
                  <a:prstClr val="black"/>
                </a:solidFill>
              </a:rPr>
              <a:t>	     </a:t>
            </a:r>
            <a:r>
              <a:rPr lang="cs-CZ" sz="4400" b="1" dirty="0" smtClean="0">
                <a:solidFill>
                  <a:srgbClr val="0070C0"/>
                </a:solidFill>
                <a:latin typeface="Cooper Black" pitchFamily="18" charset="0"/>
              </a:rPr>
              <a:t>y / ý            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b="1" dirty="0" smtClean="0">
                <a:solidFill>
                  <a:srgbClr val="0070C0"/>
                </a:solidFill>
                <a:latin typeface="Cooper Black" pitchFamily="18" charset="0"/>
              </a:rPr>
              <a:t>                                  </a:t>
            </a:r>
            <a:r>
              <a:rPr lang="cs-CZ" sz="2400" b="1" dirty="0" smtClean="0">
                <a:solidFill>
                  <a:srgbClr val="CF6DA4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400" b="1" dirty="0" smtClean="0">
                <a:solidFill>
                  <a:srgbClr val="CF6DA4">
                    <a:lumMod val="75000"/>
                  </a:srgbClr>
                </a:solidFill>
                <a:cs typeface="Arial" pitchFamily="34" charset="0"/>
              </a:rPr>
              <a:t>chytrých, starostlivý, počítačovým, nových)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4400" b="1" u="sng" dirty="0" smtClean="0">
                <a:solidFill>
                  <a:srgbClr val="B83D68">
                    <a:lumMod val="50000"/>
                  </a:srgbClr>
                </a:solidFill>
                <a:latin typeface="Impact" pitchFamily="34" charset="0"/>
                <a:ea typeface="BatangChe" pitchFamily="49" charset="-127"/>
                <a:cs typeface="Aparajita" pitchFamily="34" charset="0"/>
              </a:rPr>
              <a:t>POZOR      </a:t>
            </a:r>
            <a:r>
              <a:rPr lang="cs-CZ" sz="2800" b="1" dirty="0" smtClean="0">
                <a:solidFill>
                  <a:srgbClr val="B83D68">
                    <a:lumMod val="50000"/>
                  </a:srgbClr>
                </a:solidFill>
              </a:rPr>
              <a:t>●1. a 5.p.,</a:t>
            </a:r>
            <a:r>
              <a:rPr lang="cs-CZ" sz="2800" b="1" dirty="0" err="1" smtClean="0">
                <a:solidFill>
                  <a:srgbClr val="B83D68">
                    <a:lumMod val="50000"/>
                  </a:srgbClr>
                </a:solidFill>
              </a:rPr>
              <a:t>č.mn</a:t>
            </a:r>
            <a:r>
              <a:rPr lang="cs-CZ" sz="2800" b="1" dirty="0" smtClean="0">
                <a:solidFill>
                  <a:srgbClr val="B83D68">
                    <a:lumMod val="50000"/>
                  </a:srgbClr>
                </a:solidFill>
              </a:rPr>
              <a:t>., rodu m.živ.           </a:t>
            </a:r>
            <a:r>
              <a:rPr lang="cs-CZ" sz="4400" b="1" dirty="0" smtClean="0">
                <a:solidFill>
                  <a:srgbClr val="FF0000"/>
                </a:solidFill>
                <a:latin typeface="Cooper Black" pitchFamily="18" charset="0"/>
              </a:rPr>
              <a:t>i / í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800" b="1" dirty="0" smtClean="0">
                <a:solidFill>
                  <a:srgbClr val="0070C0"/>
                </a:solidFill>
                <a:latin typeface="Cooper Black" pitchFamily="18" charset="0"/>
              </a:rPr>
              <a:t>	 		</a:t>
            </a:r>
            <a:r>
              <a:rPr lang="cs-CZ" sz="2800" b="1" dirty="0" smtClean="0">
                <a:solidFill>
                  <a:srgbClr val="CF6DA4">
                    <a:lumMod val="75000"/>
                  </a:srgbClr>
                </a:solidFill>
                <a:cs typeface="Arial" pitchFamily="34" charset="0"/>
              </a:rPr>
              <a:t>(noví žáci,  rychlí plavci)</a:t>
            </a:r>
            <a:r>
              <a:rPr lang="cs-CZ" sz="2800" b="1" dirty="0" smtClean="0">
                <a:solidFill>
                  <a:srgbClr val="B83D68">
                    <a:lumMod val="50000"/>
                  </a:srgbClr>
                </a:solidFill>
              </a:rPr>
              <a:t>  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800" b="1" dirty="0" smtClean="0">
                <a:solidFill>
                  <a:srgbClr val="B83D68">
                    <a:lumMod val="50000"/>
                  </a:srgbClr>
                </a:solidFill>
              </a:rPr>
              <a:t>                          ● 7.p., </a:t>
            </a:r>
            <a:r>
              <a:rPr lang="cs-CZ" sz="2800" b="1" dirty="0" err="1" smtClean="0">
                <a:solidFill>
                  <a:srgbClr val="B83D68">
                    <a:lumMod val="50000"/>
                  </a:srgbClr>
                </a:solidFill>
              </a:rPr>
              <a:t>č.mn</a:t>
            </a:r>
            <a:r>
              <a:rPr lang="cs-CZ" sz="2800" b="1" dirty="0" smtClean="0">
                <a:solidFill>
                  <a:srgbClr val="B83D68">
                    <a:lumMod val="50000"/>
                  </a:srgbClr>
                </a:solidFill>
              </a:rPr>
              <a:t>.        </a:t>
            </a:r>
            <a:r>
              <a:rPr lang="cs-CZ" sz="2800" b="1" dirty="0" smtClean="0">
                <a:solidFill>
                  <a:srgbClr val="0070C0"/>
                </a:solidFill>
                <a:latin typeface="Cooper Black" pitchFamily="18" charset="0"/>
              </a:rPr>
              <a:t>    </a:t>
            </a:r>
            <a:r>
              <a:rPr lang="cs-CZ" sz="2800" b="1" dirty="0" err="1" smtClean="0">
                <a:solidFill>
                  <a:srgbClr val="0070C0"/>
                </a:solidFill>
                <a:latin typeface="Cooper Black" pitchFamily="18" charset="0"/>
              </a:rPr>
              <a:t>ými</a:t>
            </a:r>
            <a:endParaRPr lang="cs-CZ" sz="2800" b="1" dirty="0" smtClean="0">
              <a:solidFill>
                <a:srgbClr val="0070C0"/>
              </a:solidFill>
              <a:latin typeface="Cooper Black" pitchFamily="18" charset="0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cs-CZ" b="1" dirty="0" smtClean="0">
                <a:solidFill>
                  <a:srgbClr val="CF6DA4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cs-CZ" sz="2400" b="1" dirty="0" smtClean="0">
                <a:solidFill>
                  <a:srgbClr val="CF6DA4">
                    <a:lumMod val="75000"/>
                  </a:srgbClr>
                </a:solidFill>
                <a:cs typeface="Arial" pitchFamily="34" charset="0"/>
              </a:rPr>
              <a:t>(s usměvavými učiteli, veselými přáteli)</a:t>
            </a:r>
            <a:endParaRPr lang="cs-CZ" sz="2400" dirty="0" smtClean="0">
              <a:solidFill>
                <a:srgbClr val="CF6DA4">
                  <a:lumMod val="75000"/>
                </a:srgbClr>
              </a:solidFill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260648"/>
            <a:ext cx="8329612" cy="1143000"/>
          </a:xfr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Pravopis přídavných jmen měkkých a tvrdých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703840" y="1556792"/>
            <a:ext cx="1440160" cy="769441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</a:t>
            </a:r>
            <a:r>
              <a:rPr lang="cs-CZ" sz="3600" dirty="0" smtClean="0"/>
              <a:t>VŽDY</a:t>
            </a:r>
            <a:endParaRPr lang="de-DE" sz="36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3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95536" y="260648"/>
            <a:ext cx="8329612" cy="882352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404664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Doplň  tvary množného čísla:</a:t>
            </a:r>
            <a:endParaRPr lang="de-DE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148478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79512" y="1268760"/>
          <a:ext cx="8712967" cy="53329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157"/>
                <a:gridCol w="2940157"/>
                <a:gridCol w="2832653"/>
              </a:tblGrid>
              <a:tr h="1138808">
                <a:tc>
                  <a:txBody>
                    <a:bodyPr/>
                    <a:lstStyle/>
                    <a:p>
                      <a:endParaRPr lang="cs-CZ" sz="3200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sz="3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stěhovav</a:t>
                      </a:r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-  pták</a:t>
                      </a:r>
                      <a:endParaRPr lang="de-DE" sz="32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99371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3200" dirty="0" smtClean="0"/>
                        <a:t> </a:t>
                      </a:r>
                      <a:r>
                        <a:rPr lang="cs-CZ" sz="3200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bázliv</a:t>
                      </a:r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-</a:t>
                      </a:r>
                      <a:r>
                        <a:rPr lang="cs-CZ" sz="3200" dirty="0" smtClean="0"/>
                        <a:t>    </a:t>
                      </a:r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zajíc</a:t>
                      </a:r>
                      <a:r>
                        <a:rPr lang="cs-CZ" sz="3200" dirty="0" smtClean="0"/>
                        <a:t> </a:t>
                      </a:r>
                      <a:endParaRPr lang="de-DE" sz="32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993710">
                <a:tc>
                  <a:txBody>
                    <a:bodyPr/>
                    <a:lstStyle/>
                    <a:p>
                      <a:endParaRPr lang="cs-CZ" sz="32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sz="3200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rychl</a:t>
                      </a:r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-   pštros</a:t>
                      </a:r>
                      <a:endParaRPr lang="de-DE" sz="32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993710">
                <a:tc>
                  <a:txBody>
                    <a:bodyPr/>
                    <a:lstStyle/>
                    <a:p>
                      <a:endParaRPr lang="cs-CZ" sz="32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laskav-</a:t>
                      </a:r>
                      <a:r>
                        <a:rPr lang="cs-CZ" sz="32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  člověk</a:t>
                      </a:r>
                      <a:endParaRPr lang="de-DE" sz="32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993710">
                <a:tc>
                  <a:txBody>
                    <a:bodyPr/>
                    <a:lstStyle/>
                    <a:p>
                      <a:endParaRPr lang="cs-CZ" sz="32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vesel-   kamarád</a:t>
                      </a:r>
                      <a:endParaRPr lang="de-DE" sz="32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876256" y="1841242"/>
            <a:ext cx="33843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  </a:t>
            </a:r>
            <a:endParaRPr lang="de-DE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47864" y="112474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1.pád č. mn.</a:t>
            </a:r>
            <a:endParaRPr lang="de-DE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28184" y="112474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7.pád č. mn.</a:t>
            </a:r>
            <a:endParaRPr lang="de-DE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ipsa 12"/>
          <p:cNvSpPr/>
          <p:nvPr/>
        </p:nvSpPr>
        <p:spPr>
          <a:xfrm>
            <a:off x="971600" y="4797152"/>
            <a:ext cx="576064" cy="57606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Elipsa 9"/>
          <p:cNvSpPr/>
          <p:nvPr/>
        </p:nvSpPr>
        <p:spPr>
          <a:xfrm>
            <a:off x="1835696" y="2852936"/>
            <a:ext cx="2232248" cy="57606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ovéPole 1"/>
          <p:cNvSpPr txBox="1"/>
          <p:nvPr/>
        </p:nvSpPr>
        <p:spPr>
          <a:xfrm>
            <a:off x="611560" y="260648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Podobně:</a:t>
            </a:r>
            <a:endParaRPr lang="de-DE" sz="3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95536" y="836712"/>
          <a:ext cx="8424936" cy="121065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12468"/>
                <a:gridCol w="4212468"/>
              </a:tblGrid>
              <a:tr h="605325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úspěšný</a:t>
                      </a:r>
                      <a:r>
                        <a:rPr lang="cs-CZ" sz="3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 herec</a:t>
                      </a:r>
                      <a:endParaRPr lang="de-DE" sz="32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úspěšn</a:t>
                      </a:r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-   herci</a:t>
                      </a:r>
                      <a:endParaRPr lang="de-DE" sz="32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05325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strakatý králík</a:t>
                      </a:r>
                      <a:endParaRPr lang="de-DE" sz="32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ovnoramenný trojúhelník 6"/>
          <p:cNvSpPr/>
          <p:nvPr/>
        </p:nvSpPr>
        <p:spPr>
          <a:xfrm rot="10800000">
            <a:off x="179512" y="2492896"/>
            <a:ext cx="504056" cy="93610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Elipsa 7"/>
          <p:cNvSpPr/>
          <p:nvPr/>
        </p:nvSpPr>
        <p:spPr>
          <a:xfrm>
            <a:off x="323528" y="3573016"/>
            <a:ext cx="21602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2420888"/>
            <a:ext cx="64807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V množném čísle potřebujeme  </a:t>
            </a:r>
            <a:r>
              <a:rPr lang="cs-CZ" sz="2800" b="1" dirty="0" smtClean="0"/>
              <a:t>-i</a:t>
            </a:r>
            <a:r>
              <a:rPr lang="cs-CZ" sz="2800" dirty="0" smtClean="0"/>
              <a:t>,</a:t>
            </a:r>
          </a:p>
          <a:p>
            <a:r>
              <a:rPr lang="cs-CZ" sz="2800" dirty="0" smtClean="0"/>
              <a:t> po tvrdé souhlásce </a:t>
            </a:r>
            <a:r>
              <a:rPr lang="cs-CZ" sz="2800" b="1" dirty="0" smtClean="0"/>
              <a:t>–i  </a:t>
            </a:r>
            <a:r>
              <a:rPr lang="cs-CZ" sz="2800" dirty="0" smtClean="0"/>
              <a:t>však být nemůže,</a:t>
            </a:r>
          </a:p>
          <a:p>
            <a:r>
              <a:rPr lang="cs-CZ" sz="2800" dirty="0" smtClean="0"/>
              <a:t>a proto se souhlásky musí změnit </a:t>
            </a:r>
            <a:endParaRPr lang="de-DE" sz="2800" dirty="0"/>
          </a:p>
        </p:txBody>
      </p:sp>
      <p:sp>
        <p:nvSpPr>
          <p:cNvPr id="11" name="Elipsa 10"/>
          <p:cNvSpPr/>
          <p:nvPr/>
        </p:nvSpPr>
        <p:spPr>
          <a:xfrm>
            <a:off x="1043608" y="4221088"/>
            <a:ext cx="576064" cy="57606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ipsa 13"/>
          <p:cNvSpPr/>
          <p:nvPr/>
        </p:nvSpPr>
        <p:spPr>
          <a:xfrm>
            <a:off x="1043608" y="5373216"/>
            <a:ext cx="576064" cy="57606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ipsa 14"/>
          <p:cNvSpPr/>
          <p:nvPr/>
        </p:nvSpPr>
        <p:spPr>
          <a:xfrm>
            <a:off x="1187624" y="5949280"/>
            <a:ext cx="576064" cy="57606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Obdélník 15"/>
          <p:cNvSpPr/>
          <p:nvPr/>
        </p:nvSpPr>
        <p:spPr>
          <a:xfrm>
            <a:off x="323528" y="4149080"/>
            <a:ext cx="30998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B13F9A">
                    <a:lumMod val="75000"/>
                  </a:srgbClr>
                </a:solidFill>
              </a:rPr>
              <a:t>finský    hokejista</a:t>
            </a:r>
            <a:endParaRPr lang="de-DE" sz="3200" b="1" dirty="0">
              <a:solidFill>
                <a:srgbClr val="B13F9A">
                  <a:lumMod val="75000"/>
                </a:srgb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23528" y="4797152"/>
            <a:ext cx="26540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B13F9A">
                    <a:lumMod val="75000"/>
                  </a:srgbClr>
                </a:solidFill>
              </a:rPr>
              <a:t>český    tenista</a:t>
            </a:r>
            <a:endParaRPr lang="de-DE" sz="3200" b="1" dirty="0">
              <a:solidFill>
                <a:srgbClr val="B13F9A">
                  <a:lumMod val="75000"/>
                </a:srgb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5301208"/>
            <a:ext cx="27304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B13F9A">
                    <a:lumMod val="75000"/>
                  </a:srgbClr>
                </a:solidFill>
              </a:rPr>
              <a:t>pestrý    pstruh</a:t>
            </a:r>
            <a:endParaRPr lang="de-DE" sz="3200" b="1" dirty="0">
              <a:solidFill>
                <a:srgbClr val="B13F9A">
                  <a:lumMod val="75000"/>
                </a:srgb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3528" y="5949280"/>
            <a:ext cx="2458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B13F9A">
                    <a:lumMod val="75000"/>
                  </a:srgbClr>
                </a:solidFill>
              </a:rPr>
              <a:t>dlouhý     had</a:t>
            </a:r>
            <a:endParaRPr lang="de-DE" sz="3200" b="1" dirty="0">
              <a:solidFill>
                <a:srgbClr val="B13F9A">
                  <a:lumMod val="75000"/>
                </a:srgb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16016" y="4365104"/>
            <a:ext cx="3168352" cy="2062103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finští  hokejisté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čeští   tenisté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pestří  pstruzi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dlouzí  hadi</a:t>
            </a:r>
            <a:endParaRPr lang="de-DE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  <p:bldP spid="11" grpId="0" animBg="1"/>
      <p:bldP spid="14" grpId="0" animBg="1"/>
      <p:bldP spid="15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Převeď do množného čísla:</a:t>
            </a:r>
            <a:endParaRPr lang="de-DE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4032448" cy="56323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krotký pták</a:t>
            </a:r>
          </a:p>
          <a:p>
            <a:r>
              <a:rPr lang="cs-CZ" sz="3600" dirty="0" smtClean="0"/>
              <a:t>ubohý pes</a:t>
            </a:r>
          </a:p>
          <a:p>
            <a:r>
              <a:rPr lang="cs-CZ" sz="3600" dirty="0" smtClean="0"/>
              <a:t>plachý  kůň</a:t>
            </a:r>
          </a:p>
          <a:p>
            <a:r>
              <a:rPr lang="cs-CZ" sz="3600" dirty="0" smtClean="0"/>
              <a:t>velký medvěd</a:t>
            </a:r>
          </a:p>
          <a:p>
            <a:r>
              <a:rPr lang="cs-CZ" sz="3600" dirty="0" smtClean="0"/>
              <a:t>hluchý tetřev</a:t>
            </a:r>
          </a:p>
          <a:p>
            <a:r>
              <a:rPr lang="cs-CZ" sz="3600" dirty="0" smtClean="0"/>
              <a:t>drahý přítel</a:t>
            </a:r>
          </a:p>
          <a:p>
            <a:r>
              <a:rPr lang="cs-CZ" sz="3600" dirty="0" smtClean="0"/>
              <a:t>pestrý papoušek</a:t>
            </a:r>
          </a:p>
          <a:p>
            <a:r>
              <a:rPr lang="cs-CZ" sz="3600" dirty="0" smtClean="0"/>
              <a:t>anglický  zpěvák</a:t>
            </a:r>
          </a:p>
          <a:p>
            <a:r>
              <a:rPr lang="cs-CZ" sz="3600" dirty="0" smtClean="0"/>
              <a:t>italský  fotbalista</a:t>
            </a:r>
          </a:p>
          <a:p>
            <a:r>
              <a:rPr lang="cs-CZ" sz="3600" dirty="0" err="1" smtClean="0"/>
              <a:t>netvořický</a:t>
            </a:r>
            <a:r>
              <a:rPr lang="cs-CZ" sz="3600" dirty="0" smtClean="0"/>
              <a:t> obyvatel</a:t>
            </a:r>
            <a:endParaRPr lang="de-DE" sz="3600" dirty="0"/>
          </a:p>
        </p:txBody>
      </p:sp>
      <p:sp>
        <p:nvSpPr>
          <p:cNvPr id="4" name="Obdélník 3"/>
          <p:cNvSpPr/>
          <p:nvPr/>
        </p:nvSpPr>
        <p:spPr>
          <a:xfrm>
            <a:off x="4860032" y="980728"/>
            <a:ext cx="4032448" cy="563231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</a:rPr>
              <a:t>krotcí  ptáci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ubozí  psi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plaší  koně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velcí medvědi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hluší tetřevi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drazí přátelé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pestří papoušci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angličtí  zpěváci</a:t>
            </a:r>
          </a:p>
          <a:p>
            <a:pPr lvl="0"/>
            <a:r>
              <a:rPr lang="cs-CZ" sz="3600" b="1" dirty="0" smtClean="0">
                <a:solidFill>
                  <a:schemeClr val="bg1"/>
                </a:solidFill>
              </a:rPr>
              <a:t>italští  fotbalisté</a:t>
            </a:r>
          </a:p>
          <a:p>
            <a:pPr lvl="0"/>
            <a:r>
              <a:rPr lang="cs-CZ" sz="3600" b="1" dirty="0" err="1" smtClean="0">
                <a:solidFill>
                  <a:schemeClr val="bg1"/>
                </a:solidFill>
              </a:rPr>
              <a:t>netvořičtí</a:t>
            </a:r>
            <a:r>
              <a:rPr lang="cs-CZ" sz="3600" b="1" dirty="0" smtClean="0">
                <a:solidFill>
                  <a:schemeClr val="bg1"/>
                </a:solidFill>
              </a:rPr>
              <a:t> obyvatelé</a:t>
            </a:r>
            <a:endParaRPr lang="de-DE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144156</TotalTime>
  <Words>312</Words>
  <Application>Microsoft Office PowerPoint</Application>
  <PresentationFormat>Předvádění na obrazovce (4:3)</PresentationFormat>
  <Paragraphs>138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Přídavná jména  TVRDÁ</vt:lpstr>
      <vt:lpstr>Jak rozlišíš přídavné jméno?</vt:lpstr>
      <vt:lpstr>Skloňování přídavných jmen tvrdých</vt:lpstr>
      <vt:lpstr>Skloňování přídavných jmen tvrdých</vt:lpstr>
      <vt:lpstr>Pravopis přídavných jmen měkkých a tvrdých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26</cp:revision>
  <dcterms:created xsi:type="dcterms:W3CDTF">2013-02-15T18:20:22Z</dcterms:created>
  <dcterms:modified xsi:type="dcterms:W3CDTF">2013-05-26T21:01:11Z</dcterms:modified>
</cp:coreProperties>
</file>