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9" r:id="rId1"/>
  </p:sldMasterIdLst>
  <p:notesMasterIdLst>
    <p:notesMasterId r:id="rId16"/>
  </p:notesMasterIdLst>
  <p:sldIdLst>
    <p:sldId id="270" r:id="rId2"/>
    <p:sldId id="267" r:id="rId3"/>
    <p:sldId id="256" r:id="rId4"/>
    <p:sldId id="257" r:id="rId5"/>
    <p:sldId id="258" r:id="rId6"/>
    <p:sldId id="264" r:id="rId7"/>
    <p:sldId id="259" r:id="rId8"/>
    <p:sldId id="260" r:id="rId9"/>
    <p:sldId id="261" r:id="rId10"/>
    <p:sldId id="262" r:id="rId11"/>
    <p:sldId id="263" r:id="rId12"/>
    <p:sldId id="266" r:id="rId13"/>
    <p:sldId id="265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7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accent4">
                  <a:lumMod val="10000"/>
                </a:schemeClr>
              </a:solidFill>
            </a:rPr>
            <a:t>VY_52_INOVACE_02_CH+PŘ_07</a:t>
          </a:r>
          <a:endParaRPr lang="cs-CZ" sz="2000" dirty="0">
            <a:solidFill>
              <a:schemeClr val="accent4">
                <a:lumMod val="10000"/>
              </a:schemeClr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accent4">
                  <a:lumMod val="10000"/>
                </a:schemeClr>
              </a:solidFill>
            </a:rPr>
            <a:t>Mgr. Blanka </a:t>
          </a:r>
          <a:r>
            <a:rPr lang="cs-CZ" sz="2000" dirty="0" err="1" smtClean="0">
              <a:solidFill>
                <a:schemeClr val="accent4">
                  <a:lumMod val="10000"/>
                </a:schemeClr>
              </a:solidFill>
            </a:rPr>
            <a:t>Hipčová</a:t>
          </a:r>
          <a:endParaRPr lang="cs-CZ" sz="2000" dirty="0">
            <a:solidFill>
              <a:schemeClr val="accent4">
                <a:lumMod val="10000"/>
              </a:schemeClr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PŘ</a:t>
          </a:r>
          <a:r>
            <a:rPr lang="cs-CZ" sz="2000" dirty="0" smtClean="0">
              <a:solidFill>
                <a:schemeClr val="tx1"/>
              </a:solidFill>
            </a:rPr>
            <a:t> </a:t>
          </a:r>
          <a:r>
            <a:rPr lang="cs-CZ" sz="2000" dirty="0" smtClean="0">
              <a:solidFill>
                <a:schemeClr val="accent4">
                  <a:lumMod val="10000"/>
                </a:schemeClr>
              </a:solidFill>
            </a:rPr>
            <a:t>– 8.A – Lidská plemena</a:t>
          </a:r>
          <a:endParaRPr lang="cs-CZ" sz="2000" dirty="0">
            <a:solidFill>
              <a:schemeClr val="accent4">
                <a:lumMod val="10000"/>
              </a:schemeClr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C69F70-8161-4482-AEB1-8ADFE408149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9CB33BE-8BAC-483C-9BFC-B7D8C74784CF}" type="presOf" srcId="{D8197B8C-B260-4A16-BDF4-0947B075E274}" destId="{5A5FFA88-C948-4069-8E93-59FA12366E83}" srcOrd="1" destOrd="0" presId="urn:microsoft.com/office/officeart/2005/8/layout/target3"/>
    <dgm:cxn modelId="{5E7A7A07-9B3E-41D9-BE4A-D36233A31878}" type="presOf" srcId="{4C35D32F-0EAB-4CD7-82EE-45574DC2A586}" destId="{8BEBB6EC-1DAA-4CAC-8A25-BC0FCBD5DBD5}" srcOrd="0" destOrd="0" presId="urn:microsoft.com/office/officeart/2005/8/layout/target3"/>
    <dgm:cxn modelId="{BC695F40-AE21-4F55-8627-9A4498228BCA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533A66A-DC10-4639-B65A-CBCDE52D5BB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898921-DB1D-4639-A461-B2D7D8A59593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934D15C-B1E9-4F76-9998-A4347CB3C2E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403C5F7-7D65-4D4B-A521-B25899316067}" type="presOf" srcId="{D1B46980-6531-4606-95E6-44980827E919}" destId="{6140AFEC-043D-4C43-A2F9-D0F5331DF3A3}" srcOrd="0" destOrd="0" presId="urn:microsoft.com/office/officeart/2005/8/layout/target3"/>
    <dgm:cxn modelId="{2A05A5CD-C99B-4F5F-85D6-2555A50A674C}" type="presOf" srcId="{B651F6E3-6281-48DB-9319-2AEAFDAE7572}" destId="{619D679B-A015-4ECF-8348-D1034C574F40}" srcOrd="0" destOrd="0" presId="urn:microsoft.com/office/officeart/2005/8/layout/target3"/>
    <dgm:cxn modelId="{912640CC-F06A-4664-9A7D-48FEF114F78D}" type="presOf" srcId="{D8197B8C-B260-4A16-BDF4-0947B075E274}" destId="{25B08C86-7E15-44DC-BE7F-FFB55DD49D12}" srcOrd="0" destOrd="0" presId="urn:microsoft.com/office/officeart/2005/8/layout/target3"/>
    <dgm:cxn modelId="{EBAC5B16-CE43-4F71-99A0-E78CB27E46CC}" type="presOf" srcId="{B651F6E3-6281-48DB-9319-2AEAFDAE7572}" destId="{6BB5E863-4638-4E1D-BFDE-399D028AC4ED}" srcOrd="1" destOrd="0" presId="urn:microsoft.com/office/officeart/2005/8/layout/target3"/>
    <dgm:cxn modelId="{4F87672B-6E04-45C1-B76B-519B1B9F6ADA}" type="presParOf" srcId="{333A1088-737F-45CB-B68E-254E46348037}" destId="{F5ABB229-8D3B-4694-996A-96F23CF14429}" srcOrd="0" destOrd="0" presId="urn:microsoft.com/office/officeart/2005/8/layout/target3"/>
    <dgm:cxn modelId="{48DF6102-36D1-4A82-B9E7-6E6354092AF2}" type="presParOf" srcId="{333A1088-737F-45CB-B68E-254E46348037}" destId="{F41139FD-01EE-4571-8B17-4FB00FC51163}" srcOrd="1" destOrd="0" presId="urn:microsoft.com/office/officeart/2005/8/layout/target3"/>
    <dgm:cxn modelId="{865F2658-13CA-4022-86AE-18E7E62EAE4A}" type="presParOf" srcId="{333A1088-737F-45CB-B68E-254E46348037}" destId="{D005CE8C-CC26-4C3E-AC11-E15060ECD759}" srcOrd="2" destOrd="0" presId="urn:microsoft.com/office/officeart/2005/8/layout/target3"/>
    <dgm:cxn modelId="{E63E761F-FD96-4A9C-86D2-05801C8A0696}" type="presParOf" srcId="{333A1088-737F-45CB-B68E-254E46348037}" destId="{2C702D82-9B77-49B7-9568-BB8EB47C3372}" srcOrd="3" destOrd="0" presId="urn:microsoft.com/office/officeart/2005/8/layout/target3"/>
    <dgm:cxn modelId="{C55CCFA3-2F9D-4389-9F1A-29DC43F97CCF}" type="presParOf" srcId="{333A1088-737F-45CB-B68E-254E46348037}" destId="{A52A0455-90FF-4808-ABD0-F02540D31D5A}" srcOrd="4" destOrd="0" presId="urn:microsoft.com/office/officeart/2005/8/layout/target3"/>
    <dgm:cxn modelId="{9C3399AA-E24D-4AFF-B414-8A1595FAEE80}" type="presParOf" srcId="{333A1088-737F-45CB-B68E-254E46348037}" destId="{6140AFEC-043D-4C43-A2F9-D0F5331DF3A3}" srcOrd="5" destOrd="0" presId="urn:microsoft.com/office/officeart/2005/8/layout/target3"/>
    <dgm:cxn modelId="{5FB2DFD8-A380-49D9-88DC-61BA1FA399F8}" type="presParOf" srcId="{333A1088-737F-45CB-B68E-254E46348037}" destId="{9358AC05-5D7D-4327-9F80-1AD486AEA664}" srcOrd="6" destOrd="0" presId="urn:microsoft.com/office/officeart/2005/8/layout/target3"/>
    <dgm:cxn modelId="{410839DD-2FA7-4FDE-9A13-823A10CC47C7}" type="presParOf" srcId="{333A1088-737F-45CB-B68E-254E46348037}" destId="{313FC574-E1CD-4FB4-B054-0B805CE0447D}" srcOrd="7" destOrd="0" presId="urn:microsoft.com/office/officeart/2005/8/layout/target3"/>
    <dgm:cxn modelId="{1069FE93-C77A-4856-BA71-7284026C90AA}" type="presParOf" srcId="{333A1088-737F-45CB-B68E-254E46348037}" destId="{619D679B-A015-4ECF-8348-D1034C574F40}" srcOrd="8" destOrd="0" presId="urn:microsoft.com/office/officeart/2005/8/layout/target3"/>
    <dgm:cxn modelId="{86861DF8-B169-49B8-AC9D-AD19400DB60B}" type="presParOf" srcId="{333A1088-737F-45CB-B68E-254E46348037}" destId="{322283A8-4A27-4CDA-BAE3-F381106A9174}" srcOrd="9" destOrd="0" presId="urn:microsoft.com/office/officeart/2005/8/layout/target3"/>
    <dgm:cxn modelId="{8931560B-6AE7-4560-BC8D-6A0C2E8972A9}" type="presParOf" srcId="{333A1088-737F-45CB-B68E-254E46348037}" destId="{FFC9F71D-1B4F-4AD9-A4A6-86ADEFC8AF5C}" srcOrd="10" destOrd="0" presId="urn:microsoft.com/office/officeart/2005/8/layout/target3"/>
    <dgm:cxn modelId="{B652BD89-EBB1-4E86-8837-53C5F73DC010}" type="presParOf" srcId="{333A1088-737F-45CB-B68E-254E46348037}" destId="{25B08C86-7E15-44DC-BE7F-FFB55DD49D12}" srcOrd="11" destOrd="0" presId="urn:microsoft.com/office/officeart/2005/8/layout/target3"/>
    <dgm:cxn modelId="{8A1B79FA-1635-4082-A4EF-733424D29767}" type="presParOf" srcId="{333A1088-737F-45CB-B68E-254E46348037}" destId="{76644BE8-9D7C-4C09-B250-3D10AF48CBB7}" srcOrd="12" destOrd="0" presId="urn:microsoft.com/office/officeart/2005/8/layout/target3"/>
    <dgm:cxn modelId="{441B5B5C-549D-4136-BE01-FFA9DBBE4AEF}" type="presParOf" srcId="{333A1088-737F-45CB-B68E-254E46348037}" destId="{EE85B701-7295-41C0-BA7A-34D3756A2AE6}" srcOrd="13" destOrd="0" presId="urn:microsoft.com/office/officeart/2005/8/layout/target3"/>
    <dgm:cxn modelId="{2831D556-5BBC-4A16-89E5-016D9B689C66}" type="presParOf" srcId="{333A1088-737F-45CB-B68E-254E46348037}" destId="{8BEBB6EC-1DAA-4CAC-8A25-BC0FCBD5DBD5}" srcOrd="14" destOrd="0" presId="urn:microsoft.com/office/officeart/2005/8/layout/target3"/>
    <dgm:cxn modelId="{13906563-8327-4DBA-85AC-F5E4041F6C57}" type="presParOf" srcId="{333A1088-737F-45CB-B68E-254E46348037}" destId="{AED2198E-93D5-4001-81B4-73124B309672}" srcOrd="15" destOrd="0" presId="urn:microsoft.com/office/officeart/2005/8/layout/target3"/>
    <dgm:cxn modelId="{4A4A6B0D-510D-4FA7-A072-B8CAAE1C0225}" type="presParOf" srcId="{333A1088-737F-45CB-B68E-254E46348037}" destId="{2BE915AB-18AA-4053-B92C-3BFC9ED204BB}" srcOrd="16" destOrd="0" presId="urn:microsoft.com/office/officeart/2005/8/layout/target3"/>
    <dgm:cxn modelId="{68779ECF-6B56-424E-B458-75E43A82E97F}" type="presParOf" srcId="{333A1088-737F-45CB-B68E-254E46348037}" destId="{6BB5E863-4638-4E1D-BFDE-399D028AC4ED}" srcOrd="17" destOrd="0" presId="urn:microsoft.com/office/officeart/2005/8/layout/target3"/>
    <dgm:cxn modelId="{B55E41C1-619C-48B5-8166-047DF262E29C}" type="presParOf" srcId="{333A1088-737F-45CB-B68E-254E46348037}" destId="{5A5FFA88-C948-4069-8E93-59FA12366E83}" srcOrd="18" destOrd="0" presId="urn:microsoft.com/office/officeart/2005/8/layout/target3"/>
    <dgm:cxn modelId="{9346E4B6-B597-4E42-8A11-DA6E7469A60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accent4">
                  <a:lumMod val="10000"/>
                </a:schemeClr>
              </a:solidFill>
            </a:rPr>
            <a:t>Mgr. Blanka </a:t>
          </a:r>
          <a:r>
            <a:rPr lang="cs-CZ" sz="2000" kern="1200" dirty="0" err="1" smtClean="0">
              <a:solidFill>
                <a:schemeClr val="accent4">
                  <a:lumMod val="10000"/>
                </a:schemeClr>
              </a:solidFill>
            </a:rPr>
            <a:t>Hipčová</a:t>
          </a:r>
          <a:endParaRPr lang="cs-CZ" sz="2000" kern="1200" dirty="0">
            <a:solidFill>
              <a:schemeClr val="accent4">
                <a:lumMod val="10000"/>
              </a:schemeClr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accent4">
                  <a:lumMod val="10000"/>
                </a:schemeClr>
              </a:solidFill>
            </a:rPr>
            <a:t>VY_52_INOVACE_02_CH+PŘ_07</a:t>
          </a:r>
          <a:endParaRPr lang="cs-CZ" sz="2000" kern="1200" dirty="0">
            <a:solidFill>
              <a:schemeClr val="accent4">
                <a:lumMod val="10000"/>
              </a:schemeClr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PŘ</a:t>
          </a:r>
          <a:r>
            <a:rPr lang="cs-CZ" sz="2000" kern="1200" dirty="0" smtClean="0">
              <a:solidFill>
                <a:schemeClr val="tx1"/>
              </a:solidFill>
            </a:rPr>
            <a:t> </a:t>
          </a:r>
          <a:r>
            <a:rPr lang="cs-CZ" sz="2000" kern="1200" dirty="0" smtClean="0">
              <a:solidFill>
                <a:schemeClr val="accent4">
                  <a:lumMod val="10000"/>
                </a:schemeClr>
              </a:solidFill>
            </a:rPr>
            <a:t>– 8.A – Lidská plemena</a:t>
          </a:r>
          <a:endParaRPr lang="cs-CZ" sz="2000" kern="1200" dirty="0">
            <a:solidFill>
              <a:schemeClr val="accent4">
                <a:lumMod val="10000"/>
              </a:schemeClr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112B907A-B42C-4366-8A84-AF5BF74E48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40A94A-EB86-4850-81CA-BDBBC04CAD27}" type="slidenum">
              <a:rPr lang="cs-CZ"/>
              <a:pPr/>
              <a:t>1</a:t>
            </a:fld>
            <a:endParaRPr lang="cs-CZ"/>
          </a:p>
        </p:txBody>
      </p:sp>
      <p:sp>
        <p:nvSpPr>
          <p:cNvPr id="1843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6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7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91F6F54-816D-4F14-A817-0B0904EF1069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20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5159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60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F73845F-A3AA-425B-B757-1B051B3EC8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E25242-5875-4255-96B9-1E040D69C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15505B-D1BE-4BDA-AAE8-2FA36FD644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4A5A88-C3F7-4A32-93CB-D3CC646E3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325C92-06D4-46B8-85D4-5F9A5CADB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8824C1-EBB7-421A-BACF-28AA49688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BE976D-A8C9-4FD8-9674-5DB08B440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CE0C02-64A8-4CA0-BE3B-A1E0DD0D7D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917582-8218-42D3-8BF8-A55E334878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6B3B4-607A-45F7-AAB4-5A34B755D7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1847F-CB9F-4C09-B51E-FC123CE5AB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4323F5-1F0F-4C8E-BBCA-2F7E6039F6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AA5027-2D43-4338-8769-B941990BE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01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4103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04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05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06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08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09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11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12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13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14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15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4116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17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18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19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20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21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22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23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24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25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26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4128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29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30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31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32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4133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34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135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36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37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38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A6C4B649-1443-4278-90BB-DAC6921D5A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139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6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39975" y="549275"/>
            <a:ext cx="4321175" cy="863600"/>
          </a:xfrm>
        </p:spPr>
        <p:txBody>
          <a:bodyPr/>
          <a:lstStyle/>
          <a:p>
            <a:pPr eaLnBrk="1" hangingPunct="1">
              <a:defRPr/>
            </a:pPr>
            <a:r>
              <a:rPr lang="cs-CZ" sz="4400" smtClean="0"/>
              <a:t>Anotace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205038"/>
            <a:ext cx="6513513" cy="3433762"/>
          </a:xfrm>
        </p:spPr>
        <p:txBody>
          <a:bodyPr/>
          <a:lstStyle/>
          <a:p>
            <a:pPr algn="l" eaLnBrk="1" hangingPunct="1"/>
            <a:r>
              <a:rPr lang="cs-CZ" sz="1600" dirty="0" smtClean="0">
                <a:effectLst/>
              </a:rPr>
              <a:t>Výuková prezentace je určena žákům 8.roč.ZŠ. Žáci na základě vyobrazení rozlišují 3 základní lidská plemena, určují charakteristiku těchto antropologií definovaných plemen, jsou poučeni o jejich společném historickém vývoji i o zneužití rasové teorie v 19., 20.století ale i v současnosti. Součástí prezentace jsou základní informace o značně opomíjeném českém antropologovi světového významu Aleši Hrdličkovi. Vzhledem k rapidně se zvyšující migraci zástupců různých plemen se žáci seznámí i s některými typy míšenců a jejich názvy. Získané poznatky si žáci ověří v závěrečném opakování, které je vyučujícím vedeno formou soutěže.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49275"/>
            <a:ext cx="8229600" cy="1150938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smtClean="0"/>
              <a:t>LIDSKÁ PLEMENA</a:t>
            </a:r>
          </a:p>
        </p:txBody>
      </p:sp>
      <p:pic>
        <p:nvPicPr>
          <p:cNvPr id="5123" name="Picture 5" descr="RaceMugshots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6375" y="1916113"/>
            <a:ext cx="6248400" cy="4165600"/>
          </a:xfr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549275"/>
            <a:ext cx="8229600" cy="59753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mtClean="0">
                <a:latin typeface="Arial" charset="0"/>
              </a:rPr>
              <a:t>mají </a:t>
            </a:r>
            <a:r>
              <a:rPr lang="cs-CZ" b="1" smtClean="0">
                <a:latin typeface="Arial" charset="0"/>
              </a:rPr>
              <a:t>společný historický vývoj</a:t>
            </a:r>
            <a:r>
              <a:rPr lang="cs-CZ" smtClean="0">
                <a:latin typeface="Arial" charset="0"/>
              </a:rPr>
              <a:t>, který vedl vlivem rozdílného životního prostředí u jednotlivých skupin k vytvoření </a:t>
            </a:r>
            <a:r>
              <a:rPr lang="cs-CZ" b="1" smtClean="0">
                <a:latin typeface="Arial" charset="0"/>
              </a:rPr>
              <a:t>shodných</a:t>
            </a:r>
            <a:r>
              <a:rPr lang="cs-CZ" smtClean="0">
                <a:latin typeface="Arial" charset="0"/>
              </a:rPr>
              <a:t> </a:t>
            </a:r>
            <a:r>
              <a:rPr lang="cs-CZ" b="1" smtClean="0">
                <a:latin typeface="Arial" charset="0"/>
              </a:rPr>
              <a:t>dědičně vázaných</a:t>
            </a:r>
            <a:r>
              <a:rPr lang="cs-CZ" smtClean="0">
                <a:latin typeface="Arial" charset="0"/>
              </a:rPr>
              <a:t> </a:t>
            </a:r>
            <a:r>
              <a:rPr lang="cs-CZ" b="1" smtClean="0">
                <a:latin typeface="Arial" charset="0"/>
              </a:rPr>
              <a:t>znaků </a:t>
            </a:r>
            <a:r>
              <a:rPr lang="cs-CZ" smtClean="0">
                <a:latin typeface="Arial" charset="0"/>
              </a:rPr>
              <a:t>(morfologické i fyziologické znaky)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mtClean="0">
                <a:latin typeface="Arial" charset="0"/>
              </a:rPr>
              <a:t>jednotlivá plemena se od sebe odlišují např. množstvím pigmentu v kůži (určuje barvu pleti a vlasů), tělesnými proporcemi, tvarem lebky, očí a nosu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mtClean="0">
                <a:latin typeface="Arial" charset="0"/>
              </a:rPr>
              <a:t>v současné době neexistuje žádná vědecká definice lidských ras, a to díky plynulé migraci populací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333375"/>
            <a:ext cx="8229600" cy="60483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>
                <a:latin typeface="Arial" charset="0"/>
              </a:rPr>
              <a:t>dříve uznávaná klasická rasová teorie byla v období 19. a počátku 20. století zneužita nacistickou ideologií, dnes je naštěstí ve světě hlásání rasismu trestně stíháno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>
                <a:latin typeface="Arial" charset="0"/>
              </a:rPr>
              <a:t>z hlediska antropologie rozlišujeme </a:t>
            </a:r>
            <a:r>
              <a:rPr lang="cs-CZ" b="1" dirty="0" smtClean="0">
                <a:latin typeface="Arial" charset="0"/>
              </a:rPr>
              <a:t>3</a:t>
            </a:r>
            <a:r>
              <a:rPr lang="cs-CZ" dirty="0" smtClean="0">
                <a:latin typeface="Arial" charset="0"/>
              </a:rPr>
              <a:t> </a:t>
            </a:r>
            <a:r>
              <a:rPr lang="cs-CZ" b="1" dirty="0" smtClean="0">
                <a:latin typeface="Arial" charset="0"/>
              </a:rPr>
              <a:t>základní lidská plemena</a:t>
            </a:r>
            <a:r>
              <a:rPr lang="cs-CZ" dirty="0" smtClean="0">
                <a:latin typeface="Arial" charset="0"/>
              </a:rPr>
              <a:t>, která lze dále dělit na jednotlivé antropologické typy (např. u bílého plemene rozlišujeme tyto antropologické </a:t>
            </a:r>
            <a:r>
              <a:rPr lang="cs-CZ" dirty="0" smtClean="0">
                <a:latin typeface="Arial" charset="0"/>
              </a:rPr>
              <a:t>typy: </a:t>
            </a:r>
            <a:r>
              <a:rPr lang="cs-CZ" dirty="0" err="1" smtClean="0">
                <a:latin typeface="Arial" charset="0"/>
              </a:rPr>
              <a:t>alpinský</a:t>
            </a:r>
            <a:r>
              <a:rPr lang="cs-CZ" dirty="0" smtClean="0">
                <a:latin typeface="Arial" charset="0"/>
              </a:rPr>
              <a:t>, baltický, nordický, dinárský a mediteránní)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/>
              <a:t>ALEŠ HRDLIČKA</a:t>
            </a: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557338"/>
            <a:ext cx="61214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2400" smtClean="0"/>
              <a:t>byl významný a celosvětově uznávaný český antropolog a lékař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2400" smtClean="0"/>
              <a:t>antropologii přispěl svou teorií o plemenném rozrůznění lidstva a teorií o jednotném původu a vývoji člověka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2400" smtClean="0"/>
              <a:t>Hrdličkovo muzeum člověka v Praze při Přírodovědecké fakultě UK obsahuje řadu exponátů z jeho vědeckých výprav, které dokumentují vývoj člověka</a:t>
            </a:r>
          </a:p>
        </p:txBody>
      </p:sp>
      <p:pic>
        <p:nvPicPr>
          <p:cNvPr id="8196" name="Picture 7" descr="Ales_hrdlicka_u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24613" y="1989138"/>
            <a:ext cx="2341562" cy="2946400"/>
          </a:xfrm>
          <a:noFill/>
        </p:spPr>
      </p:pic>
      <p:sp>
        <p:nvSpPr>
          <p:cNvPr id="8197" name="Text Box 8"/>
          <p:cNvSpPr txBox="1">
            <a:spLocks noChangeArrowheads="1"/>
          </p:cNvSpPr>
          <p:nvPr/>
        </p:nvSpPr>
        <p:spPr bwMode="auto">
          <a:xfrm>
            <a:off x="5940425" y="5084763"/>
            <a:ext cx="303530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* 30.3.1869 v Humpolci</a:t>
            </a:r>
          </a:p>
          <a:p>
            <a:r>
              <a:rPr lang="cs-CZ"/>
              <a:t>+ 5.9.1943 ve Washingtonu,</a:t>
            </a:r>
          </a:p>
          <a:p>
            <a:r>
              <a:rPr lang="cs-CZ"/>
              <a:t>                       D.C.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3262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smtClean="0"/>
              <a:t>ZÁKLADNÍ LIDSKÁ PLEMENA</a:t>
            </a: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484313"/>
            <a:ext cx="6553200" cy="518477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sz="2800" b="1" smtClean="0">
                <a:latin typeface="Arial" charset="0"/>
              </a:rPr>
              <a:t>BÍLÉ </a:t>
            </a:r>
            <a:r>
              <a:rPr lang="cs-CZ" sz="2800" smtClean="0">
                <a:latin typeface="Arial" charset="0"/>
              </a:rPr>
              <a:t>(</a:t>
            </a:r>
            <a:r>
              <a:rPr lang="cs-CZ" sz="2800" i="1" smtClean="0">
                <a:latin typeface="Arial" charset="0"/>
              </a:rPr>
              <a:t>EUROPODNÍ</a:t>
            </a:r>
            <a:r>
              <a:rPr lang="cs-CZ" sz="2800" smtClean="0">
                <a:latin typeface="Arial" charset="0"/>
              </a:rPr>
              <a:t>) plemeno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cs-CZ" sz="160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původem je z Evropy, západní Asie a severní Afriky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kůže je světlá až tmavohnědá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úzký až středně široký obličej s úzkým a výrazným nosem a bradou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vlasy jsou mírně vlnité až kadeřavé, různé barvy a elipsovitého průřezu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silně vyvinuté je ochlupení zvláště u mužů (mají vousy)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toto plemeno postupně proniklo do všech světadílů</a:t>
            </a:r>
          </a:p>
        </p:txBody>
      </p:sp>
      <p:pic>
        <p:nvPicPr>
          <p:cNvPr id="2" name="Picture 7" descr="Eva_Habermann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04025" y="1341438"/>
            <a:ext cx="1766888" cy="2447925"/>
          </a:xfrm>
          <a:noFill/>
        </p:spPr>
      </p:pic>
      <p:pic>
        <p:nvPicPr>
          <p:cNvPr id="3" name="Picture 8" descr="QEQ2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04025" y="3933825"/>
            <a:ext cx="1751013" cy="2486025"/>
          </a:xfr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88913"/>
            <a:ext cx="6048375" cy="6669087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b="1" smtClean="0">
                <a:latin typeface="Arial" charset="0"/>
              </a:rPr>
              <a:t>ŽLUTOHNĚDÉ </a:t>
            </a:r>
            <a:r>
              <a:rPr lang="cs-CZ" sz="2800" smtClean="0">
                <a:latin typeface="Arial" charset="0"/>
              </a:rPr>
              <a:t>(</a:t>
            </a:r>
            <a:r>
              <a:rPr lang="cs-CZ" sz="2800" i="1" smtClean="0">
                <a:latin typeface="Arial" charset="0"/>
              </a:rPr>
              <a:t>MONGOLOIDNÍ</a:t>
            </a:r>
            <a:r>
              <a:rPr lang="cs-CZ" sz="2800" smtClean="0">
                <a:latin typeface="Arial" charset="0"/>
              </a:rPr>
              <a:t>) plemeno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sz="200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kolébkou tohoto plemene je pravděpodobně Čína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rozšířeno je v oblasti východní a jihovýchodní Asie, v severní a jižní Americe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pleť je světlá, nažloutlá až snědá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obličej je plochý a široký, s výraznými lícními kostmi a středně širokým nosem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oči jsou tmavé, šikmé a úzké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vlasy mají kruhovitý průřez, jsou rovné, černé nebo velmi tmavé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dosahují malého vzrůstu a u mužů je slabé ochlupení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v současnosti se jedná o nejpočetnější plemeno, z kterého během vývoje vznikli indiáni a Eskymáci</a:t>
            </a:r>
          </a:p>
        </p:txBody>
      </p:sp>
      <p:pic>
        <p:nvPicPr>
          <p:cNvPr id="10243" name="Picture 7" descr="Guliskhan_Nakhbayeva_2008a_u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948488" y="1196975"/>
            <a:ext cx="1684337" cy="2116138"/>
          </a:xfrm>
          <a:noFill/>
        </p:spPr>
      </p:pic>
      <p:pic>
        <p:nvPicPr>
          <p:cNvPr id="10244" name="Picture 8" descr="Munakatatakurou_u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42125" y="3429000"/>
            <a:ext cx="1931988" cy="2952750"/>
          </a:xfr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" y="188913"/>
            <a:ext cx="6264275" cy="6551612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b="1" smtClean="0">
                <a:latin typeface="Arial" charset="0"/>
              </a:rPr>
              <a:t>ČERNÉ </a:t>
            </a:r>
            <a:r>
              <a:rPr lang="cs-CZ" sz="2800" smtClean="0">
                <a:latin typeface="Arial" charset="0"/>
              </a:rPr>
              <a:t>(</a:t>
            </a:r>
            <a:r>
              <a:rPr lang="cs-CZ" sz="2800" i="1" smtClean="0">
                <a:latin typeface="Arial" charset="0"/>
              </a:rPr>
              <a:t>NEGROIDNÍ</a:t>
            </a:r>
            <a:r>
              <a:rPr lang="cs-CZ" sz="2800" smtClean="0">
                <a:latin typeface="Arial" charset="0"/>
              </a:rPr>
              <a:t>) plemeno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pochází ze subsaharské (střední a jižní) Afriky, Austrálie a z některých částí Asie a přilehlých ostrovů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kůže je tmavá v důsledku vyššího obsahu kožního pigmentu melaninu a obsahuje větší množství potních žláz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široký obličej je doplněn masitými rty a plochým širokým nosem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oči bývají kulaté a tmavě hnědé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tmavé kudrnaté vlasy mají v průřezu tvar zploštěného oválu (někdy ledvinovitě promáčklý)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není vyvinuto téměř žádné ochlupení a vousy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2400" smtClean="0">
                <a:latin typeface="Arial" charset="0"/>
              </a:rPr>
              <a:t>toto plemeno bylo v době obchodu s otroky násilím rozšířeno po celém světě</a:t>
            </a:r>
          </a:p>
        </p:txBody>
      </p:sp>
      <p:pic>
        <p:nvPicPr>
          <p:cNvPr id="11267" name="Picture 7" descr="San_lady_botswana_u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659563" y="1268413"/>
            <a:ext cx="2233612" cy="2163762"/>
          </a:xfrm>
          <a:noFill/>
        </p:spPr>
      </p:pic>
      <p:pic>
        <p:nvPicPr>
          <p:cNvPr id="11268" name="Picture 8" descr="Kenyan_man_2_u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659563" y="3860800"/>
            <a:ext cx="2205037" cy="2427288"/>
          </a:xfr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Míšenci - příklady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412875"/>
            <a:ext cx="5688012" cy="51117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sz="240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sz="240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smtClean="0">
                <a:latin typeface="Arial" charset="0"/>
              </a:rPr>
              <a:t>Mestici</a:t>
            </a:r>
            <a:r>
              <a:rPr lang="cs-CZ" sz="2400" smtClean="0">
                <a:latin typeface="Arial" charset="0"/>
              </a:rPr>
              <a:t> – bílé a žlutohnědé (indián) plemeno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smtClean="0">
                <a:latin typeface="Arial" charset="0"/>
              </a:rPr>
              <a:t>Mulati</a:t>
            </a:r>
            <a:r>
              <a:rPr lang="cs-CZ" sz="2400" smtClean="0">
                <a:latin typeface="Arial" charset="0"/>
              </a:rPr>
              <a:t> – bílé a černé plemeno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smtClean="0">
                <a:latin typeface="Arial" charset="0"/>
              </a:rPr>
              <a:t>Zambové</a:t>
            </a:r>
            <a:r>
              <a:rPr lang="cs-CZ" sz="2400" smtClean="0">
                <a:latin typeface="Arial" charset="0"/>
              </a:rPr>
              <a:t> – černé a žlutohnědé (indián)    plemeno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smtClean="0">
                <a:latin typeface="Arial" charset="0"/>
              </a:rPr>
              <a:t>Malgaši</a:t>
            </a:r>
            <a:r>
              <a:rPr lang="cs-CZ" sz="2400" smtClean="0">
                <a:latin typeface="Arial" charset="0"/>
              </a:rPr>
              <a:t> – černé a žlutohnědé plemeno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smtClean="0">
                <a:latin typeface="Arial" charset="0"/>
              </a:rPr>
              <a:t>Kreolové</a:t>
            </a:r>
            <a:r>
              <a:rPr lang="cs-CZ" sz="2400" smtClean="0">
                <a:latin typeface="Arial" charset="0"/>
              </a:rPr>
              <a:t> – bílé a černé plemeno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smtClean="0">
                <a:latin typeface="Arial" charset="0"/>
              </a:rPr>
              <a:t>Kastico</a:t>
            </a:r>
            <a:r>
              <a:rPr lang="cs-CZ" sz="2400" smtClean="0">
                <a:latin typeface="Arial" charset="0"/>
              </a:rPr>
              <a:t> – mestic a bílé plemeno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smtClean="0">
                <a:latin typeface="Arial" charset="0"/>
              </a:rPr>
              <a:t>Kajot</a:t>
            </a:r>
            <a:r>
              <a:rPr lang="cs-CZ" sz="2400" smtClean="0">
                <a:latin typeface="Arial" charset="0"/>
              </a:rPr>
              <a:t> – mulat a mestic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sz="2400" smtClean="0">
              <a:latin typeface="Arial" charset="0"/>
            </a:endParaRPr>
          </a:p>
        </p:txBody>
      </p:sp>
      <p:pic>
        <p:nvPicPr>
          <p:cNvPr id="12292" name="Picture 8" descr="Jose_rizal_01_u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948488" y="1412875"/>
            <a:ext cx="1517650" cy="1946275"/>
          </a:xfrm>
          <a:noFill/>
        </p:spPr>
      </p:pic>
      <p:pic>
        <p:nvPicPr>
          <p:cNvPr id="12293" name="Picture 9" descr="HugoChavez1824_u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948488" y="4076700"/>
            <a:ext cx="1493837" cy="1973263"/>
          </a:xfrm>
          <a:noFill/>
        </p:spPr>
      </p:pic>
      <p:sp>
        <p:nvSpPr>
          <p:cNvPr id="12294" name="Text Box 10"/>
          <p:cNvSpPr txBox="1">
            <a:spLocks noChangeArrowheads="1"/>
          </p:cNvSpPr>
          <p:nvPr/>
        </p:nvSpPr>
        <p:spPr bwMode="auto">
          <a:xfrm>
            <a:off x="7308850" y="3429000"/>
            <a:ext cx="7715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/>
              <a:t>mestic</a:t>
            </a:r>
          </a:p>
        </p:txBody>
      </p:sp>
      <p:sp>
        <p:nvSpPr>
          <p:cNvPr id="12295" name="Text Box 11"/>
          <p:cNvSpPr txBox="1">
            <a:spLocks noChangeArrowheads="1"/>
          </p:cNvSpPr>
          <p:nvPr/>
        </p:nvSpPr>
        <p:spPr bwMode="auto">
          <a:xfrm>
            <a:off x="6856413" y="6113463"/>
            <a:ext cx="1790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zambo + mestic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3322638" cy="8477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mtClean="0"/>
              <a:t>Opakování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4968875"/>
          </a:xfrm>
        </p:spPr>
        <p:txBody>
          <a:bodyPr/>
          <a:lstStyle/>
          <a:p>
            <a:pPr eaLnBrk="1" hangingPunct="1">
              <a:buFontTx/>
              <a:buChar char="•"/>
              <a:defRPr/>
            </a:pPr>
            <a:r>
              <a:rPr lang="cs-CZ" sz="2400" smtClean="0"/>
              <a:t>Jak se jmenuje náš antropolog světového významu ?</a:t>
            </a:r>
          </a:p>
          <a:p>
            <a:pPr eaLnBrk="1" hangingPunct="1">
              <a:buFontTx/>
              <a:buChar char="•"/>
              <a:defRPr/>
            </a:pPr>
            <a:endParaRPr lang="cs-CZ" sz="2400" smtClean="0"/>
          </a:p>
          <a:p>
            <a:pPr eaLnBrk="1" hangingPunct="1">
              <a:buFontTx/>
              <a:buChar char="•"/>
              <a:defRPr/>
            </a:pPr>
            <a:r>
              <a:rPr lang="cs-CZ" sz="2400" smtClean="0"/>
              <a:t>Jaká základní lidská plemena rozlišuje antropologie?</a:t>
            </a:r>
          </a:p>
          <a:p>
            <a:pPr eaLnBrk="1" hangingPunct="1">
              <a:buFontTx/>
              <a:buChar char="•"/>
              <a:defRPr/>
            </a:pPr>
            <a:endParaRPr lang="cs-CZ" sz="2400" smtClean="0"/>
          </a:p>
          <a:p>
            <a:pPr eaLnBrk="1" hangingPunct="1">
              <a:buFontTx/>
              <a:buChar char="•"/>
              <a:defRPr/>
            </a:pPr>
            <a:r>
              <a:rPr lang="cs-CZ" sz="2400" smtClean="0"/>
              <a:t>K jakému plemeni náleží indiáni a Eskymáci?</a:t>
            </a:r>
          </a:p>
          <a:p>
            <a:pPr eaLnBrk="1" hangingPunct="1">
              <a:buFontTx/>
              <a:buChar char="•"/>
              <a:defRPr/>
            </a:pPr>
            <a:endParaRPr lang="cs-CZ" sz="2400" smtClean="0"/>
          </a:p>
          <a:p>
            <a:pPr eaLnBrk="1" hangingPunct="1">
              <a:buFontTx/>
              <a:buChar char="•"/>
              <a:defRPr/>
            </a:pPr>
            <a:r>
              <a:rPr lang="cs-CZ" sz="2400" smtClean="0"/>
              <a:t>U kterého plemene je nejvyšší obsah melaninu v kůži?</a:t>
            </a:r>
          </a:p>
          <a:p>
            <a:pPr eaLnBrk="1" hangingPunct="1">
              <a:buFontTx/>
              <a:buChar char="•"/>
              <a:defRPr/>
            </a:pPr>
            <a:endParaRPr lang="cs-CZ" sz="240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5915025" cy="8477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mtClean="0"/>
              <a:t>Opakování - odpovědi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4968875"/>
          </a:xfrm>
        </p:spPr>
        <p:txBody>
          <a:bodyPr/>
          <a:lstStyle/>
          <a:p>
            <a:pPr eaLnBrk="1" hangingPunct="1">
              <a:buFontTx/>
              <a:buChar char="•"/>
              <a:defRPr/>
            </a:pPr>
            <a:r>
              <a:rPr lang="cs-CZ" sz="2400" smtClean="0"/>
              <a:t>Jak se jmenuje náš antropolog světového významu ?</a:t>
            </a:r>
          </a:p>
          <a:p>
            <a:pPr eaLnBrk="1" hangingPunct="1">
              <a:buFontTx/>
              <a:buNone/>
              <a:defRPr/>
            </a:pPr>
            <a:r>
              <a:rPr lang="cs-CZ" sz="2400" smtClean="0"/>
              <a:t>		</a:t>
            </a:r>
            <a:r>
              <a:rPr lang="cs-CZ" sz="2400" smtClean="0">
                <a:solidFill>
                  <a:srgbClr val="FF0000"/>
                </a:solidFill>
              </a:rPr>
              <a:t>Aleš Hrdlička</a:t>
            </a:r>
          </a:p>
          <a:p>
            <a:pPr eaLnBrk="1" hangingPunct="1">
              <a:buFontTx/>
              <a:buChar char="•"/>
              <a:defRPr/>
            </a:pPr>
            <a:r>
              <a:rPr lang="cs-CZ" sz="2400" smtClean="0"/>
              <a:t>Jaká základní lidská plemena rozlišuje antropologie?</a:t>
            </a:r>
          </a:p>
          <a:p>
            <a:pPr eaLnBrk="1" hangingPunct="1">
              <a:buFontTx/>
              <a:buNone/>
              <a:defRPr/>
            </a:pPr>
            <a:r>
              <a:rPr lang="cs-CZ" sz="2400" smtClean="0"/>
              <a:t>		</a:t>
            </a:r>
            <a:r>
              <a:rPr lang="cs-CZ" sz="2400" smtClean="0">
                <a:solidFill>
                  <a:srgbClr val="FF0000"/>
                </a:solidFill>
              </a:rPr>
              <a:t>Bílé, žlutohnědé, černé</a:t>
            </a:r>
          </a:p>
          <a:p>
            <a:pPr eaLnBrk="1" hangingPunct="1">
              <a:buFontTx/>
              <a:buChar char="•"/>
              <a:defRPr/>
            </a:pPr>
            <a:r>
              <a:rPr lang="cs-CZ" sz="2400" smtClean="0"/>
              <a:t>K jakému plemeni náleží indiáni a Eskymáci?</a:t>
            </a:r>
          </a:p>
          <a:p>
            <a:pPr eaLnBrk="1" hangingPunct="1">
              <a:buFontTx/>
              <a:buNone/>
              <a:defRPr/>
            </a:pPr>
            <a:r>
              <a:rPr lang="cs-CZ" sz="2400" smtClean="0"/>
              <a:t>		</a:t>
            </a:r>
            <a:r>
              <a:rPr lang="cs-CZ" sz="2400" smtClean="0">
                <a:solidFill>
                  <a:srgbClr val="FF0000"/>
                </a:solidFill>
              </a:rPr>
              <a:t>Obě skupiny náleží k žlutohnědému</a:t>
            </a:r>
          </a:p>
          <a:p>
            <a:pPr eaLnBrk="1" hangingPunct="1">
              <a:buFontTx/>
              <a:buChar char="•"/>
              <a:defRPr/>
            </a:pPr>
            <a:r>
              <a:rPr lang="cs-CZ" sz="2400" smtClean="0"/>
              <a:t>U kterého plemene je nejvyšší obsah melaninu v kůži?</a:t>
            </a:r>
          </a:p>
          <a:p>
            <a:pPr eaLnBrk="1" hangingPunct="1">
              <a:buFontTx/>
              <a:buNone/>
              <a:defRPr/>
            </a:pPr>
            <a:r>
              <a:rPr lang="cs-CZ" sz="2400" smtClean="0"/>
              <a:t>		</a:t>
            </a:r>
            <a:r>
              <a:rPr lang="cs-CZ" sz="2400" smtClean="0">
                <a:solidFill>
                  <a:srgbClr val="FF0000"/>
                </a:solidFill>
              </a:rPr>
              <a:t>U černého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3106738" cy="11398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mtClean="0"/>
              <a:t>Citace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Soubor:RaceMugshots.jpg. In Wikipedia : the free encyclopedia [online]. St. Petersburg (Florida) : Wikipedia Foundation, 11. 12. 2004, 13:55 [cit. 2011-11-13]. Dostupné z WWW: &lt;http://cs.wikipedia.org/wiki/Soubor:RaceMugshots.jpg&gt;.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Soubor:Ales hrdlicka.jpg. In Wikipedia : the free encyclopedia [online]. St. Petersburg (Florida) : Wikipedia Foundation, 15. 2. 2008, 14:47 [cit. 2011-11-13]. Dostupné z WWW: &lt;http://cs.wikipedia.org/wiki/Soubor:Ales_hrdlicka.jpg&gt;.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Soubor:Eva Habermann.jpg. In Wikipedia : the free encyclopedia [online]. St. Petersburg (Florida) : Wikipedia Foundation, 15. 7. 2008, 10:00 [cit. 2011-11-13]. Dostupné z WWW: &lt;http://cs.wikipedia.org/wiki/Soubor:Eva_Habermann.jpg&gt;.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Fichier:QEQ2.jpg. In Wikipedia : the free encyclopedia [online]. St. Petersburg (Florida) : Wikipedia Foundation, 4 novembre 2008 à 22:52 [cit. 2011-11-13]. Dostupné z WWW: &lt;http://fr.wikipedia.org/wiki/Fichier:QEQ2.jpg&gt;.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Fichier:Guliskhan Nakhbayeva 2008a.jpg. In Wikipedia : the free encyclopedia [online]. St. Petersburg (Florida) : Wikipedia Foundation, 29 avril 2009 à 13:14 [cit. 2011-11-13]. Dostupné z WWW: &lt;http://fr.wikipedia.org/wiki/Fichier:Guliskhan_Nakhbayeva_2008a.jpg&gt;.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File:Munakatatakurou.jpg. In Wikipedia : the free encyclopedia [online]. St. Petersburg (Florida) : Wikipedia Foundation, 13:55, 24 April 2009 [cit. 2011-11-13]. Dostupné z WWW: &lt;http://commons.wikimedia.org/wiki/File:Munakatatakurou.jpg&gt;.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endParaRPr lang="cs-CZ" sz="120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36613"/>
            <a:ext cx="8229600" cy="4530725"/>
          </a:xfrm>
        </p:spPr>
        <p:txBody>
          <a:bodyPr/>
          <a:lstStyle/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File:San lady botswana.jpg. In Wikipedia : the free encyclopedia [online]. St. Petersburg (Florida) : Wikipedia Foundation, 14:35, 2 May 2007 [cit. 2011-11-13]. Dostupné z WWW: &lt;http://commons.wikimedia.org/wiki/File:San_lady_botswana.jpg&gt;.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Soubor:Kenyan man 2.jpg. In Wikipedia : the free encyclopedia [online]. St. Petersburg (Florida) : Wikipedia Foundation, 29. 7. 2005, 18:03 [cit. 2011-11-13]. Dostupné z WWW: &lt;http://cs.wikipedia.org/wiki/Soubor:Kenyan_man_2.jpg&gt;.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Index.php?title=Datei:Jose rizal 01.jpg&amp;filetimestamp=20050816125336. In Wikipedia : the free encyclopedia [online]. St. Petersburg (Florida) : Wikipedia Foundation, 13:53, 16. Aug. 2005 [cit. 2011-11-13]. Dostupné z WWW: &lt;http://de.wikipedia.org/w/index.php?title=Datei:Jose_rizal_01.jpg&amp;filetimestamp=20050816125336&gt;.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r>
              <a:rPr lang="cs-CZ" sz="1200" smtClean="0"/>
              <a:t>Soubor:HugoChavez1824.jpeg. In Wikipedia : the free encyclopedia [online]. St. Petersburg (Florida) : Wikipedia Foundation, 5. 8. 2005, 16:33 [cit. 2011-11-13]. Dostupné z WWW: &lt;http://cs.wikipedia.org/wiki/Soubor:HugoChavez1824.jpeg&gt;.</a:t>
            </a:r>
          </a:p>
          <a:p>
            <a:pPr eaLnBrk="1" hangingPunct="1">
              <a:buClr>
                <a:srgbClr val="FFFF00"/>
              </a:buClr>
              <a:buFontTx/>
              <a:buChar char="•"/>
              <a:defRPr/>
            </a:pPr>
            <a:endParaRPr lang="cs-CZ" sz="12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Zeměkoule">
  <a:themeElements>
    <a:clrScheme name="Zeměkoul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Zeměkoul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Globe</Template>
  <TotalTime>0</TotalTime>
  <Words>1101</Words>
  <Application>Microsoft Office PowerPoint</Application>
  <PresentationFormat>Předvádění na obrazovce (4:3)</PresentationFormat>
  <Paragraphs>89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Verdana</vt:lpstr>
      <vt:lpstr>Wingdings</vt:lpstr>
      <vt:lpstr>Calibri</vt:lpstr>
      <vt:lpstr>Zeměkoule</vt:lpstr>
      <vt:lpstr>Snímek 1</vt:lpstr>
      <vt:lpstr>Anotace</vt:lpstr>
      <vt:lpstr>LIDSKÁ PLEMENA</vt:lpstr>
      <vt:lpstr>Snímek 4</vt:lpstr>
      <vt:lpstr>Snímek 5</vt:lpstr>
      <vt:lpstr>ALEŠ HRDLIČKA</vt:lpstr>
      <vt:lpstr>ZÁKLADNÍ LIDSKÁ PLEMENA</vt:lpstr>
      <vt:lpstr>Snímek 8</vt:lpstr>
      <vt:lpstr>Snímek 9</vt:lpstr>
      <vt:lpstr>Míšenci - příklady</vt:lpstr>
      <vt:lpstr>Opakování </vt:lpstr>
      <vt:lpstr>Opakování - odpovědi</vt:lpstr>
      <vt:lpstr>Citace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LIDSKÁ PLEMENA Lidské typy</dc:title>
  <dc:creator/>
  <cp:lastModifiedBy/>
  <cp:revision>19</cp:revision>
  <dcterms:created xsi:type="dcterms:W3CDTF">2011-11-13T15:49:15Z</dcterms:created>
  <dcterms:modified xsi:type="dcterms:W3CDTF">2012-03-14T16:04:11Z</dcterms:modified>
</cp:coreProperties>
</file>