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2" r:id="rId3"/>
    <p:sldId id="263" r:id="rId4"/>
    <p:sldId id="256" r:id="rId5"/>
    <p:sldId id="257" r:id="rId6"/>
    <p:sldId id="258" r:id="rId7"/>
    <p:sldId id="259" r:id="rId8"/>
    <p:sldId id="260" r:id="rId9"/>
    <p:sldId id="261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A6A13-14A2-4520-95B7-64FE348217EE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FF125-700D-405A-AF9E-5123B39A95A6}" type="slidenum">
              <a:rPr lang="cs-CZ" smtClean="0"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A6A13-14A2-4520-95B7-64FE348217EE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FF125-700D-405A-AF9E-5123B39A95A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A6A13-14A2-4520-95B7-64FE348217EE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FF125-700D-405A-AF9E-5123B39A95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A6A13-14A2-4520-95B7-64FE348217EE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FF125-700D-405A-AF9E-5123B39A95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A6A13-14A2-4520-95B7-64FE348217EE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FF125-700D-405A-AF9E-5123B39A95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A6A13-14A2-4520-95B7-64FE348217EE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FF125-700D-405A-AF9E-5123B39A95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A6A13-14A2-4520-95B7-64FE348217EE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FF125-700D-405A-AF9E-5123B39A95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A6A13-14A2-4520-95B7-64FE348217EE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FF125-700D-405A-AF9E-5123B39A95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A6A13-14A2-4520-95B7-64FE348217EE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FF125-700D-405A-AF9E-5123B39A95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A6A13-14A2-4520-95B7-64FE348217EE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FF125-700D-405A-AF9E-5123B39A95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A6A13-14A2-4520-95B7-64FE348217EE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FF125-700D-405A-AF9E-5123B39A95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horizon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333"/>
          <a:stretch>
            <a:fillRect/>
          </a:stretch>
        </p:blipFill>
        <p:spPr bwMode="auto">
          <a:xfrm>
            <a:off x="0" y="0"/>
            <a:ext cx="9144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/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CB84C9-C1D6-43F3-92D8-5C81D8277F30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65717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C1243-F44F-4F7D-9005-B2FAF9F1A03E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05305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/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F21DD7-7260-4699-8B31-CC972BF85486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214808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DBA198-520B-4216-A4E1-08B80DBD720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40122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/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/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350DC-50C7-4543-AE5F-C40236163F2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545270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270EC0-D574-4BC0-80B4-6472D7B60DE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481335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C8F576-B4C7-42B8-B41A-94956CAE4AB8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230541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A1E72D-6AFA-4160-A940-20B288A1F6F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237108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0" descr="horizon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/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53E78E-77ED-4B19-9AB4-088F3BE5C3C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77911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2A6A80-24D1-4AF9-A004-4249DC9721F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182958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738B4F-2048-4589-A63E-8F91B5380944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23340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C93A6A13-14A2-4520-95B7-64FE348217EE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901FF125-700D-405A-AF9E-5123B39A95A6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6" descr="horizon.png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  <a:latin typeface="Times New Roman" pitchFamily="18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  <a:latin typeface="Times New Roman" pitchFamily="18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E9221FA-6A43-4B8A-BA98-405B66F931AE}" type="slidenum">
              <a:rPr lang="cs-CZ">
                <a:solidFill>
                  <a:srgbClr val="FFFFFF"/>
                </a:solidFill>
                <a:latin typeface="Times New Roman" pitchFamily="18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485005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000" kern="1200" cap="all" spc="5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dirty="0" smtClean="0"/>
              <a:t>ŠABLONA 32</a:t>
            </a:r>
            <a:endParaRPr lang="cs-CZ" sz="40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3568" y="5013176"/>
            <a:ext cx="7924800" cy="149961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40640" y="3717032"/>
            <a:ext cx="74168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smtClean="0">
                <a:solidFill>
                  <a:srgbClr val="FFFFFF"/>
                </a:solidFill>
              </a:rPr>
              <a:t>VY_32_INOVACE_14_32_POHYBY </a:t>
            </a:r>
            <a:r>
              <a:rPr lang="cs-CZ" sz="2000" dirty="0" smtClean="0">
                <a:solidFill>
                  <a:srgbClr val="FFFFFF"/>
                </a:solidFill>
              </a:rPr>
              <a:t>ZEMĚ – STŘÍDÁNÍ DNE A NOCI</a:t>
            </a:r>
            <a:endParaRPr lang="cs-CZ" sz="2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1146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Anotace:</a:t>
            </a:r>
            <a:r>
              <a:rPr lang="cs-CZ" sz="1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1800" dirty="0"/>
              <a:t>Prezentace může sloužit jako výkladové, opakovací </a:t>
            </a:r>
            <a:r>
              <a:rPr lang="cs-CZ" sz="1800" dirty="0" smtClean="0"/>
              <a:t>učivo.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Autor: </a:t>
            </a:r>
            <a:r>
              <a:rPr lang="cs-CZ" sz="1800" dirty="0"/>
              <a:t>Mgr. Martin </a:t>
            </a:r>
            <a:r>
              <a:rPr lang="cs-CZ" sz="1800" dirty="0" smtClean="0"/>
              <a:t>Palát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Jazyk: </a:t>
            </a:r>
            <a:r>
              <a:rPr lang="cs-CZ" sz="1800" dirty="0"/>
              <a:t>Čeština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Očekávaný výstup:</a:t>
            </a:r>
            <a:r>
              <a:rPr lang="cs-CZ" sz="1800" dirty="0"/>
              <a:t> obohacení a rozšíření učiva na téma </a:t>
            </a:r>
            <a:r>
              <a:rPr lang="cs-CZ" sz="1800" dirty="0" smtClean="0"/>
              <a:t>Člověk a Vesmír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Speciální vzdělávací potřeby: </a:t>
            </a:r>
            <a:r>
              <a:rPr lang="cs-CZ" sz="1800" dirty="0"/>
              <a:t>dataprojektor, interaktivní tabule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Klíčová slova</a:t>
            </a:r>
            <a:r>
              <a:rPr lang="cs-CZ" sz="1800" b="1" dirty="0" smtClean="0">
                <a:solidFill>
                  <a:schemeClr val="accent6">
                    <a:lumMod val="75000"/>
                  </a:schemeClr>
                </a:solidFill>
              </a:rPr>
              <a:t>:</a:t>
            </a:r>
            <a:r>
              <a:rPr lang="cs-CZ" sz="1800" dirty="0" smtClean="0"/>
              <a:t> </a:t>
            </a:r>
            <a:r>
              <a:rPr lang="cs-CZ" sz="1800" dirty="0" smtClean="0"/>
              <a:t>vesmír</a:t>
            </a:r>
            <a:r>
              <a:rPr lang="cs-CZ" sz="1800" dirty="0" smtClean="0"/>
              <a:t>, Země, pohyby Země, rok, zemská osa, den, noc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Druh učebního materiálu: </a:t>
            </a:r>
            <a:r>
              <a:rPr lang="cs-CZ" sz="1800" dirty="0"/>
              <a:t>prezentace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Cílová skupina</a:t>
            </a:r>
            <a:r>
              <a:rPr lang="cs-CZ" sz="18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sz="1800" dirty="0"/>
              <a:t>žák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Stupeň a typ vzdělávání: </a:t>
            </a:r>
            <a:r>
              <a:rPr lang="cs-CZ" sz="1800" dirty="0"/>
              <a:t>základní vzdělávání – první stupeň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Typická věková skupina: </a:t>
            </a:r>
            <a:r>
              <a:rPr lang="cs-CZ" sz="1800" dirty="0"/>
              <a:t>9 -11 let</a:t>
            </a:r>
          </a:p>
          <a:p>
            <a:pPr eaLnBrk="1" hangingPunct="1"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98159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Pohyby země – střídání dne a noci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4558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609600" y="404664"/>
            <a:ext cx="3733800" cy="531033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Lidé si v dřívějších dobách mysleli, že Slunce obíhá kolem Země stejně jako Měsíc. Není to ale pravda. </a:t>
            </a:r>
          </a:p>
          <a:p>
            <a:r>
              <a:rPr lang="cs-CZ" sz="2800" dirty="0" smtClean="0"/>
              <a:t>Ve skutečnosti se Země otáčí kolem své osy. Proto se nám zdá, jako by se Slunce pohybovalo.</a:t>
            </a:r>
            <a:endParaRPr lang="cs-CZ" sz="2800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1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1988840"/>
            <a:ext cx="4178424" cy="33410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4361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609600" y="404664"/>
            <a:ext cx="3733800" cy="5310336"/>
          </a:xfrm>
        </p:spPr>
        <p:txBody>
          <a:bodyPr>
            <a:noAutofit/>
          </a:bodyPr>
          <a:lstStyle/>
          <a:p>
            <a:r>
              <a:rPr lang="cs-CZ" sz="2200" dirty="0" smtClean="0"/>
              <a:t>Jedna otočka kolem své osy trvá 24 hodin ( přesně </a:t>
            </a:r>
            <a:r>
              <a:rPr lang="pt-BR" sz="2200" dirty="0"/>
              <a:t>23 h 56 min 4,1 </a:t>
            </a:r>
            <a:r>
              <a:rPr lang="pt-BR" sz="2200" dirty="0" smtClean="0"/>
              <a:t>s</a:t>
            </a:r>
            <a:r>
              <a:rPr lang="cs-CZ" sz="2200" dirty="0" smtClean="0"/>
              <a:t>).</a:t>
            </a:r>
          </a:p>
          <a:p>
            <a:r>
              <a:rPr lang="cs-CZ" sz="2200" dirty="0" smtClean="0"/>
              <a:t>Ta polovina Země, která je během jejího otáčení Sluncem právě osvětlená, má den, na neosvětlené straně je noc. </a:t>
            </a:r>
          </a:p>
          <a:p>
            <a:r>
              <a:rPr lang="cs-CZ" sz="2200" dirty="0" smtClean="0"/>
              <a:t>Díky tomu se nestačí ozářená část během dne příliš rozpálit a neozářená část během noci příliš ochladit. To přispívá k příznivým podmínkám pro život na naší planetě.</a:t>
            </a:r>
            <a:endParaRPr lang="cs-CZ" sz="22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1628800"/>
            <a:ext cx="4379945" cy="32849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1357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Pohyby hvězd během noci –</a:t>
            </a:r>
            <a:br>
              <a:rPr lang="cs-CZ" dirty="0" smtClean="0"/>
            </a:br>
            <a:r>
              <a:rPr lang="cs-CZ" dirty="0" smtClean="0"/>
              <a:t> důkaz , že se země otáčí kolem své osy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4284" y="1600200"/>
            <a:ext cx="6195432" cy="4114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512914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259632" y="260648"/>
            <a:ext cx="6400800" cy="2448272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Země se otáčí kolem své osy a zároveň obíhá kolem Slunce. Obíhá po obrovské kružnici ( lépe řečeno elipse) kterou nazýváme oběžná dráha. Na základě těchto pohybů Země byl kdysi vytvořen náš současný kalendář.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96952"/>
            <a:ext cx="9144000" cy="3121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8138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ástupný symbol pro obsah 9"/>
          <p:cNvSpPr>
            <a:spLocks noGrp="1"/>
          </p:cNvSpPr>
          <p:nvPr>
            <p:ph sz="quarter" idx="13"/>
          </p:nvPr>
        </p:nvSpPr>
        <p:spPr>
          <a:xfrm>
            <a:off x="609600" y="260648"/>
            <a:ext cx="3733800" cy="5454352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1 den </a:t>
            </a:r>
            <a:r>
              <a:rPr lang="cs-CZ" sz="2800" dirty="0" smtClean="0"/>
              <a:t>– doba, kterou potřebuje Země , aby se otočila kolem své osy, tedy 24 hodin</a:t>
            </a:r>
          </a:p>
          <a:p>
            <a:r>
              <a:rPr lang="cs-CZ" sz="2800" dirty="0" smtClean="0">
                <a:solidFill>
                  <a:srgbClr val="FFFF00"/>
                </a:solidFill>
              </a:rPr>
              <a:t>1 měsíc </a:t>
            </a:r>
            <a:r>
              <a:rPr lang="cs-CZ" sz="2800" dirty="0" smtClean="0"/>
              <a:t>– doba, za kterou Měsíc oběhne kolem Země, tedy 29 a půl dne.</a:t>
            </a:r>
          </a:p>
          <a:p>
            <a:r>
              <a:rPr lang="cs-CZ" sz="2800" dirty="0" smtClean="0">
                <a:solidFill>
                  <a:srgbClr val="FFFF00"/>
                </a:solidFill>
              </a:rPr>
              <a:t>1 rok </a:t>
            </a:r>
            <a:r>
              <a:rPr lang="cs-CZ" sz="2800" dirty="0" smtClean="0"/>
              <a:t>– doba, za kterou Země oběhne kolem Slunce, tedy 365 a čtvrt dne.</a:t>
            </a:r>
            <a:endParaRPr lang="cs-CZ" sz="2800" dirty="0"/>
          </a:p>
        </p:txBody>
      </p:sp>
      <p:pic>
        <p:nvPicPr>
          <p:cNvPr id="12" name="Zástupný symbol pro obsah 11"/>
          <p:cNvPicPr>
            <a:picLocks noGrp="1" noChangeAspect="1"/>
          </p:cNvPicPr>
          <p:nvPr>
            <p:ph sz="quarter" idx="1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1844824"/>
            <a:ext cx="4178424" cy="313381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9831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/>
              <a:t>http://planety.astro.cz/obr/planety/zeme/zeme2_large.jpg</a:t>
            </a:r>
          </a:p>
          <a:p>
            <a:r>
              <a:rPr lang="cs-CZ" dirty="0"/>
              <a:t>http://nd01.jxs.cz/165/998/e82d72bace_28080123_o2.jpg</a:t>
            </a:r>
          </a:p>
          <a:p>
            <a:r>
              <a:rPr lang="cs-CZ" dirty="0"/>
              <a:t>http://gnosis9.net/gallery/200809241608_severni-ledovy-ocen.jpg</a:t>
            </a:r>
          </a:p>
          <a:p>
            <a:r>
              <a:rPr lang="cs-CZ" dirty="0"/>
              <a:t>http://www.zskomtu.cz/vyuka/zemepis/obrazky/obdobi/obeh.jpg</a:t>
            </a:r>
          </a:p>
          <a:p>
            <a:r>
              <a:rPr lang="cs-CZ" dirty="0"/>
              <a:t>http://www.oskole.sk/userfiles/image/zemepis/pohyby_zeme/image007.png</a:t>
            </a:r>
          </a:p>
          <a:p>
            <a:r>
              <a:rPr lang="cs-CZ" dirty="0"/>
              <a:t>http://nd01.jxs.cz/863/182/bc318e5af3_43182219_o2.jpg</a:t>
            </a:r>
          </a:p>
          <a:p>
            <a:r>
              <a:rPr lang="cs-CZ" dirty="0"/>
              <a:t>http://nd03.jxs.cz/720/777/b843fe60fb_62420233_o2.jpg</a:t>
            </a:r>
          </a:p>
          <a:p>
            <a:r>
              <a:rPr lang="cs-CZ" dirty="0"/>
              <a:t>http://www.google.cz/imgres?q=earth+moves&amp;hl=cs&amp;gbv=2&amp;biw=1366&amp;bih=581&amp;tbs=isz:l&amp;tbm=isch&amp;tbnid=MX3WhwTFhqtklM:&amp;imgrefurl=http://bethbeck.wordpress.com/2010/03/03/earth-moves-nasa-measures/&amp;docid=42G_f7U9Bp_uvM&amp;w=1024&amp;h=1024&amp;ei=TFF2Tr2RBZDTsgbmoKm3DQ&amp;zoom=1&amp;iact=rc&amp;dur=241&amp;page=1&amp;tbnh=171&amp;tbnw=176&amp;start=0&amp;ndsp=12&amp;ved=1t:429,r:0,s:0&amp;tx=96&amp;ty=96</a:t>
            </a:r>
          </a:p>
          <a:p>
            <a:r>
              <a:rPr lang="cs-CZ" dirty="0"/>
              <a:t>http://scienceblogs.com/startswithabang/upload/2010/09/but_it_moves_how_we_know_the_e/star_trails_sept_18-9_2006_9pm-6am.jpg</a:t>
            </a:r>
          </a:p>
          <a:p>
            <a:r>
              <a:rPr lang="cs-CZ" dirty="0"/>
              <a:t>http://images.paulpellerito.com/aphelion.jpg</a:t>
            </a:r>
          </a:p>
          <a:p>
            <a:r>
              <a:rPr lang="cs-CZ" dirty="0"/>
              <a:t>http://day-night.info/Day_night_over_Europebig.jpg</a:t>
            </a:r>
          </a:p>
          <a:p>
            <a:r>
              <a:rPr lang="cs-CZ" dirty="0"/>
              <a:t>http://encyclopediaurantia.org/images/pangea.jpg</a:t>
            </a:r>
          </a:p>
          <a:p>
            <a:r>
              <a:rPr lang="cs-CZ" dirty="0"/>
              <a:t>http://www.youtube.com/watch?v=Utls9WGfcEc&amp;feature=related</a:t>
            </a:r>
          </a:p>
          <a:p>
            <a:r>
              <a:rPr lang="cs-CZ" dirty="0"/>
              <a:t>http://zlutykvet.cz/Zeme_v_pravych_barvach.jpg</a:t>
            </a:r>
          </a:p>
          <a:p>
            <a:r>
              <a:rPr lang="cs-CZ" dirty="0"/>
              <a:t>http://www.auburn.edu/cosam/media/podcasts/podcasting_with_the_dean/images/hames_uddin_map2.png</a:t>
            </a:r>
          </a:p>
          <a:p>
            <a:r>
              <a:rPr lang="cs-CZ" dirty="0"/>
              <a:t>http://email-junk.com/wallpapers/tropical-islands/tropical-retreat.jpg</a:t>
            </a:r>
          </a:p>
          <a:p>
            <a:r>
              <a:rPr lang="cs-CZ" dirty="0"/>
              <a:t>http</a:t>
            </a:r>
          </a:p>
        </p:txBody>
      </p:sp>
    </p:spTree>
    <p:extLst>
      <p:ext uri="{BB962C8B-B14F-4D97-AF65-F5344CB8AC3E}">
        <p14:creationId xmlns:p14="http://schemas.microsoft.com/office/powerpoint/2010/main" val="320700758"/>
      </p:ext>
    </p:extLst>
  </p:cSld>
  <p:clrMapOvr>
    <a:masterClrMapping/>
  </p:clrMapOvr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27</TotalTime>
  <Words>365</Words>
  <Application>Microsoft Office PowerPoint</Application>
  <PresentationFormat>Předvádění na obrazovce (4:3)</PresentationFormat>
  <Paragraphs>41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Horizont</vt:lpstr>
      <vt:lpstr>1_Horizont</vt:lpstr>
      <vt:lpstr>ŠABLONA 32</vt:lpstr>
      <vt:lpstr>Prezentace aplikace PowerPoint</vt:lpstr>
      <vt:lpstr>Pohyby země – střídání dne a noci</vt:lpstr>
      <vt:lpstr>Prezentace aplikace PowerPoint</vt:lpstr>
      <vt:lpstr>Prezentace aplikace PowerPoint</vt:lpstr>
      <vt:lpstr>Pohyby hvězd během noci –  důkaz , že se země otáčí kolem své osy</vt:lpstr>
      <vt:lpstr>Prezentace aplikace PowerPoint</vt:lpstr>
      <vt:lpstr>Prezentace aplikace PowerPoint</vt:lpstr>
      <vt:lpstr>Zdroje 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Pohyby země – střídání dne a noci</dc:title>
  <dc:creator>Admin</dc:creator>
  <cp:lastModifiedBy>Učitel</cp:lastModifiedBy>
  <cp:revision>8</cp:revision>
  <dcterms:created xsi:type="dcterms:W3CDTF">2011-09-18T20:45:11Z</dcterms:created>
  <dcterms:modified xsi:type="dcterms:W3CDTF">2012-03-14T12:15:40Z</dcterms:modified>
</cp:coreProperties>
</file>