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3" r:id="rId11"/>
    <p:sldId id="274" r:id="rId12"/>
    <p:sldId id="260" r:id="rId13"/>
    <p:sldId id="27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132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Fyzika – Tepelná elektrárna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05_01_32_INOVACE_14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Princip výroby elektrické energie v tepelné elektrárně.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Kotel, přehřátá pára, parní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turbína, chladící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věž.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Tepelná elektrárna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024687" cy="1143000"/>
          </a:xfrm>
        </p:spPr>
        <p:txBody>
          <a:bodyPr/>
          <a:lstStyle/>
          <a:p>
            <a:r>
              <a:rPr lang="cs-CZ" dirty="0"/>
              <a:t>Tepelná </a:t>
            </a:r>
            <a:r>
              <a:rPr lang="cs-CZ" dirty="0" smtClean="0"/>
              <a:t>elektrárna - princip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67457" y="1196752"/>
            <a:ext cx="6777037" cy="2592288"/>
          </a:xfrm>
        </p:spPr>
        <p:txBody>
          <a:bodyPr/>
          <a:lstStyle/>
          <a:p>
            <a:r>
              <a:rPr lang="cs-CZ" dirty="0"/>
              <a:t>V tepelných elektrárnách spalujících uhlí se tepelná energie získává z uhlí. </a:t>
            </a:r>
            <a:endParaRPr lang="cs-CZ" dirty="0" smtClean="0"/>
          </a:p>
          <a:p>
            <a:r>
              <a:rPr lang="cs-CZ" dirty="0"/>
              <a:t>Vzniklá energie se předává vodě. </a:t>
            </a:r>
            <a:endParaRPr lang="cs-CZ" dirty="0" smtClean="0"/>
          </a:p>
          <a:p>
            <a:r>
              <a:rPr lang="cs-CZ" dirty="0"/>
              <a:t>Voda se mění na páru </a:t>
            </a:r>
            <a:r>
              <a:rPr lang="cs-CZ" dirty="0" smtClean="0"/>
              <a:t>a </a:t>
            </a:r>
            <a:r>
              <a:rPr lang="cs-CZ" dirty="0"/>
              <a:t>ta poté roztáčí parní turbínu, která je spojena s alternátorem vyrábějícím elektřinu. </a:t>
            </a:r>
          </a:p>
        </p:txBody>
      </p:sp>
      <p:pic>
        <p:nvPicPr>
          <p:cNvPr id="1026" name="Picture 2" descr="http://www.czechcoal.cz/cs/ur/zprava/2009/images/210h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45024"/>
            <a:ext cx="4104456" cy="2419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34875" y="5671729"/>
            <a:ext cx="17214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povrchový důl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01730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48680"/>
            <a:ext cx="7024687" cy="1143000"/>
          </a:xfrm>
        </p:spPr>
        <p:txBody>
          <a:bodyPr/>
          <a:lstStyle/>
          <a:p>
            <a:r>
              <a:rPr lang="cs-CZ" dirty="0" smtClean="0"/>
              <a:t>Princip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72816"/>
            <a:ext cx="6777037" cy="3508375"/>
          </a:xfrm>
        </p:spPr>
        <p:txBody>
          <a:bodyPr/>
          <a:lstStyle/>
          <a:p>
            <a:r>
              <a:rPr lang="cs-CZ" dirty="0"/>
              <a:t>Na stejném principu pracují kromě uhelných elektráren i elektrárny spalující mazut, zemní plyn, biomasu. </a:t>
            </a:r>
            <a:endParaRPr lang="cs-CZ" dirty="0" smtClean="0"/>
          </a:p>
          <a:p>
            <a:r>
              <a:rPr lang="cs-CZ" dirty="0" smtClean="0"/>
              <a:t>Tento </a:t>
            </a:r>
            <a:r>
              <a:rPr lang="cs-CZ" dirty="0"/>
              <a:t>princip je podobný i u elektrárny jaderné, pouze kotel nahradíme reaktorem.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00508"/>
            <a:ext cx="3810000" cy="2533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6057159"/>
            <a:ext cx="160287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2 - Dětmarovice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03055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687" cy="1143000"/>
          </a:xfrm>
        </p:spPr>
        <p:txBody>
          <a:bodyPr/>
          <a:lstStyle/>
          <a:p>
            <a:r>
              <a:rPr lang="cs-CZ" dirty="0" smtClean="0"/>
              <a:t>Princip spalování uhlí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00808"/>
            <a:ext cx="6777037" cy="3508375"/>
          </a:xfrm>
        </p:spPr>
        <p:txBody>
          <a:bodyPr/>
          <a:lstStyle/>
          <a:p>
            <a:r>
              <a:rPr lang="cs-CZ" dirty="0"/>
              <a:t>Uhlí dopravujeme do elektrárny (většinou nekvalitní hnědé, lignit) vlaky, čí pásovými dopravníky. </a:t>
            </a:r>
            <a:endParaRPr lang="cs-CZ" dirty="0" smtClean="0"/>
          </a:p>
          <a:p>
            <a:r>
              <a:rPr lang="cs-CZ" dirty="0" smtClean="0"/>
              <a:t>Uhlí </a:t>
            </a:r>
            <a:r>
              <a:rPr lang="cs-CZ" dirty="0"/>
              <a:t>se pomele na prach, vysuší a pak se spaluje ve speciálních kotlích ve vznosu.</a:t>
            </a:r>
          </a:p>
        </p:txBody>
      </p:sp>
      <p:pic>
        <p:nvPicPr>
          <p:cNvPr id="2050" name="Picture 2" descr="Elektrárna Po&amp;ccaron;erad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3796873"/>
            <a:ext cx="3501031" cy="2366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lektrárna Po&amp;ccaron;erad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03734"/>
            <a:ext cx="3672408" cy="2359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7" y="6250652"/>
            <a:ext cx="15595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Obr.3 – kotel na uhlí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550" y="6252651"/>
            <a:ext cx="160287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mlýn na uhlí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689658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024687" cy="1143000"/>
          </a:xfrm>
        </p:spPr>
        <p:txBody>
          <a:bodyPr/>
          <a:lstStyle/>
          <a:p>
            <a:r>
              <a:rPr lang="cs-CZ" dirty="0" smtClean="0"/>
              <a:t>Výroba přehřáté páry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88840"/>
            <a:ext cx="6777037" cy="3508375"/>
          </a:xfrm>
        </p:spPr>
        <p:txBody>
          <a:bodyPr/>
          <a:lstStyle/>
          <a:p>
            <a:r>
              <a:rPr lang="cs-CZ" dirty="0"/>
              <a:t>Do kotlů je rovněž přiváděna voda, která se zde mění na přehřátou páru o teplotě až 550°C. </a:t>
            </a:r>
            <a:endParaRPr lang="cs-CZ" dirty="0" smtClean="0"/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Poté </a:t>
            </a:r>
            <a:r>
              <a:rPr lang="cs-CZ" dirty="0"/>
              <a:t>jde do turbíny, kde předá svoji energii lopatkám parní turbíny.</a:t>
            </a:r>
          </a:p>
        </p:txBody>
      </p:sp>
    </p:spTree>
    <p:extLst>
      <p:ext uri="{BB962C8B-B14F-4D97-AF65-F5344CB8AC3E}">
        <p14:creationId xmlns:p14="http://schemas.microsoft.com/office/powerpoint/2010/main" val="2853537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687" cy="1143000"/>
          </a:xfrm>
        </p:spPr>
        <p:txBody>
          <a:bodyPr/>
          <a:lstStyle/>
          <a:p>
            <a:r>
              <a:rPr lang="cs-CZ" dirty="0" smtClean="0"/>
              <a:t>Kotel pro výrobu přehřáté páry</a:t>
            </a:r>
            <a:endParaRPr lang="cs-CZ" dirty="0"/>
          </a:p>
        </p:txBody>
      </p:sp>
      <p:pic>
        <p:nvPicPr>
          <p:cNvPr id="4098" name="Picture 2" descr="http://www.transformacni-technologie.cz/obrazky/2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83764"/>
            <a:ext cx="5544615" cy="5134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549704"/>
            <a:ext cx="31866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</a:t>
            </a:r>
            <a:r>
              <a:rPr lang="cs-CZ" sz="1200" dirty="0" err="1" smtClean="0"/>
              <a:t>Dvoutahový</a:t>
            </a:r>
            <a:r>
              <a:rPr lang="cs-CZ" sz="1200" dirty="0" smtClean="0"/>
              <a:t> kotel na kapalná paliva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2487951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24687" cy="1143000"/>
          </a:xfrm>
        </p:spPr>
        <p:txBody>
          <a:bodyPr/>
          <a:lstStyle/>
          <a:p>
            <a:r>
              <a:rPr lang="cs-CZ" dirty="0" smtClean="0"/>
              <a:t>Turbína a alternátor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72816"/>
            <a:ext cx="6777037" cy="3508375"/>
          </a:xfrm>
        </p:spPr>
        <p:txBody>
          <a:bodyPr/>
          <a:lstStyle/>
          <a:p>
            <a:r>
              <a:rPr lang="cs-CZ" dirty="0"/>
              <a:t>Turbína je spojena hřídelí s alternátorem, jehož rotor se otáčí třemi tisíci otáčkami za minutu a vyrábí nám třífázový elektrický proud a napětí 10 až 15 </a:t>
            </a:r>
            <a:r>
              <a:rPr lang="cs-CZ" dirty="0" err="1"/>
              <a:t>kV</a:t>
            </a:r>
            <a:r>
              <a:rPr lang="cs-CZ" dirty="0"/>
              <a:t>.</a:t>
            </a:r>
          </a:p>
        </p:txBody>
      </p:sp>
      <p:pic>
        <p:nvPicPr>
          <p:cNvPr id="5122" name="Picture 2" descr="http://www.cez.cz/edee/content/img/produkty-a-sluzby/velkoodberatele/udrzba-a-opravy-turbiny-generatory-turb29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01008"/>
            <a:ext cx="274320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5733256"/>
            <a:ext cx="164615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parní turbína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99241" y="5733255"/>
            <a:ext cx="19795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  - </a:t>
            </a:r>
            <a:r>
              <a:rPr lang="cs-CZ" sz="1200" dirty="0"/>
              <a:t>R</a:t>
            </a:r>
            <a:r>
              <a:rPr lang="cs-CZ" sz="1200" dirty="0" smtClean="0"/>
              <a:t>otor </a:t>
            </a:r>
            <a:r>
              <a:rPr lang="cs-CZ" sz="1200" dirty="0" smtClean="0"/>
              <a:t>alternátoru </a:t>
            </a:r>
            <a:endParaRPr lang="cs-CZ" sz="1200" dirty="0"/>
          </a:p>
        </p:txBody>
      </p:sp>
      <p:pic>
        <p:nvPicPr>
          <p:cNvPr id="2050" name="Picture 2" descr="http://img.geocaching.com/cache/52974595-684d-47ee-9b03-042e5bc9601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241" y="3501008"/>
            <a:ext cx="2880320" cy="192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4320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687" cy="1143000"/>
          </a:xfrm>
        </p:spPr>
        <p:txBody>
          <a:bodyPr/>
          <a:lstStyle/>
          <a:p>
            <a:r>
              <a:rPr lang="cs-CZ" dirty="0" smtClean="0"/>
              <a:t>Chladící věže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72816"/>
            <a:ext cx="6777037" cy="3508375"/>
          </a:xfrm>
        </p:spPr>
        <p:txBody>
          <a:bodyPr/>
          <a:lstStyle/>
          <a:p>
            <a:r>
              <a:rPr lang="cs-CZ" dirty="0"/>
              <a:t>Chladící věže </a:t>
            </a:r>
            <a:r>
              <a:rPr lang="cs-CZ" dirty="0" smtClean="0"/>
              <a:t>jsou </a:t>
            </a:r>
            <a:r>
              <a:rPr lang="cs-CZ" dirty="0"/>
              <a:t>100 m vysoké. </a:t>
            </a:r>
            <a:endParaRPr lang="cs-CZ" dirty="0" smtClean="0"/>
          </a:p>
          <a:p>
            <a:r>
              <a:rPr lang="cs-CZ" dirty="0" smtClean="0"/>
              <a:t>Rozprašuje </a:t>
            </a:r>
            <a:r>
              <a:rPr lang="cs-CZ" dirty="0"/>
              <a:t>se v nich chladící </a:t>
            </a:r>
            <a:r>
              <a:rPr lang="cs-CZ" dirty="0" smtClean="0"/>
              <a:t>voda, jenž </a:t>
            </a:r>
            <a:r>
              <a:rPr lang="cs-CZ" dirty="0"/>
              <a:t>se ochlazuje stykem s okolním vzduchem a také </a:t>
            </a:r>
            <a:r>
              <a:rPr lang="cs-CZ" dirty="0" smtClean="0"/>
              <a:t>vypařováním.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5942777"/>
            <a:ext cx="16718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 – chladící věže</a:t>
            </a:r>
            <a:endParaRPr lang="cs-CZ" sz="1200" dirty="0"/>
          </a:p>
        </p:txBody>
      </p:sp>
      <p:pic>
        <p:nvPicPr>
          <p:cNvPr id="1026" name="Picture 2" descr="http://www.celysvet.cz/geometrie/3/chlad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51954"/>
            <a:ext cx="4825661" cy="2867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3441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celé tepelné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http://www.energyweb.cz/web/schemata/tepelna/index.htm</a:t>
            </a:r>
          </a:p>
        </p:txBody>
      </p:sp>
    </p:spTree>
    <p:extLst>
      <p:ext uri="{BB962C8B-B14F-4D97-AF65-F5344CB8AC3E}">
        <p14:creationId xmlns:p14="http://schemas.microsoft.com/office/powerpoint/2010/main" val="1516381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346869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13556" y="134076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>
                <a:latin typeface="Franklin Gothic Book" pitchFamily="34" charset="0"/>
              </a:rPr>
              <a:t>O</a:t>
            </a:r>
            <a:r>
              <a:rPr lang="cs-CZ" sz="2000" dirty="0" smtClean="0">
                <a:latin typeface="Franklin Gothic Book" pitchFamily="34" charset="0"/>
              </a:rPr>
              <a:t>br. 1 - </a:t>
            </a:r>
            <a:r>
              <a:rPr lang="cs-CZ" sz="2000" dirty="0"/>
              <a:t>AUTOR NEUVEDEN. </a:t>
            </a:r>
            <a:r>
              <a:rPr lang="cs-CZ" sz="2000" i="1" dirty="0" err="1"/>
              <a:t>C</a:t>
            </a:r>
            <a:r>
              <a:rPr lang="cs-CZ" sz="2000" i="1" dirty="0" err="1" smtClean="0"/>
              <a:t>zechcoal</a:t>
            </a:r>
            <a:r>
              <a:rPr lang="cs-CZ" sz="2000" dirty="0" smtClean="0"/>
              <a:t> </a:t>
            </a:r>
            <a:r>
              <a:rPr lang="cs-CZ" sz="2000" dirty="0"/>
              <a:t>[online]. [cit. 15.3.2013]. Dostupný na WWW: http://www.czechcoal.cz/cs/ur/zprava/2009/ur34.html </a:t>
            </a:r>
            <a:r>
              <a:rPr lang="cs-CZ" sz="2000" dirty="0" smtClean="0">
                <a:latin typeface="Franklin Gothic Book" pitchFamily="34" charset="0"/>
              </a:rPr>
              <a:t> 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2 - </a:t>
            </a:r>
            <a:r>
              <a:rPr lang="pt-BR" sz="2000" dirty="0"/>
              <a:t>AUTOR NEUVEDEN. </a:t>
            </a:r>
            <a:r>
              <a:rPr lang="pt-BR" sz="2000" i="1" dirty="0"/>
              <a:t>Ekopolis</a:t>
            </a:r>
            <a:r>
              <a:rPr lang="pt-BR" sz="2000" dirty="0"/>
              <a:t> [online]. [cit. 15.3.2013]. Dostupný na WWW: http://www.ekopolis.cz/forum/vlakno.aspx?1376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3,4 - </a:t>
            </a:r>
            <a:r>
              <a:rPr lang="en-US" sz="2000" dirty="0"/>
              <a:t>VOLF, </a:t>
            </a:r>
            <a:r>
              <a:rPr lang="en-US" sz="2000" dirty="0" err="1"/>
              <a:t>Tomáš</a:t>
            </a:r>
            <a:r>
              <a:rPr lang="en-US" sz="2000" dirty="0"/>
              <a:t>. </a:t>
            </a:r>
            <a:r>
              <a:rPr lang="en-US" sz="2000" i="1" dirty="0" err="1"/>
              <a:t>Ihned</a:t>
            </a:r>
            <a:r>
              <a:rPr lang="en-US" sz="2000" dirty="0"/>
              <a:t> [online]. [cit. 15.3.2013]. </a:t>
            </a:r>
            <a:r>
              <a:rPr lang="en-US" sz="2000" dirty="0" err="1"/>
              <a:t>Dostupný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WWW: http://m.ihned.cz/?article[gallery][detail_id]=2616630&amp;article[gallery][from]=0&amp;article[gallery][id]=1886600&amp;article[id]=56896030&amp;p=700000_d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5 - </a:t>
            </a:r>
            <a:r>
              <a:rPr lang="cs-CZ" sz="2000" dirty="0"/>
              <a:t>ŠKORPÍK, Jiří. </a:t>
            </a:r>
            <a:r>
              <a:rPr lang="cs-CZ" sz="2000" i="1" dirty="0"/>
              <a:t>Transformační technologie</a:t>
            </a:r>
            <a:r>
              <a:rPr lang="cs-CZ" sz="2000" dirty="0"/>
              <a:t> [online]. [cit. 15.3.2013]. Dostupný na WWW: http://www.transformacni-technologie.cz/obrazky/204.jpg </a:t>
            </a:r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404664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971550" y="1052513"/>
            <a:ext cx="6777038" cy="3508375"/>
          </a:xfrm>
        </p:spPr>
        <p:txBody>
          <a:bodyPr/>
          <a:lstStyle/>
          <a:p>
            <a:pPr eaLnBrk="1" hangingPunct="1"/>
            <a:r>
              <a:rPr lang="cs-CZ" sz="2000" dirty="0">
                <a:latin typeface="Franklin Gothic Book" pitchFamily="34" charset="0"/>
              </a:rPr>
              <a:t>O</a:t>
            </a:r>
            <a:r>
              <a:rPr lang="cs-CZ" sz="2000" dirty="0" smtClean="0">
                <a:latin typeface="Franklin Gothic Book" pitchFamily="34" charset="0"/>
              </a:rPr>
              <a:t>br. </a:t>
            </a:r>
            <a:r>
              <a:rPr lang="cs-CZ" sz="2000" dirty="0">
                <a:latin typeface="Franklin Gothic Book" pitchFamily="34" charset="0"/>
              </a:rPr>
              <a:t>6</a:t>
            </a:r>
            <a:r>
              <a:rPr lang="cs-CZ" sz="2000" dirty="0" smtClean="0">
                <a:latin typeface="Franklin Gothic Book" pitchFamily="34" charset="0"/>
              </a:rPr>
              <a:t> - </a:t>
            </a:r>
            <a:r>
              <a:rPr lang="pt-BR" sz="2000" dirty="0"/>
              <a:t>AUTOR NEUVEDEN. </a:t>
            </a:r>
            <a:r>
              <a:rPr lang="pt-BR" sz="2000" i="1" dirty="0"/>
              <a:t>ČEZ</a:t>
            </a:r>
            <a:r>
              <a:rPr lang="pt-BR" sz="2000" dirty="0"/>
              <a:t> [online]. [cit. 15.3.2013]. Dostupný na WWW: http://www.cez.cz/cs/pro-zakazniky/ostatni-sluzby/vyroba-montaze-a-opravy/udrzba-a-opravy-parnich-turbin-a-turbogeneratoru.html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</a:t>
            </a:r>
            <a:r>
              <a:rPr lang="cs-CZ" sz="2000" dirty="0" smtClean="0">
                <a:latin typeface="Franklin Gothic Book" pitchFamily="34" charset="0"/>
              </a:rPr>
              <a:t>7 </a:t>
            </a:r>
            <a:r>
              <a:rPr lang="cs-CZ" sz="2000" dirty="0" smtClean="0">
                <a:latin typeface="Franklin Gothic Book" pitchFamily="34" charset="0"/>
              </a:rPr>
              <a:t>- </a:t>
            </a:r>
            <a:r>
              <a:rPr lang="cs-CZ" sz="2000" dirty="0"/>
              <a:t>AUTOR NEUVEDEN. </a:t>
            </a:r>
            <a:r>
              <a:rPr lang="cs-CZ" sz="2000" i="1" dirty="0" err="1"/>
              <a:t>geocaching</a:t>
            </a:r>
            <a:r>
              <a:rPr lang="cs-CZ" sz="2000" dirty="0"/>
              <a:t> [online]. [cit. 27.5.2013]. Dostupný na WWW: http://www.geocaching.com/seek/cache_details.aspx?guid=4ecb9758-a203-4d79-8ea5-34fd9ff86547</a:t>
            </a:r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</a:t>
            </a:r>
            <a:r>
              <a:rPr lang="cs-CZ" sz="2000" dirty="0" smtClean="0">
                <a:latin typeface="Franklin Gothic Book" pitchFamily="34" charset="0"/>
              </a:rPr>
              <a:t>8 </a:t>
            </a:r>
            <a:r>
              <a:rPr lang="cs-CZ" sz="2000" dirty="0" smtClean="0">
                <a:latin typeface="Franklin Gothic Book" pitchFamily="34" charset="0"/>
              </a:rPr>
              <a:t>- </a:t>
            </a:r>
            <a:r>
              <a:rPr lang="cs-CZ" sz="2000" dirty="0"/>
              <a:t>AUTOR NEUVEDEN. </a:t>
            </a:r>
            <a:r>
              <a:rPr lang="cs-CZ" sz="2000" i="1" dirty="0" err="1"/>
              <a:t>celysvet</a:t>
            </a:r>
            <a:r>
              <a:rPr lang="cs-CZ" sz="2000" dirty="0"/>
              <a:t> [online]. [cit. 27.5.2013]. Dostupný na WWW: http://www.celysvet.cz/aplikace.php</a:t>
            </a:r>
            <a:endParaRPr lang="cs-CZ" sz="2000" dirty="0" smtClean="0">
              <a:latin typeface="Franklin Gothic Boo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4101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4513</TotalTime>
  <Words>491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Výukový materiál</vt:lpstr>
      <vt:lpstr>Prezentace aplikace PowerPoint</vt:lpstr>
      <vt:lpstr>Tepelná elektrárna - princip </vt:lpstr>
      <vt:lpstr>Princip - pokračování</vt:lpstr>
      <vt:lpstr>Princip spalování uhlí</vt:lpstr>
      <vt:lpstr>Výroba přehřáté páry</vt:lpstr>
      <vt:lpstr>Kotel pro výrobu přehřáté páry</vt:lpstr>
      <vt:lpstr>Turbína a alternátor</vt:lpstr>
      <vt:lpstr>Chladící věže</vt:lpstr>
      <vt:lpstr>Popis celé tepelné elektrárny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412</cp:revision>
  <dcterms:created xsi:type="dcterms:W3CDTF">2011-04-17T19:50:20Z</dcterms:created>
  <dcterms:modified xsi:type="dcterms:W3CDTF">2013-05-27T07:14:53Z</dcterms:modified>
</cp:coreProperties>
</file>