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8" r:id="rId3"/>
    <p:sldId id="269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B915-F148-4168-8B7B-D69E282202F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208C9-968C-4791-BB73-1D37CADF0E6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B915-F148-4168-8B7B-D69E282202F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208C9-968C-4791-BB73-1D37CADF0E6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B915-F148-4168-8B7B-D69E282202F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208C9-968C-4791-BB73-1D37CADF0E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B915-F148-4168-8B7B-D69E282202F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208C9-968C-4791-BB73-1D37CADF0E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B915-F148-4168-8B7B-D69E282202F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208C9-968C-4791-BB73-1D37CADF0E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B915-F148-4168-8B7B-D69E282202F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208C9-968C-4791-BB73-1D37CADF0E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B915-F148-4168-8B7B-D69E282202F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208C9-968C-4791-BB73-1D37CADF0E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B915-F148-4168-8B7B-D69E282202F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208C9-968C-4791-BB73-1D37CADF0E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B915-F148-4168-8B7B-D69E282202F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208C9-968C-4791-BB73-1D37CADF0E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B915-F148-4168-8B7B-D69E282202F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208C9-968C-4791-BB73-1D37CADF0E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B915-F148-4168-8B7B-D69E282202F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208C9-968C-4791-BB73-1D37CADF0E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84C9-C1D6-43F3-92D8-5C81D8277F3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22451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1243-F44F-4F7D-9005-B2FAF9F1A0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51241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1DD7-7260-4699-8B31-CC972BF8548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4326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BA198-520B-4216-A4E1-08B80DBD72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78004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50DC-50C7-4543-AE5F-C40236163F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9098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70EC0-D574-4BC0-80B4-6472D7B60DE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0719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8F576-B4C7-42B8-B41A-94956CAE4AB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1905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E72D-6AFA-4160-A940-20B288A1F6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03810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E78E-77ED-4B19-9AB4-088F3BE5C3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5743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6A80-24D1-4AF9-A004-4249DC9721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1712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8B4F-2048-4589-A63E-8F91B538094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8900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EC2CB915-F148-4168-8B7B-D69E282202F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847208C9-968C-4791-BB73-1D37CADF0E6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9221FA-6A43-4B8A-BA98-405B66F931AE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16726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Relationship Id="rId6" Type="http://schemas.openxmlformats.org/officeDocument/2006/relationships/slide" Target="slide9.xml"/><Relationship Id="rId5" Type="http://schemas.openxmlformats.org/officeDocument/2006/relationships/slide" Target="slide8.xml"/><Relationship Id="rId4" Type="http://schemas.openxmlformats.org/officeDocument/2006/relationships/slide" Target="slide7.xml"/><Relationship Id="rId9" Type="http://schemas.openxmlformats.org/officeDocument/2006/relationships/slide" Target="slide1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tupe%C5%88_Celsia" TargetMode="External"/><Relationship Id="rId3" Type="http://schemas.openxmlformats.org/officeDocument/2006/relationships/hyperlink" Target="http://cs.wikipedia.org/wiki/Slune%C4%8Dn%C3%AD_soustava" TargetMode="External"/><Relationship Id="rId7" Type="http://schemas.openxmlformats.org/officeDocument/2006/relationships/hyperlink" Target="http://cs.wikipedia.org/wiki/Teplota" TargetMode="External"/><Relationship Id="rId2" Type="http://schemas.openxmlformats.org/officeDocument/2006/relationships/hyperlink" Target="http://cs.wikipedia.org/wiki/Slunce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Ob%C4%9B%C5%BEn%C3%A1_dr%C3%A1ha" TargetMode="External"/><Relationship Id="rId5" Type="http://schemas.openxmlformats.org/officeDocument/2006/relationships/hyperlink" Target="http://cs.wikipedia.org/wiki/M%C4%9Bs%C3%ADc" TargetMode="External"/><Relationship Id="rId10" Type="http://schemas.openxmlformats.org/officeDocument/2006/relationships/slide" Target="slide4.xml"/><Relationship Id="rId4" Type="http://schemas.openxmlformats.org/officeDocument/2006/relationships/hyperlink" Target="http://cs.wikipedia.org/wiki/Merkur_(planeta)" TargetMode="External"/><Relationship Id="rId9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Obla%C4%8Dnost" TargetMode="External"/><Relationship Id="rId3" Type="http://schemas.openxmlformats.org/officeDocument/2006/relationships/hyperlink" Target="http://cs.wikipedia.org/wiki/Slunce" TargetMode="External"/><Relationship Id="rId7" Type="http://schemas.openxmlformats.org/officeDocument/2006/relationships/hyperlink" Target="http://cs.wikipedia.org/wiki/Venu%C5%A1e_(mytologie)" TargetMode="External"/><Relationship Id="rId12" Type="http://schemas.openxmlformats.org/officeDocument/2006/relationships/slide" Target="slide4.xml"/><Relationship Id="rId2" Type="http://schemas.openxmlformats.org/officeDocument/2006/relationships/hyperlink" Target="http://cs.wikipedia.org/wiki/Planeta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L%C3%A1ska" TargetMode="External"/><Relationship Id="rId11" Type="http://schemas.openxmlformats.org/officeDocument/2006/relationships/image" Target="../media/image5.jpg"/><Relationship Id="rId5" Type="http://schemas.openxmlformats.org/officeDocument/2006/relationships/hyperlink" Target="http://cs.wikipedia.org/wiki/%C5%98%C3%ADmsk%C3%A1_mytologie" TargetMode="External"/><Relationship Id="rId10" Type="http://schemas.openxmlformats.org/officeDocument/2006/relationships/hyperlink" Target="http://cs.wikipedia.org/wiki/Soumrak" TargetMode="External"/><Relationship Id="rId4" Type="http://schemas.openxmlformats.org/officeDocument/2006/relationships/hyperlink" Target="http://cs.wikipedia.org/wiki/Slune%C4%8Dn%C3%AD_soustava" TargetMode="External"/><Relationship Id="rId9" Type="http://schemas.openxmlformats.org/officeDocument/2006/relationships/hyperlink" Target="http://cs.wikipedia.org/w/index.php?title=Sv%C3%ADt%C3%A1n%C3%AD&amp;action=edit&amp;redlink=1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%C4%9Bs%C3%ADc" TargetMode="External"/><Relationship Id="rId13" Type="http://schemas.openxmlformats.org/officeDocument/2006/relationships/slide" Target="slide4.xml"/><Relationship Id="rId3" Type="http://schemas.openxmlformats.org/officeDocument/2006/relationships/hyperlink" Target="http://cs.wikipedia.org/wiki/Slune%C4%8Dn%C3%AD_soustava" TargetMode="External"/><Relationship Id="rId7" Type="http://schemas.openxmlformats.org/officeDocument/2006/relationships/hyperlink" Target="http://cs.wikipedia.org/wiki/P%C5%99irozen%C3%BD_satelit" TargetMode="External"/><Relationship Id="rId12" Type="http://schemas.openxmlformats.org/officeDocument/2006/relationships/image" Target="../media/image6.jpeg"/><Relationship Id="rId2" Type="http://schemas.openxmlformats.org/officeDocument/2006/relationships/hyperlink" Target="http://cs.wikipedia.org/wiki/Planeta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Rok" TargetMode="External"/><Relationship Id="rId11" Type="http://schemas.openxmlformats.org/officeDocument/2006/relationships/hyperlink" Target="http://cs.wikipedia.org/wiki/Vzduch" TargetMode="External"/><Relationship Id="rId5" Type="http://schemas.openxmlformats.org/officeDocument/2006/relationships/hyperlink" Target="http://cs.wikipedia.org/wiki/Miliarda" TargetMode="External"/><Relationship Id="rId10" Type="http://schemas.openxmlformats.org/officeDocument/2006/relationships/hyperlink" Target="http://cs.wikipedia.org/wiki/Kysl%C3%ADk" TargetMode="External"/><Relationship Id="rId4" Type="http://schemas.openxmlformats.org/officeDocument/2006/relationships/hyperlink" Target="http://cs.wikipedia.org/wiki/%C5%BDivot" TargetMode="External"/><Relationship Id="rId9" Type="http://schemas.openxmlformats.org/officeDocument/2006/relationships/hyperlink" Target="http://cs.wikipedia.org/wiki/Dus%C3%ADk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hobos_(m%C4%9Bs%C3%ADc)" TargetMode="External"/><Relationship Id="rId3" Type="http://schemas.openxmlformats.org/officeDocument/2006/relationships/hyperlink" Target="http://cs.wikipedia.org/wiki/Merkur_(planeta)" TargetMode="External"/><Relationship Id="rId7" Type="http://schemas.openxmlformats.org/officeDocument/2006/relationships/hyperlink" Target="http://cs.wikipedia.org/wiki/Ka%C5%88on" TargetMode="External"/><Relationship Id="rId2" Type="http://schemas.openxmlformats.org/officeDocument/2006/relationships/hyperlink" Target="http://cs.wikipedia.org/wiki/Slune%C4%8Dn%C3%AD_soustava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Sopka" TargetMode="External"/><Relationship Id="rId11" Type="http://schemas.openxmlformats.org/officeDocument/2006/relationships/slide" Target="slide4.xml"/><Relationship Id="rId5" Type="http://schemas.openxmlformats.org/officeDocument/2006/relationships/hyperlink" Target="http://cs.wikipedia.org/wiki/Impaktn%C3%AD_kr%C3%A1ter" TargetMode="External"/><Relationship Id="rId10" Type="http://schemas.openxmlformats.org/officeDocument/2006/relationships/image" Target="../media/image7.jpeg"/><Relationship Id="rId4" Type="http://schemas.openxmlformats.org/officeDocument/2006/relationships/hyperlink" Target="http://cs.wikipedia.org/wiki/Mars_(mytologie)" TargetMode="External"/><Relationship Id="rId9" Type="http://schemas.openxmlformats.org/officeDocument/2006/relationships/hyperlink" Target="http://cs.wikipedia.org/wiki/Deimos_(m%C4%9Bs%C3%ADc)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lynn%C3%BD_obr" TargetMode="External"/><Relationship Id="rId3" Type="http://schemas.openxmlformats.org/officeDocument/2006/relationships/hyperlink" Target="http://cs.wikipedia.org/wiki/Slune%C4%8Dn%C3%AD_soustava" TargetMode="External"/><Relationship Id="rId7" Type="http://schemas.openxmlformats.org/officeDocument/2006/relationships/hyperlink" Target="http://cs.wikipedia.org/wiki/Neptun_(planeta)" TargetMode="External"/><Relationship Id="rId12" Type="http://schemas.openxmlformats.org/officeDocument/2006/relationships/slide" Target="slide4.xml"/><Relationship Id="rId2" Type="http://schemas.openxmlformats.org/officeDocument/2006/relationships/hyperlink" Target="http://cs.wikipedia.org/wiki/Planeta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Uran_(planeta)" TargetMode="External"/><Relationship Id="rId11" Type="http://schemas.openxmlformats.org/officeDocument/2006/relationships/image" Target="../media/image8.jpeg"/><Relationship Id="rId5" Type="http://schemas.openxmlformats.org/officeDocument/2006/relationships/hyperlink" Target="http://cs.wikipedia.org/wiki/Saturn_(planeta)" TargetMode="External"/><Relationship Id="rId10" Type="http://schemas.openxmlformats.org/officeDocument/2006/relationships/hyperlink" Target="http://cs.wikipedia.org/wiki/Jupiter_(mytologie)" TargetMode="External"/><Relationship Id="rId4" Type="http://schemas.openxmlformats.org/officeDocument/2006/relationships/hyperlink" Target="http://cs.wikipedia.org/wiki/Slunce" TargetMode="External"/><Relationship Id="rId9" Type="http://schemas.openxmlformats.org/officeDocument/2006/relationships/hyperlink" Target="http://cs.wikipedia.org/wiki/%C5%98%C3%ADmsk%C3%A1_mytologie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hyperlink" Target="http://cs.wikipedia.org/wiki/Slune%C4%8Dn%C3%AD_soustava" TargetMode="External"/><Relationship Id="rId7" Type="http://schemas.openxmlformats.org/officeDocument/2006/relationships/hyperlink" Target="http://cs.wikipedia.org/wiki/Oblak" TargetMode="External"/><Relationship Id="rId2" Type="http://schemas.openxmlformats.org/officeDocument/2006/relationships/hyperlink" Target="http://cs.wikipedia.org/wiki/Jupiter_(planeta)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Rok" TargetMode="External"/><Relationship Id="rId5" Type="http://schemas.openxmlformats.org/officeDocument/2006/relationships/hyperlink" Target="http://cs.wikipedia.org/wiki/Slunce" TargetMode="External"/><Relationship Id="rId4" Type="http://schemas.openxmlformats.org/officeDocument/2006/relationships/hyperlink" Target="http://cs.wikipedia.org/wiki/Teplota" TargetMode="External"/><Relationship Id="rId9" Type="http://schemas.openxmlformats.org/officeDocument/2006/relationships/slide" Target="slide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lanet%C3%A1rn%C3%AD_prstenec" TargetMode="External"/><Relationship Id="rId3" Type="http://schemas.openxmlformats.org/officeDocument/2006/relationships/hyperlink" Target="http://cs.wikipedia.org/wiki/Slunce" TargetMode="External"/><Relationship Id="rId7" Type="http://schemas.openxmlformats.org/officeDocument/2006/relationships/hyperlink" Target="http://cs.wikipedia.org/wiki/Ledov%C3%BD_obr" TargetMode="External"/><Relationship Id="rId2" Type="http://schemas.openxmlformats.org/officeDocument/2006/relationships/hyperlink" Target="http://cs.wikipedia.org/wiki/Planeta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Neptun_(planeta)" TargetMode="External"/><Relationship Id="rId11" Type="http://schemas.openxmlformats.org/officeDocument/2006/relationships/slide" Target="slide4.xml"/><Relationship Id="rId5" Type="http://schemas.openxmlformats.org/officeDocument/2006/relationships/hyperlink" Target="http://cs.wikipedia.org/wiki/Plynn%C3%BD_obr" TargetMode="External"/><Relationship Id="rId10" Type="http://schemas.openxmlformats.org/officeDocument/2006/relationships/image" Target="../media/image10.jpeg"/><Relationship Id="rId4" Type="http://schemas.openxmlformats.org/officeDocument/2006/relationships/hyperlink" Target="http://cs.wikipedia.org/wiki/Slune%C4%8Dn%C3%AD_soustava" TargetMode="External"/><Relationship Id="rId9" Type="http://schemas.openxmlformats.org/officeDocument/2006/relationships/hyperlink" Target="http://cs.wikipedia.org/wiki/Led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moniak" TargetMode="External"/><Relationship Id="rId3" Type="http://schemas.openxmlformats.org/officeDocument/2006/relationships/hyperlink" Target="http://cs.wikipedia.org/wiki/Slune%C4%8Dn%C3%AD_soustava" TargetMode="External"/><Relationship Id="rId7" Type="http://schemas.openxmlformats.org/officeDocument/2006/relationships/hyperlink" Target="http://cs.wikipedia.org/wiki/Voda" TargetMode="External"/><Relationship Id="rId2" Type="http://schemas.openxmlformats.org/officeDocument/2006/relationships/hyperlink" Target="http://cs.wikipedia.org/wiki/Slunce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Helium" TargetMode="External"/><Relationship Id="rId11" Type="http://schemas.openxmlformats.org/officeDocument/2006/relationships/slide" Target="slide4.xml"/><Relationship Id="rId5" Type="http://schemas.openxmlformats.org/officeDocument/2006/relationships/hyperlink" Target="http://cs.wikipedia.org/wiki/Vod%C3%ADk" TargetMode="External"/><Relationship Id="rId10" Type="http://schemas.openxmlformats.org/officeDocument/2006/relationships/image" Target="../media/image11.jpg"/><Relationship Id="rId4" Type="http://schemas.openxmlformats.org/officeDocument/2006/relationships/hyperlink" Target="http://cs.wikipedia.org/wiki/Plynn%C3%BD_obr" TargetMode="External"/><Relationship Id="rId9" Type="http://schemas.openxmlformats.org/officeDocument/2006/relationships/hyperlink" Target="http://cs.wikipedia.org/wiki/Methan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5013176"/>
            <a:ext cx="7924800" cy="14996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0640" y="3717032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smtClean="0">
                <a:solidFill>
                  <a:srgbClr val="FFFFFF"/>
                </a:solidFill>
              </a:rPr>
              <a:t>VY_32_INOVACE_12_32_SLUNCE </a:t>
            </a:r>
            <a:r>
              <a:rPr lang="cs-CZ" sz="2000" dirty="0" smtClean="0">
                <a:solidFill>
                  <a:srgbClr val="FFFFFF"/>
                </a:solidFill>
              </a:rPr>
              <a:t>– PLANETY SLUNEČNÍ SOUSTAVY</a:t>
            </a:r>
            <a:endParaRPr lang="cs-CZ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1337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/>
              <a:t>Prezentace může sloužit jako výkladové, opakovací </a:t>
            </a:r>
            <a:r>
              <a:rPr lang="cs-CZ" sz="1800" dirty="0" smtClean="0"/>
              <a:t>učivo.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Martin </a:t>
            </a:r>
            <a:r>
              <a:rPr lang="cs-CZ" sz="1800" dirty="0" smtClean="0"/>
              <a:t>Palát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Čeština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/>
              <a:t> obohacení a rozšíření učiva na téma </a:t>
            </a:r>
            <a:r>
              <a:rPr lang="cs-CZ" sz="1800" dirty="0" smtClean="0"/>
              <a:t>Člověk a Vesmír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/>
              <a:t>dataprojektor, 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</a:t>
            </a:r>
            <a:r>
              <a:rPr lang="cs-CZ" sz="1800" dirty="0" smtClean="0"/>
              <a:t>vesmír</a:t>
            </a:r>
            <a:r>
              <a:rPr lang="cs-CZ" sz="1800" dirty="0" smtClean="0"/>
              <a:t>, planety, Merkur, Venuše, Země, Mars, Jupiter, Saturn, Uran, Neptun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stupeň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8128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Planety sluneční soustavy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551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Merkur</a:t>
            </a:r>
            <a:endParaRPr lang="cs-CZ" sz="4000" dirty="0" smtClean="0"/>
          </a:p>
          <a:p>
            <a:r>
              <a:rPr lang="cs-CZ" sz="4000" dirty="0" smtClean="0">
                <a:hlinkClick r:id="rId3" action="ppaction://hlinksldjump"/>
              </a:rPr>
              <a:t>Venuše</a:t>
            </a:r>
            <a:endParaRPr lang="cs-CZ" sz="4000" dirty="0" smtClean="0"/>
          </a:p>
          <a:p>
            <a:r>
              <a:rPr lang="cs-CZ" sz="4000" dirty="0" smtClean="0">
                <a:hlinkClick r:id="rId4" action="ppaction://hlinksldjump"/>
              </a:rPr>
              <a:t>Země</a:t>
            </a:r>
            <a:endParaRPr lang="cs-CZ" sz="4000" dirty="0" smtClean="0"/>
          </a:p>
          <a:p>
            <a:r>
              <a:rPr lang="cs-CZ" sz="4000" dirty="0" smtClean="0">
                <a:hlinkClick r:id="rId5" action="ppaction://hlinksldjump"/>
              </a:rPr>
              <a:t>Mars</a:t>
            </a:r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0">
              <a:buClr>
                <a:srgbClr val="DC9E1F"/>
              </a:buClr>
            </a:pPr>
            <a:r>
              <a:rPr lang="cs-CZ" sz="4000" dirty="0">
                <a:solidFill>
                  <a:srgbClr val="FFFFFF"/>
                </a:solidFill>
                <a:hlinkClick r:id="rId6" action="ppaction://hlinksldjump"/>
              </a:rPr>
              <a:t>Jupiter</a:t>
            </a:r>
            <a:endParaRPr lang="cs-CZ" sz="4000" dirty="0">
              <a:solidFill>
                <a:srgbClr val="FFFFFF"/>
              </a:solidFill>
            </a:endParaRPr>
          </a:p>
          <a:p>
            <a:pPr lvl="0">
              <a:buClr>
                <a:srgbClr val="DC9E1F"/>
              </a:buClr>
            </a:pPr>
            <a:r>
              <a:rPr lang="cs-CZ" sz="4000" dirty="0">
                <a:solidFill>
                  <a:srgbClr val="FFFFFF"/>
                </a:solidFill>
                <a:hlinkClick r:id="rId7" action="ppaction://hlinksldjump"/>
              </a:rPr>
              <a:t>Saturn</a:t>
            </a:r>
            <a:endParaRPr lang="cs-CZ" sz="4000" dirty="0">
              <a:solidFill>
                <a:srgbClr val="FFFFFF"/>
              </a:solidFill>
            </a:endParaRPr>
          </a:p>
          <a:p>
            <a:pPr lvl="0">
              <a:buClr>
                <a:srgbClr val="DC9E1F"/>
              </a:buClr>
            </a:pPr>
            <a:r>
              <a:rPr lang="cs-CZ" sz="4000" dirty="0">
                <a:solidFill>
                  <a:srgbClr val="FFFFFF"/>
                </a:solidFill>
                <a:hlinkClick r:id="rId8" action="ppaction://hlinksldjump"/>
              </a:rPr>
              <a:t>Uran</a:t>
            </a:r>
            <a:endParaRPr lang="cs-CZ" sz="4000" dirty="0">
              <a:solidFill>
                <a:srgbClr val="FFFFFF"/>
              </a:solidFill>
            </a:endParaRPr>
          </a:p>
          <a:p>
            <a:pPr lvl="0">
              <a:buClr>
                <a:srgbClr val="DC9E1F"/>
              </a:buClr>
            </a:pPr>
            <a:r>
              <a:rPr lang="cs-CZ" sz="4000" dirty="0">
                <a:solidFill>
                  <a:srgbClr val="FFFFFF"/>
                </a:solidFill>
                <a:hlinkClick r:id="rId9" action="ppaction://hlinksldjump"/>
              </a:rPr>
              <a:t>Neptun</a:t>
            </a:r>
            <a:endParaRPr lang="cs-CZ" sz="4000" dirty="0">
              <a:solidFill>
                <a:srgbClr val="FFFFFF"/>
              </a:solidFill>
            </a:endParaRPr>
          </a:p>
          <a:p>
            <a:endParaRPr lang="cs-CZ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524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Merkur</a:t>
            </a:r>
            <a:r>
              <a:rPr lang="cs-CZ" dirty="0"/>
              <a:t> je </a:t>
            </a:r>
            <a:r>
              <a:rPr lang="cs-CZ" dirty="0">
                <a:hlinkClick r:id="rId2" tooltip="Slunce"/>
              </a:rPr>
              <a:t>Slunci</a:t>
            </a:r>
            <a:r>
              <a:rPr lang="cs-CZ" dirty="0"/>
              <a:t> nejbližší a současně i nejmenší planetou </a:t>
            </a:r>
            <a:r>
              <a:rPr lang="cs-CZ" dirty="0">
                <a:hlinkClick r:id="rId3" tooltip="Sluneční soustava"/>
              </a:rPr>
              <a:t>sluneční soustavy</a:t>
            </a:r>
            <a:r>
              <a:rPr lang="cs-CZ" dirty="0" smtClean="0"/>
              <a:t>,</a:t>
            </a:r>
            <a:r>
              <a:rPr lang="cs-CZ" baseline="30000" dirty="0" smtClean="0">
                <a:hlinkClick r:id="rId4"/>
              </a:rPr>
              <a:t>[</a:t>
            </a:r>
            <a:r>
              <a:rPr lang="cs-CZ" baseline="30000" dirty="0" smtClean="0"/>
              <a:t> </a:t>
            </a:r>
            <a:r>
              <a:rPr lang="cs-CZ" dirty="0" smtClean="0"/>
              <a:t>která </a:t>
            </a:r>
            <a:r>
              <a:rPr lang="cs-CZ" dirty="0"/>
              <a:t>dosahuje pouze o 40 % větší velikosti než pozemský </a:t>
            </a:r>
            <a:r>
              <a:rPr lang="cs-CZ" dirty="0" smtClean="0">
                <a:hlinkClick r:id="rId5" tooltip="Měsíc"/>
              </a:rPr>
              <a:t>Měsíc</a:t>
            </a:r>
            <a:r>
              <a:rPr lang="cs-CZ" dirty="0" smtClean="0"/>
              <a:t>. </a:t>
            </a:r>
            <a:r>
              <a:rPr lang="cs-CZ" dirty="0"/>
              <a:t>Jeho </a:t>
            </a:r>
            <a:r>
              <a:rPr lang="cs-CZ" dirty="0">
                <a:hlinkClick r:id="rId6" tooltip="Oběžná dráha"/>
              </a:rPr>
              <a:t>oběžná dráha</a:t>
            </a:r>
            <a:r>
              <a:rPr lang="cs-CZ" dirty="0"/>
              <a:t> je ze všech planet nejblíže ke </a:t>
            </a:r>
            <a:r>
              <a:rPr lang="cs-CZ" dirty="0" smtClean="0">
                <a:hlinkClick r:id="rId2" tooltip="Slunce"/>
              </a:rPr>
              <a:t>Slunci</a:t>
            </a:r>
            <a:r>
              <a:rPr lang="cs-CZ" dirty="0" smtClean="0"/>
              <a:t> </a:t>
            </a:r>
            <a:r>
              <a:rPr lang="cs-CZ" dirty="0"/>
              <a:t>a jeden oběh kolem Slunce trvá pouze 87,969 </a:t>
            </a:r>
            <a:r>
              <a:rPr lang="cs-CZ" dirty="0" smtClean="0"/>
              <a:t>dne.</a:t>
            </a:r>
          </a:p>
          <a:p>
            <a:r>
              <a:rPr lang="cs-CZ" dirty="0"/>
              <a:t>Nepřítomnost atmosféry je příčinou velkých rozdílů </a:t>
            </a:r>
            <a:r>
              <a:rPr lang="cs-CZ" dirty="0">
                <a:hlinkClick r:id="rId7" tooltip="Teplota"/>
              </a:rPr>
              <a:t>teplot</a:t>
            </a:r>
            <a:r>
              <a:rPr lang="cs-CZ" dirty="0"/>
              <a:t> mezi osvětlenou a neosvětlenou polokoulí. Rozdíly dosahují hodnot téměř 700 </a:t>
            </a:r>
            <a:r>
              <a:rPr lang="cs-CZ" dirty="0">
                <a:hlinkClick r:id="rId8" tooltip="Stupeň Celsia"/>
              </a:rPr>
              <a:t>°C</a:t>
            </a:r>
            <a:r>
              <a:rPr lang="cs-CZ" dirty="0"/>
              <a:t>. Na polokouli přivrácené ke Slunci může teplota vystoupit na téměř 430 °C. Na polokouli odvrácené panuje mráz až −180 °C.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4"/>
          </p:nvPr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600" y="1790700"/>
            <a:ext cx="3733800" cy="3733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Merkur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7647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0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5896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/>
              <a:t>Venuše</a:t>
            </a:r>
            <a:r>
              <a:rPr lang="cs-CZ" dirty="0"/>
              <a:t> je druhá </a:t>
            </a:r>
            <a:r>
              <a:rPr lang="cs-CZ" dirty="0">
                <a:hlinkClick r:id="rId2" tooltip="Planeta"/>
              </a:rPr>
              <a:t>planeta</a:t>
            </a:r>
            <a:r>
              <a:rPr lang="cs-CZ" dirty="0"/>
              <a:t> od </a:t>
            </a:r>
            <a:r>
              <a:rPr lang="cs-CZ" dirty="0">
                <a:hlinkClick r:id="rId3" tooltip="Slunce"/>
              </a:rPr>
              <a:t>Slunce</a:t>
            </a:r>
            <a:r>
              <a:rPr lang="cs-CZ" dirty="0"/>
              <a:t> ve </a:t>
            </a:r>
            <a:r>
              <a:rPr lang="cs-CZ" dirty="0">
                <a:hlinkClick r:id="rId4" tooltip="Sluneční soustava"/>
              </a:rPr>
              <a:t>sluneční soustavě</a:t>
            </a:r>
            <a:r>
              <a:rPr lang="cs-CZ" dirty="0"/>
              <a:t>. Je pojmenovaná po </a:t>
            </a:r>
            <a:r>
              <a:rPr lang="cs-CZ" dirty="0">
                <a:hlinkClick r:id="rId5" tooltip="Římská mytologie"/>
              </a:rPr>
              <a:t>římské bohyni</a:t>
            </a:r>
            <a:r>
              <a:rPr lang="cs-CZ" dirty="0"/>
              <a:t> </a:t>
            </a:r>
            <a:r>
              <a:rPr lang="cs-CZ" dirty="0">
                <a:hlinkClick r:id="rId6" tooltip="Láska"/>
              </a:rPr>
              <a:t>lásky</a:t>
            </a:r>
            <a:r>
              <a:rPr lang="cs-CZ" dirty="0"/>
              <a:t> a krásy </a:t>
            </a:r>
            <a:r>
              <a:rPr lang="cs-CZ" dirty="0">
                <a:hlinkClick r:id="rId7" tooltip="Venuše (mytologie)"/>
              </a:rPr>
              <a:t>Venuši</a:t>
            </a:r>
            <a:r>
              <a:rPr lang="cs-CZ" dirty="0"/>
              <a:t>. Jedná se o jedinou planetu </a:t>
            </a:r>
            <a:r>
              <a:rPr lang="cs-CZ" dirty="0">
                <a:hlinkClick r:id="rId4" tooltip="Sluneční soustava"/>
              </a:rPr>
              <a:t>sluneční soustavy</a:t>
            </a:r>
            <a:r>
              <a:rPr lang="cs-CZ" dirty="0"/>
              <a:t>, která je pojmenována po ženě</a:t>
            </a:r>
            <a:r>
              <a:rPr lang="cs-CZ" dirty="0" smtClean="0"/>
              <a:t>.</a:t>
            </a:r>
          </a:p>
          <a:p>
            <a:r>
              <a:rPr lang="cs-CZ" dirty="0"/>
              <a:t>Venuše je zcela zakryta vrstvou husté </a:t>
            </a:r>
            <a:r>
              <a:rPr lang="cs-CZ" dirty="0">
                <a:hlinkClick r:id="rId8" tooltip="Oblačnost"/>
              </a:rPr>
              <a:t>oblačnosti</a:t>
            </a:r>
            <a:r>
              <a:rPr lang="cs-CZ" dirty="0"/>
              <a:t>, která nedovoluje spatřit její povrch v oblasti viditelného </a:t>
            </a:r>
            <a:r>
              <a:rPr lang="cs-CZ" dirty="0" smtClean="0"/>
              <a:t>světla.</a:t>
            </a:r>
          </a:p>
          <a:p>
            <a:r>
              <a:rPr lang="cs-CZ" dirty="0"/>
              <a:t> </a:t>
            </a:r>
            <a:r>
              <a:rPr lang="cs-CZ" dirty="0" smtClean="0"/>
              <a:t>Lze </a:t>
            </a:r>
            <a:r>
              <a:rPr lang="cs-CZ" dirty="0"/>
              <a:t>ji ze Země vidět jen před </a:t>
            </a:r>
            <a:r>
              <a:rPr lang="cs-CZ" dirty="0">
                <a:hlinkClick r:id="rId9" tooltip="Svítání (stránka neexistuje)"/>
              </a:rPr>
              <a:t>svítáním</a:t>
            </a:r>
            <a:r>
              <a:rPr lang="cs-CZ" dirty="0"/>
              <a:t> nebo po </a:t>
            </a:r>
            <a:r>
              <a:rPr lang="cs-CZ" dirty="0">
                <a:hlinkClick r:id="rId10" tooltip="Soumrak"/>
              </a:rPr>
              <a:t>soumraku</a:t>
            </a:r>
            <a:r>
              <a:rPr lang="cs-CZ" dirty="0"/>
              <a:t>. Proto je Venuše někdy označována jako „Jitřenka“ či „Večernice</a:t>
            </a:r>
            <a:r>
              <a:rPr lang="cs-CZ" dirty="0" smtClean="0"/>
              <a:t>“.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600" y="1790700"/>
            <a:ext cx="3733800" cy="3733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Venuše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9087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24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/>
              <a:t>Země</a:t>
            </a:r>
            <a:r>
              <a:rPr lang="cs-CZ" dirty="0"/>
              <a:t> je třetí </a:t>
            </a:r>
            <a:r>
              <a:rPr lang="cs-CZ" dirty="0">
                <a:hlinkClick r:id="rId2" tooltip="Planeta"/>
              </a:rPr>
              <a:t>planeta</a:t>
            </a:r>
            <a:r>
              <a:rPr lang="cs-CZ" dirty="0"/>
              <a:t> </a:t>
            </a:r>
            <a:r>
              <a:rPr lang="cs-CZ" dirty="0">
                <a:hlinkClick r:id="rId3" tooltip="Sluneční soustava"/>
              </a:rPr>
              <a:t>sluneční </a:t>
            </a:r>
            <a:r>
              <a:rPr lang="cs-CZ" dirty="0" smtClean="0">
                <a:hlinkClick r:id="rId3" tooltip="Sluneční soustava"/>
              </a:rPr>
              <a:t>soustavy</a:t>
            </a:r>
            <a:r>
              <a:rPr lang="cs-CZ" dirty="0" smtClean="0"/>
              <a:t> a </a:t>
            </a:r>
            <a:r>
              <a:rPr lang="cs-CZ" dirty="0"/>
              <a:t>jediné planetární těleso, na němž je dle současných vědeckých poznatků potvrzen </a:t>
            </a:r>
            <a:r>
              <a:rPr lang="cs-CZ" dirty="0">
                <a:hlinkClick r:id="rId4" tooltip="Život"/>
              </a:rPr>
              <a:t>život</a:t>
            </a:r>
            <a:r>
              <a:rPr lang="cs-CZ" dirty="0"/>
              <a:t>. Země nejspíše vznikla před 4,6 </a:t>
            </a:r>
            <a:r>
              <a:rPr lang="cs-CZ" dirty="0">
                <a:hlinkClick r:id="rId5" tooltip="Miliarda"/>
              </a:rPr>
              <a:t>miliardami</a:t>
            </a:r>
            <a:r>
              <a:rPr lang="cs-CZ" dirty="0"/>
              <a:t> </a:t>
            </a:r>
            <a:r>
              <a:rPr lang="cs-CZ" dirty="0">
                <a:hlinkClick r:id="rId6" tooltip="Rok"/>
              </a:rPr>
              <a:t>let</a:t>
            </a:r>
            <a:r>
              <a:rPr lang="cs-CZ" dirty="0"/>
              <a:t> a krátce po svém vzniku získala svůj jediný </a:t>
            </a:r>
            <a:r>
              <a:rPr lang="cs-CZ" dirty="0">
                <a:hlinkClick r:id="rId7" tooltip="Přirozený satelit"/>
              </a:rPr>
              <a:t>přirozený satelit</a:t>
            </a:r>
            <a:r>
              <a:rPr lang="cs-CZ" dirty="0"/>
              <a:t> – </a:t>
            </a:r>
            <a:r>
              <a:rPr lang="cs-CZ" dirty="0">
                <a:hlinkClick r:id="rId8" tooltip="Měsíc"/>
              </a:rPr>
              <a:t>Měsíc</a:t>
            </a:r>
            <a:r>
              <a:rPr lang="cs-CZ" dirty="0"/>
              <a:t>. Země obíhá kolem Slunce po téměř kružnicové dráze s velmi malou </a:t>
            </a:r>
            <a:r>
              <a:rPr lang="cs-CZ" dirty="0" smtClean="0"/>
              <a:t>excentricitou.</a:t>
            </a:r>
          </a:p>
          <a:p>
            <a:r>
              <a:rPr lang="cs-CZ" dirty="0"/>
              <a:t>Celou planetu obklopuje hustá atmosféra tvořená převážně </a:t>
            </a:r>
            <a:r>
              <a:rPr lang="cs-CZ" dirty="0">
                <a:hlinkClick r:id="rId9" tooltip="Dusík"/>
              </a:rPr>
              <a:t>dusíkem</a:t>
            </a:r>
            <a:r>
              <a:rPr lang="cs-CZ" dirty="0"/>
              <a:t> a </a:t>
            </a:r>
            <a:r>
              <a:rPr lang="cs-CZ" dirty="0">
                <a:hlinkClick r:id="rId10" tooltip="Kyslík"/>
              </a:rPr>
              <a:t>kyslíkem</a:t>
            </a:r>
            <a:r>
              <a:rPr lang="cs-CZ" dirty="0"/>
              <a:t> vytvářející směs obvykle nazývanou jako </a:t>
            </a:r>
            <a:r>
              <a:rPr lang="cs-CZ" dirty="0">
                <a:hlinkClick r:id="rId11" tooltip="Vzduch"/>
              </a:rPr>
              <a:t>vzduch</a:t>
            </a:r>
            <a:r>
              <a:rPr lang="cs-CZ" dirty="0"/>
              <a:t>.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600" y="1790700"/>
            <a:ext cx="3733800" cy="3733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6" name="TextovéPole 5">
            <a:hlinkClick r:id="rId13" action="ppaction://hlinksldjump"/>
          </p:cNvPr>
          <p:cNvSpPr txBox="1"/>
          <p:nvPr/>
        </p:nvSpPr>
        <p:spPr>
          <a:xfrm>
            <a:off x="7308304" y="105273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5351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endParaRPr lang="cs-CZ" dirty="0"/>
          </a:p>
          <a:p>
            <a:r>
              <a:rPr lang="cs-CZ" b="1" dirty="0"/>
              <a:t>Mars</a:t>
            </a:r>
            <a:r>
              <a:rPr lang="cs-CZ" dirty="0"/>
              <a:t> je čtvrtá planeta </a:t>
            </a:r>
            <a:r>
              <a:rPr lang="cs-CZ" dirty="0">
                <a:hlinkClick r:id="rId2" tooltip="Sluneční soustava"/>
              </a:rPr>
              <a:t>sluneční soustavy</a:t>
            </a:r>
            <a:r>
              <a:rPr lang="cs-CZ" dirty="0"/>
              <a:t>, druhá nejmenší planeta soustavy po </a:t>
            </a:r>
            <a:r>
              <a:rPr lang="cs-CZ" dirty="0">
                <a:hlinkClick r:id="rId3" tooltip="Merkur (planeta)"/>
              </a:rPr>
              <a:t>Merkuru</a:t>
            </a:r>
            <a:r>
              <a:rPr lang="cs-CZ" dirty="0"/>
              <a:t>. Je pojmenována po římském bohu války </a:t>
            </a:r>
            <a:r>
              <a:rPr lang="cs-CZ" dirty="0" err="1" smtClean="0">
                <a:hlinkClick r:id="rId4" tooltip="Mars (mytologie)"/>
              </a:rPr>
              <a:t>Martovi</a:t>
            </a:r>
            <a:r>
              <a:rPr lang="cs-CZ" dirty="0" smtClean="0"/>
              <a:t>. Má </a:t>
            </a:r>
            <a:r>
              <a:rPr lang="cs-CZ" dirty="0"/>
              <a:t>pevný horninový povrch pokrytý </a:t>
            </a:r>
            <a:r>
              <a:rPr lang="cs-CZ" dirty="0" smtClean="0">
                <a:hlinkClick r:id="rId5" tooltip="Impaktní kráter"/>
              </a:rPr>
              <a:t> </a:t>
            </a:r>
            <a:r>
              <a:rPr lang="cs-CZ" dirty="0">
                <a:hlinkClick r:id="rId5" tooltip="Impaktní kráter"/>
              </a:rPr>
              <a:t>krátery</a:t>
            </a:r>
            <a:r>
              <a:rPr lang="cs-CZ" dirty="0"/>
              <a:t>, vysokými </a:t>
            </a:r>
            <a:r>
              <a:rPr lang="cs-CZ" dirty="0">
                <a:hlinkClick r:id="rId6" tooltip="Sopka"/>
              </a:rPr>
              <a:t>sopkami</a:t>
            </a:r>
            <a:r>
              <a:rPr lang="cs-CZ" dirty="0"/>
              <a:t>, hlubokými </a:t>
            </a:r>
            <a:r>
              <a:rPr lang="cs-CZ" dirty="0">
                <a:hlinkClick r:id="rId7" tooltip="Kaňon"/>
              </a:rPr>
              <a:t>kaňony</a:t>
            </a:r>
            <a:r>
              <a:rPr lang="cs-CZ" dirty="0"/>
              <a:t> a dalšími útvary. Má dva měsíce nepravidelného tvaru pojmenované </a:t>
            </a:r>
            <a:r>
              <a:rPr lang="cs-CZ" dirty="0" err="1">
                <a:hlinkClick r:id="rId8" tooltip="Phobos (měsíc)"/>
              </a:rPr>
              <a:t>Phobos</a:t>
            </a:r>
            <a:r>
              <a:rPr lang="cs-CZ" dirty="0"/>
              <a:t> a </a:t>
            </a:r>
            <a:r>
              <a:rPr lang="cs-CZ" dirty="0" err="1">
                <a:hlinkClick r:id="rId9" tooltip="Deimos (měsíc)"/>
              </a:rPr>
              <a:t>Deimos</a:t>
            </a:r>
            <a:r>
              <a:rPr lang="cs-CZ" dirty="0" smtClean="0"/>
              <a:t>.</a:t>
            </a:r>
          </a:p>
          <a:p>
            <a:r>
              <a:rPr lang="cs-CZ" dirty="0"/>
              <a:t>Kvůli jejímu načervenalému nádechu, způsobenému červenou barvou zoxidované půdy na jejím povrchu, považovaly staré národy Mars většinou za symbol ohně, krve a zániku.</a:t>
            </a: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600" y="1790700"/>
            <a:ext cx="3733800" cy="3733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90872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1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18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1800" b="1" dirty="0"/>
              <a:t>Jupiter</a:t>
            </a:r>
            <a:r>
              <a:rPr lang="cs-CZ" sz="1800" dirty="0"/>
              <a:t> je největší </a:t>
            </a:r>
            <a:r>
              <a:rPr lang="cs-CZ" sz="1800" dirty="0">
                <a:hlinkClick r:id="rId2" tooltip="Planeta"/>
              </a:rPr>
              <a:t>planeta</a:t>
            </a:r>
            <a:r>
              <a:rPr lang="cs-CZ" sz="1800" dirty="0"/>
              <a:t> </a:t>
            </a:r>
            <a:r>
              <a:rPr lang="cs-CZ" sz="1800" dirty="0">
                <a:hlinkClick r:id="rId3" tooltip="Sluneční soustava"/>
              </a:rPr>
              <a:t>sluneční soustavy</a:t>
            </a:r>
            <a:r>
              <a:rPr lang="cs-CZ" sz="1800" dirty="0"/>
              <a:t>, v pořadí pátá od </a:t>
            </a:r>
            <a:r>
              <a:rPr lang="cs-CZ" sz="1800" dirty="0">
                <a:hlinkClick r:id="rId4" tooltip="Slunce"/>
              </a:rPr>
              <a:t>Slunce</a:t>
            </a:r>
            <a:r>
              <a:rPr lang="cs-CZ" sz="1800" dirty="0" smtClean="0"/>
              <a:t>.</a:t>
            </a:r>
          </a:p>
          <a:p>
            <a:r>
              <a:rPr lang="en-US" sz="1800" dirty="0"/>
              <a:t>Jupiter, </a:t>
            </a:r>
            <a:r>
              <a:rPr lang="en-US" sz="1800" dirty="0">
                <a:hlinkClick r:id="rId5" tooltip="Saturn (planeta)"/>
              </a:rPr>
              <a:t>Saturn</a:t>
            </a:r>
            <a:r>
              <a:rPr lang="en-US" sz="1800" dirty="0"/>
              <a:t>, </a:t>
            </a:r>
            <a:r>
              <a:rPr lang="en-US" sz="1800" dirty="0" err="1">
                <a:hlinkClick r:id="rId6" tooltip="Uran (planeta)"/>
              </a:rPr>
              <a:t>Uran</a:t>
            </a:r>
            <a:r>
              <a:rPr lang="en-US" sz="1800" dirty="0"/>
              <a:t>, a </a:t>
            </a:r>
            <a:r>
              <a:rPr lang="en-US" sz="1800" dirty="0" err="1">
                <a:hlinkClick r:id="rId7" tooltip="Neptun (planeta)"/>
              </a:rPr>
              <a:t>Neptun</a:t>
            </a:r>
            <a:r>
              <a:rPr lang="en-US" sz="1800" dirty="0"/>
              <a:t> </a:t>
            </a:r>
            <a:r>
              <a:rPr lang="en-US" sz="1800" dirty="0" err="1"/>
              <a:t>jsou</a:t>
            </a:r>
            <a:r>
              <a:rPr lang="en-US" sz="1800" dirty="0"/>
              <a:t> </a:t>
            </a:r>
            <a:r>
              <a:rPr lang="en-US" sz="1800" dirty="0" err="1"/>
              <a:t>označovány</a:t>
            </a:r>
            <a:r>
              <a:rPr lang="en-US" sz="1800" dirty="0"/>
              <a:t> </a:t>
            </a:r>
            <a:r>
              <a:rPr lang="en-US" sz="1800" dirty="0" err="1"/>
              <a:t>jako</a:t>
            </a:r>
            <a:r>
              <a:rPr lang="en-US" sz="1800" dirty="0"/>
              <a:t> </a:t>
            </a:r>
            <a:r>
              <a:rPr lang="en-US" sz="1800" dirty="0" err="1">
                <a:hlinkClick r:id="rId8" tooltip="Plynný obr"/>
              </a:rPr>
              <a:t>plynní</a:t>
            </a:r>
            <a:r>
              <a:rPr lang="en-US" sz="1800" dirty="0">
                <a:hlinkClick r:id="rId8" tooltip="Plynný obr"/>
              </a:rPr>
              <a:t> </a:t>
            </a:r>
            <a:r>
              <a:rPr lang="en-US" sz="1800" dirty="0" err="1" smtClean="0">
                <a:hlinkClick r:id="rId8" tooltip="Plynný obr"/>
              </a:rPr>
              <a:t>obři</a:t>
            </a:r>
            <a:r>
              <a:rPr lang="cs-CZ" sz="1800" dirty="0" smtClean="0"/>
              <a:t>.</a:t>
            </a:r>
          </a:p>
          <a:p>
            <a:r>
              <a:rPr lang="cs-CZ" sz="1800" dirty="0"/>
              <a:t>Planeta je pojmenována po </a:t>
            </a:r>
            <a:r>
              <a:rPr lang="cs-CZ" sz="1800" dirty="0">
                <a:hlinkClick r:id="rId9" tooltip="Římská mytologie"/>
              </a:rPr>
              <a:t>římském bohu</a:t>
            </a:r>
            <a:r>
              <a:rPr lang="cs-CZ" sz="1800" dirty="0"/>
              <a:t> </a:t>
            </a:r>
            <a:r>
              <a:rPr lang="cs-CZ" sz="1800" dirty="0">
                <a:hlinkClick r:id="rId10" tooltip="Jupiter (mytologie)"/>
              </a:rPr>
              <a:t>Jovovi</a:t>
            </a:r>
            <a:r>
              <a:rPr lang="cs-CZ" sz="1800" dirty="0"/>
              <a:t> (v 1. pádě Jupiter</a:t>
            </a:r>
            <a:r>
              <a:rPr lang="cs-CZ" sz="1800" dirty="0" smtClean="0"/>
              <a:t>).</a:t>
            </a:r>
          </a:p>
          <a:p>
            <a:r>
              <a:rPr lang="cs-CZ" sz="1800" dirty="0"/>
              <a:t>Jupiter má hmotnost přibližně jedné tisíciny Slunce, což je okolo dva a půl krát více než všechny ostatní planety sluneční soustavy dohromady.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Jupiter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4"/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124744"/>
            <a:ext cx="4099384" cy="39706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7380312" y="47667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3675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cs-CZ" dirty="0"/>
          </a:p>
          <a:p>
            <a:r>
              <a:rPr lang="cs-CZ" b="1" dirty="0"/>
              <a:t>Saturn</a:t>
            </a:r>
            <a:r>
              <a:rPr lang="cs-CZ" dirty="0"/>
              <a:t> je šestá, po </a:t>
            </a:r>
            <a:r>
              <a:rPr lang="cs-CZ" dirty="0">
                <a:hlinkClick r:id="rId2" tooltip="Jupiter (planeta)"/>
              </a:rPr>
              <a:t>Jupiteru</a:t>
            </a:r>
            <a:r>
              <a:rPr lang="cs-CZ" dirty="0"/>
              <a:t> druhá největší planeta </a:t>
            </a:r>
            <a:r>
              <a:rPr lang="cs-CZ" dirty="0">
                <a:hlinkClick r:id="rId3" tooltip="Sluneční soustava"/>
              </a:rPr>
              <a:t>sluneční soustavy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>
                <a:hlinkClick r:id="rId4" tooltip="Teplota"/>
              </a:rPr>
              <a:t>Teplota</a:t>
            </a:r>
            <a:r>
              <a:rPr lang="cs-CZ" dirty="0" smtClean="0"/>
              <a:t> </a:t>
            </a:r>
            <a:r>
              <a:rPr lang="cs-CZ" dirty="0"/>
              <a:t>v horní oblačné vrstvě atmosféry dosahuje -140 °C</a:t>
            </a:r>
            <a:r>
              <a:rPr lang="cs-CZ" dirty="0" smtClean="0"/>
              <a:t>.</a:t>
            </a:r>
          </a:p>
          <a:p>
            <a:r>
              <a:rPr lang="cs-CZ" dirty="0"/>
              <a:t>Jeden oběh okolo </a:t>
            </a:r>
            <a:r>
              <a:rPr lang="cs-CZ" dirty="0">
                <a:hlinkClick r:id="rId5" tooltip="Slunce"/>
              </a:rPr>
              <a:t>Slunce</a:t>
            </a:r>
            <a:r>
              <a:rPr lang="cs-CZ" dirty="0"/>
              <a:t> vykoná Saturn za 29,46 pozemského </a:t>
            </a:r>
            <a:r>
              <a:rPr lang="cs-CZ" dirty="0">
                <a:hlinkClick r:id="rId6" tooltip="Rok"/>
              </a:rPr>
              <a:t>roku</a:t>
            </a:r>
            <a:r>
              <a:rPr lang="cs-CZ" dirty="0" smtClean="0"/>
              <a:t>.</a:t>
            </a:r>
          </a:p>
          <a:p>
            <a:r>
              <a:rPr lang="cs-CZ" dirty="0"/>
              <a:t>Při pozorování Saturnu z dálky je planeta světle žlutá, což způsobuje vrstva </a:t>
            </a:r>
            <a:r>
              <a:rPr lang="cs-CZ" dirty="0">
                <a:hlinkClick r:id="rId7" tooltip="Oblak"/>
              </a:rPr>
              <a:t>mraků</a:t>
            </a:r>
            <a:r>
              <a:rPr lang="cs-CZ" dirty="0"/>
              <a:t> s nejasnými pásy různých barevných </a:t>
            </a:r>
            <a:r>
              <a:rPr lang="cs-CZ" dirty="0" smtClean="0"/>
              <a:t>odstínů.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980728"/>
            <a:ext cx="3729811" cy="46622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saturn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36296" y="4046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9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0880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1800" b="1" dirty="0"/>
              <a:t>Uran</a:t>
            </a:r>
            <a:r>
              <a:rPr lang="cs-CZ" sz="1800" dirty="0"/>
              <a:t> je sedmá </a:t>
            </a:r>
            <a:r>
              <a:rPr lang="cs-CZ" sz="1800" dirty="0">
                <a:hlinkClick r:id="rId2" tooltip="Planeta"/>
              </a:rPr>
              <a:t>planeta</a:t>
            </a:r>
            <a:r>
              <a:rPr lang="cs-CZ" sz="1800" dirty="0"/>
              <a:t> od </a:t>
            </a:r>
            <a:r>
              <a:rPr lang="cs-CZ" sz="1800" dirty="0">
                <a:hlinkClick r:id="rId3" tooltip="Slunce"/>
              </a:rPr>
              <a:t>Slunce</a:t>
            </a:r>
            <a:r>
              <a:rPr lang="cs-CZ" sz="1800" dirty="0"/>
              <a:t>, třetí největší a čtvrtá nejhmotnější planeta ve </a:t>
            </a:r>
            <a:r>
              <a:rPr lang="cs-CZ" sz="1800" dirty="0">
                <a:hlinkClick r:id="rId4" tooltip="Sluneční soustava"/>
              </a:rPr>
              <a:t>sluneční soustavě</a:t>
            </a:r>
            <a:r>
              <a:rPr lang="cs-CZ" sz="1800" dirty="0"/>
              <a:t>. Řadí se mezi </a:t>
            </a:r>
            <a:r>
              <a:rPr lang="cs-CZ" sz="1800" dirty="0">
                <a:hlinkClick r:id="rId5" tooltip="Plynný obr"/>
              </a:rPr>
              <a:t>plynné obry</a:t>
            </a:r>
            <a:r>
              <a:rPr lang="cs-CZ" sz="1800" dirty="0"/>
              <a:t> a společně s </a:t>
            </a:r>
            <a:r>
              <a:rPr lang="cs-CZ" sz="1800" dirty="0">
                <a:hlinkClick r:id="rId6" tooltip="Neptun (planeta)"/>
              </a:rPr>
              <a:t>Neptunem</a:t>
            </a:r>
            <a:r>
              <a:rPr lang="cs-CZ" sz="1800" dirty="0"/>
              <a:t> i mezi tzv. </a:t>
            </a:r>
            <a:r>
              <a:rPr lang="cs-CZ" sz="1800" dirty="0">
                <a:hlinkClick r:id="rId7" tooltip="Ledový obr"/>
              </a:rPr>
              <a:t>ledové obry</a:t>
            </a:r>
            <a:r>
              <a:rPr lang="cs-CZ" sz="1800" dirty="0" smtClean="0"/>
              <a:t>.</a:t>
            </a:r>
          </a:p>
          <a:p>
            <a:r>
              <a:rPr lang="cs-CZ" sz="1800" dirty="0"/>
              <a:t>Atmosféra Uranu je nejchladnější atmosférou ve sluneční </a:t>
            </a:r>
            <a:r>
              <a:rPr lang="cs-CZ" sz="1800" dirty="0" smtClean="0"/>
              <a:t>soustavě.</a:t>
            </a:r>
          </a:p>
          <a:p>
            <a:r>
              <a:rPr lang="cs-CZ" sz="1800" dirty="0"/>
              <a:t>Podobně jako další plynné planety má i Uran </a:t>
            </a:r>
            <a:r>
              <a:rPr lang="cs-CZ" sz="1800" dirty="0">
                <a:hlinkClick r:id="rId8" tooltip="Planetární prstenec"/>
              </a:rPr>
              <a:t>planetární </a:t>
            </a:r>
            <a:r>
              <a:rPr lang="cs-CZ" sz="1800" dirty="0" smtClean="0">
                <a:hlinkClick r:id="rId8" tooltip="Planetární prstenec"/>
              </a:rPr>
              <a:t>prstence</a:t>
            </a:r>
            <a:r>
              <a:rPr lang="cs-CZ" sz="1800" dirty="0" smtClean="0"/>
              <a:t>.</a:t>
            </a:r>
          </a:p>
          <a:p>
            <a:r>
              <a:rPr lang="cs-CZ" sz="1800" dirty="0"/>
              <a:t>Sama planeta je nejspíše složena především z </a:t>
            </a:r>
            <a:r>
              <a:rPr lang="cs-CZ" sz="1800" dirty="0">
                <a:hlinkClick r:id="rId9" tooltip="Led"/>
              </a:rPr>
              <a:t>ledu</a:t>
            </a:r>
            <a:r>
              <a:rPr lang="cs-CZ" sz="1800" dirty="0"/>
              <a:t> a kamení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uran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4"/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268760"/>
            <a:ext cx="3938012" cy="40636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7164288" y="47667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1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5985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/>
              <a:t>Neptun</a:t>
            </a:r>
            <a:r>
              <a:rPr lang="cs-CZ" dirty="0"/>
              <a:t> je osmá a od </a:t>
            </a:r>
            <a:r>
              <a:rPr lang="cs-CZ" dirty="0">
                <a:hlinkClick r:id="rId2" tooltip="Slunce"/>
              </a:rPr>
              <a:t>Slunce</a:t>
            </a:r>
            <a:r>
              <a:rPr lang="cs-CZ" dirty="0"/>
              <a:t> nejvzdálenější planeta </a:t>
            </a:r>
            <a:r>
              <a:rPr lang="cs-CZ" dirty="0">
                <a:hlinkClick r:id="rId3" tooltip="Sluneční soustava"/>
              </a:rPr>
              <a:t>sluneční soustavy</a:t>
            </a:r>
            <a:r>
              <a:rPr lang="cs-CZ" dirty="0"/>
              <a:t>; řadí se mezi </a:t>
            </a:r>
            <a:r>
              <a:rPr lang="cs-CZ" dirty="0">
                <a:hlinkClick r:id="rId4" tooltip="Plynný obr"/>
              </a:rPr>
              <a:t>plynné </a:t>
            </a:r>
            <a:r>
              <a:rPr lang="cs-CZ" dirty="0" smtClean="0">
                <a:hlinkClick r:id="rId4" tooltip="Plynný obr"/>
              </a:rPr>
              <a:t>obry</a:t>
            </a:r>
            <a:r>
              <a:rPr lang="cs-CZ" dirty="0" smtClean="0"/>
              <a:t>.</a:t>
            </a:r>
          </a:p>
          <a:p>
            <a:r>
              <a:rPr lang="cs-CZ" dirty="0"/>
              <a:t>Neptun má charakteristicky modrou barvu, která je zapříčiněna mj. přítomností většího množství metanu v atmosféře</a:t>
            </a:r>
            <a:r>
              <a:rPr lang="cs-CZ" dirty="0" smtClean="0"/>
              <a:t>.</a:t>
            </a:r>
          </a:p>
          <a:p>
            <a:r>
              <a:rPr lang="cs-CZ" dirty="0"/>
              <a:t>Atmosféra Neptunu je složena převážně z </a:t>
            </a:r>
            <a:r>
              <a:rPr lang="cs-CZ" dirty="0">
                <a:hlinkClick r:id="rId5" tooltip="Vodík"/>
              </a:rPr>
              <a:t>vodíku</a:t>
            </a:r>
            <a:r>
              <a:rPr lang="cs-CZ" dirty="0"/>
              <a:t> a </a:t>
            </a:r>
            <a:r>
              <a:rPr lang="cs-CZ" dirty="0">
                <a:hlinkClick r:id="rId6" tooltip="Helium"/>
              </a:rPr>
              <a:t>hélia</a:t>
            </a:r>
            <a:r>
              <a:rPr lang="cs-CZ" dirty="0"/>
              <a:t> s větším podílem </a:t>
            </a:r>
            <a:r>
              <a:rPr lang="cs-CZ" dirty="0">
                <a:hlinkClick r:id="rId7" tooltip="Voda"/>
              </a:rPr>
              <a:t>vody</a:t>
            </a:r>
            <a:r>
              <a:rPr lang="cs-CZ" dirty="0"/>
              <a:t>, </a:t>
            </a:r>
            <a:r>
              <a:rPr lang="cs-CZ" dirty="0">
                <a:hlinkClick r:id="rId8" tooltip="Amoniak"/>
              </a:rPr>
              <a:t>čpavku</a:t>
            </a:r>
            <a:r>
              <a:rPr lang="cs-CZ" dirty="0"/>
              <a:t> a </a:t>
            </a:r>
            <a:r>
              <a:rPr lang="cs-CZ" dirty="0">
                <a:hlinkClick r:id="rId9" tooltip="Methan"/>
              </a:rPr>
              <a:t>metanu</a:t>
            </a:r>
            <a:r>
              <a:rPr lang="cs-CZ" dirty="0"/>
              <a:t>. Vnitřní stavba planety je spíše kamenitá a navíc obohacená vodním ledem.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1057" y="1484785"/>
            <a:ext cx="4043343" cy="4036604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neptun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80312" y="54868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1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121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– obrázky :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http://science.nasa.gov/media/medialibrary/2008/10/07/07oct_firstresults_resources/rays_big.jpg</a:t>
            </a:r>
          </a:p>
          <a:p>
            <a:r>
              <a:rPr lang="cs-CZ" sz="1400" dirty="0"/>
              <a:t>http://apod.gsfc.nasa.gov/apod/image/0203/venus180hem_magellan_big.jpg</a:t>
            </a:r>
          </a:p>
          <a:p>
            <a:r>
              <a:rPr lang="cs-CZ" sz="1400" dirty="0"/>
              <a:t>http://planety.astro.cz/obr/planety/zeme/zeme2_large.jpg</a:t>
            </a:r>
          </a:p>
          <a:p>
            <a:r>
              <a:rPr lang="cs-CZ" sz="1400" dirty="0"/>
              <a:t>http://nssdc.gsfc.nasa.gov/image/planetary/mars/marsglobe3.jpg</a:t>
            </a:r>
          </a:p>
          <a:p>
            <a:r>
              <a:rPr lang="cs-CZ" sz="1400" dirty="0"/>
              <a:t>http://www.metinomaniacz.estranky.cz/img/original/50/jupiter.jpg</a:t>
            </a:r>
          </a:p>
          <a:p>
            <a:r>
              <a:rPr lang="cs-CZ" sz="1400" dirty="0"/>
              <a:t>http://upload.wikimedia.org/wikipedia/commons/b/b4/Saturn_(planet)_large.jpg</a:t>
            </a:r>
          </a:p>
          <a:p>
            <a:r>
              <a:rPr lang="cs-CZ" sz="1400" dirty="0"/>
              <a:t>http://belajargeodenganhendri.files.wordpress.com/2011/04/uranus.jpg</a:t>
            </a:r>
          </a:p>
          <a:p>
            <a:r>
              <a:rPr lang="cs-CZ" sz="1400" dirty="0"/>
              <a:t>http://dracul.kill.pl/~bielu/astronomia/uran-neptun/00341.jpg</a:t>
            </a:r>
          </a:p>
        </p:txBody>
      </p:sp>
    </p:spTree>
    <p:extLst>
      <p:ext uri="{BB962C8B-B14F-4D97-AF65-F5344CB8AC3E}">
        <p14:creationId xmlns:p14="http://schemas.microsoft.com/office/powerpoint/2010/main" val="2979294551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36</TotalTime>
  <Words>431</Words>
  <Application>Microsoft Office PowerPoint</Application>
  <PresentationFormat>Předvádění na obrazovce (4:3)</PresentationFormat>
  <Paragraphs>72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Horizont</vt:lpstr>
      <vt:lpstr>1_Horizont</vt:lpstr>
      <vt:lpstr>ŠABLONA 32</vt:lpstr>
      <vt:lpstr>Prezentace aplikace PowerPoint</vt:lpstr>
      <vt:lpstr>Planety sluneční soustavy</vt:lpstr>
      <vt:lpstr>Prezentace aplikace PowerPoint</vt:lpstr>
      <vt:lpstr>Merkur</vt:lpstr>
      <vt:lpstr>Venuše</vt:lpstr>
      <vt:lpstr>Země</vt:lpstr>
      <vt:lpstr>Mars</vt:lpstr>
      <vt:lpstr>Jupiter</vt:lpstr>
      <vt:lpstr>saturn</vt:lpstr>
      <vt:lpstr>uran</vt:lpstr>
      <vt:lpstr>neptun</vt:lpstr>
      <vt:lpstr>Zdroje – obrázky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Planety sluneční soustavy</dc:title>
  <dc:creator>Admin</dc:creator>
  <cp:lastModifiedBy>Učitel</cp:lastModifiedBy>
  <cp:revision>9</cp:revision>
  <dcterms:created xsi:type="dcterms:W3CDTF">2011-09-17T20:44:37Z</dcterms:created>
  <dcterms:modified xsi:type="dcterms:W3CDTF">2012-03-14T12:19:01Z</dcterms:modified>
</cp:coreProperties>
</file>