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pPr algn="ctr"/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pPr algn="ctr"/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Vlasta Šujanová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pPr algn="ctr"/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pPr algn="ctr"/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20.2.2013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pPr algn="ctr"/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pPr algn="ctr"/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 smtClean="0"/>
            <a:t>Číslo projektu : 37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pPr algn="ctr"/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pPr algn="ctr"/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Čtení a psaní slov s hláskami B 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pPr algn="ctr"/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pPr algn="ctr"/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5" custLinFactNeighborY="-4620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1C4BCB69-D3A6-4CCF-9871-D9B9359B8159}" type="pres">
      <dgm:prSet presAssocID="{C73C7642-F245-4585-8F88-243F9FAEF6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D4DE52D-64A7-4E5C-835B-693471E058BD}" type="presOf" srcId="{39F8B381-5807-488E-AC22-73DD4140ED4A}" destId="{612116FE-9061-44B1-A457-8F1AFBD162E0}" srcOrd="0" destOrd="0" presId="urn:microsoft.com/office/officeart/2005/8/layout/vList2"/>
    <dgm:cxn modelId="{B367B841-C2BD-47E2-8159-106D259D3FEA}" type="presOf" srcId="{C73C7642-F245-4585-8F88-243F9FAEF6CA}" destId="{1C4BCB69-D3A6-4CCF-9871-D9B9359B8159}" srcOrd="0" destOrd="0" presId="urn:microsoft.com/office/officeart/2005/8/layout/vList2"/>
    <dgm:cxn modelId="{74DEAA30-A8CD-4FF2-B1FF-748D58FB5D74}" srcId="{39F8B381-5807-488E-AC22-73DD4140ED4A}" destId="{6B0205A6-422D-4956-AD89-0CEBCAE4530D}" srcOrd="4" destOrd="0" parTransId="{168864D7-72A0-4608-BC44-F4D46F72FF3E}" sibTransId="{DB2C7C4B-FB0B-47FC-A6BD-4D152DC3D0CB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808A55A3-7A45-463B-8870-E66256D18048}" srcId="{39F8B381-5807-488E-AC22-73DD4140ED4A}" destId="{C73C7642-F245-4585-8F88-243F9FAEF6CA}" srcOrd="2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B4D6A06F-5517-4042-AA65-3B1BAC57B331}" type="presOf" srcId="{6B0205A6-422D-4956-AD89-0CEBCAE4530D}" destId="{B1DDF1AD-3BC2-43B8-A8D0-A33120EFAF7C}" srcOrd="0" destOrd="0" presId="urn:microsoft.com/office/officeart/2005/8/layout/vList2"/>
    <dgm:cxn modelId="{A0B32CD3-3AF3-4A6D-844C-1BFFC7BBADB1}" type="presOf" srcId="{445C7998-7549-48B0-BD68-D4F0167F02E5}" destId="{7B541546-39A7-4633-AED0-6028788110D7}" srcOrd="0" destOrd="0" presId="urn:microsoft.com/office/officeart/2005/8/layout/vList2"/>
    <dgm:cxn modelId="{A5551E71-0B59-4282-A680-9D1D608DA716}" type="presOf" srcId="{FBBFC3EA-9D9D-4F3A-BEA6-9C2C0E46BF20}" destId="{ACAD381E-21DC-4C07-8FDD-119C2EC3BB2E}" srcOrd="0" destOrd="0" presId="urn:microsoft.com/office/officeart/2005/8/layout/vList2"/>
    <dgm:cxn modelId="{56D768D4-D8A8-4F09-8215-BEB7EB914931}" srcId="{39F8B381-5807-488E-AC22-73DD4140ED4A}" destId="{EBC41103-E2E5-4D48-9B4B-425520D3D098}" srcOrd="3" destOrd="0" parTransId="{66EC36A9-2BA2-4EC9-AAE7-037918B0215E}" sibTransId="{CD7C273C-2CBB-488A-8BF2-5D00DBC541E5}"/>
    <dgm:cxn modelId="{4436452E-035D-41D5-8092-6FB930A25CB5}" type="presOf" srcId="{EBC41103-E2E5-4D48-9B4B-425520D3D098}" destId="{97CBBA99-26B9-4E2D-BA76-BF47FEBF0134}" srcOrd="0" destOrd="0" presId="urn:microsoft.com/office/officeart/2005/8/layout/vList2"/>
    <dgm:cxn modelId="{64AED48F-D00A-4D92-A994-EB1BDE79B367}" type="presParOf" srcId="{612116FE-9061-44B1-A457-8F1AFBD162E0}" destId="{7B541546-39A7-4633-AED0-6028788110D7}" srcOrd="0" destOrd="0" presId="urn:microsoft.com/office/officeart/2005/8/layout/vList2"/>
    <dgm:cxn modelId="{E83745A9-D806-450A-88FC-EE4E11742F9F}" type="presParOf" srcId="{612116FE-9061-44B1-A457-8F1AFBD162E0}" destId="{9B9314F6-85CC-4C49-B24D-6AF5DF05D800}" srcOrd="1" destOrd="0" presId="urn:microsoft.com/office/officeart/2005/8/layout/vList2"/>
    <dgm:cxn modelId="{D6EA39E6-F7AE-45EA-A710-819003008483}" type="presParOf" srcId="{612116FE-9061-44B1-A457-8F1AFBD162E0}" destId="{ACAD381E-21DC-4C07-8FDD-119C2EC3BB2E}" srcOrd="2" destOrd="0" presId="urn:microsoft.com/office/officeart/2005/8/layout/vList2"/>
    <dgm:cxn modelId="{BDBA7409-DF36-42AE-984E-22082E4182BA}" type="presParOf" srcId="{612116FE-9061-44B1-A457-8F1AFBD162E0}" destId="{208194AD-7544-4854-B7A4-4A67E5453B54}" srcOrd="3" destOrd="0" presId="urn:microsoft.com/office/officeart/2005/8/layout/vList2"/>
    <dgm:cxn modelId="{5F6E42B5-4D69-4BCD-9BD0-E3986E40A742}" type="presParOf" srcId="{612116FE-9061-44B1-A457-8F1AFBD162E0}" destId="{1C4BCB69-D3A6-4CCF-9871-D9B9359B8159}" srcOrd="4" destOrd="0" presId="urn:microsoft.com/office/officeart/2005/8/layout/vList2"/>
    <dgm:cxn modelId="{70F46F9E-C710-48C0-AF04-4580DE7C0D4E}" type="presParOf" srcId="{612116FE-9061-44B1-A457-8F1AFBD162E0}" destId="{34DE5943-AAB5-4DC3-B765-99B35FCB6ECD}" srcOrd="5" destOrd="0" presId="urn:microsoft.com/office/officeart/2005/8/layout/vList2"/>
    <dgm:cxn modelId="{98655DC8-B7C8-4941-9695-0F399157F8DE}" type="presParOf" srcId="{612116FE-9061-44B1-A457-8F1AFBD162E0}" destId="{97CBBA99-26B9-4E2D-BA76-BF47FEBF0134}" srcOrd="6" destOrd="0" presId="urn:microsoft.com/office/officeart/2005/8/layout/vList2"/>
    <dgm:cxn modelId="{0A042496-E11F-420F-AA5D-93CCC4C35EAB}" type="presParOf" srcId="{612116FE-9061-44B1-A457-8F1AFBD162E0}" destId="{9A22653A-B2DB-4D9E-A633-AD2EC219A723}" srcOrd="7" destOrd="0" presId="urn:microsoft.com/office/officeart/2005/8/layout/vList2"/>
    <dgm:cxn modelId="{86756BB6-B07F-46A6-BAE6-045580689823}" type="presParOf" srcId="{612116FE-9061-44B1-A457-8F1AFBD162E0}" destId="{B1DDF1AD-3BC2-43B8-A8D0-A33120EFAF7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29817"/>
          <a:ext cx="7234758" cy="84942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shade val="50000"/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shade val="50000"/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/>
            <a:t>Název školy</a:t>
          </a:r>
          <a:r>
            <a:rPr lang="cs-CZ" sz="2200" b="1" kern="1200" dirty="0" smtClean="0"/>
            <a:t>: Základní škola a Mateřská škola Troskotovice, příspěvková organizace</a:t>
          </a:r>
          <a:endParaRPr lang="cs-CZ" sz="2200" kern="1200" dirty="0"/>
        </a:p>
      </dsp:txBody>
      <dsp:txXfrm>
        <a:off x="0" y="29817"/>
        <a:ext cx="7234758" cy="849420"/>
      </dsp:txXfrm>
    </dsp:sp>
    <dsp:sp modelId="{ACAD381E-21DC-4C07-8FDD-119C2EC3BB2E}">
      <dsp:nvSpPr>
        <dsp:cNvPr id="0" name=""/>
        <dsp:cNvSpPr/>
      </dsp:nvSpPr>
      <dsp:spPr>
        <a:xfrm>
          <a:off x="0" y="971875"/>
          <a:ext cx="7234758" cy="84942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14699"/>
                <a:satOff val="-10360"/>
                <a:lumOff val="18452"/>
                <a:alphaOff val="0"/>
                <a:tint val="35000"/>
                <a:satMod val="253000"/>
              </a:schemeClr>
            </a:gs>
            <a:gs pos="50000">
              <a:schemeClr val="accent1">
                <a:shade val="50000"/>
                <a:hueOff val="114699"/>
                <a:satOff val="-10360"/>
                <a:lumOff val="18452"/>
                <a:alphaOff val="0"/>
                <a:tint val="42000"/>
                <a:satMod val="255000"/>
              </a:schemeClr>
            </a:gs>
            <a:gs pos="97000">
              <a:schemeClr val="accent1">
                <a:shade val="50000"/>
                <a:hueOff val="114699"/>
                <a:satOff val="-10360"/>
                <a:lumOff val="18452"/>
                <a:alphaOff val="0"/>
                <a:tint val="53000"/>
                <a:satMod val="260000"/>
              </a:schemeClr>
            </a:gs>
            <a:gs pos="100000">
              <a:schemeClr val="accent1">
                <a:shade val="50000"/>
                <a:hueOff val="114699"/>
                <a:satOff val="-10360"/>
                <a:lumOff val="18452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Autor: Mgr. Vlasta Šujanová</a:t>
          </a:r>
          <a:endParaRPr lang="cs-CZ" sz="2200" kern="1200" dirty="0"/>
        </a:p>
      </dsp:txBody>
      <dsp:txXfrm>
        <a:off x="0" y="971875"/>
        <a:ext cx="7234758" cy="849420"/>
      </dsp:txXfrm>
    </dsp:sp>
    <dsp:sp modelId="{1C4BCB69-D3A6-4CCF-9871-D9B9359B8159}">
      <dsp:nvSpPr>
        <dsp:cNvPr id="0" name=""/>
        <dsp:cNvSpPr/>
      </dsp:nvSpPr>
      <dsp:spPr>
        <a:xfrm>
          <a:off x="0" y="1884655"/>
          <a:ext cx="7234758" cy="84942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29399"/>
                <a:satOff val="-20719"/>
                <a:lumOff val="36904"/>
                <a:alphaOff val="0"/>
                <a:tint val="35000"/>
                <a:satMod val="253000"/>
              </a:schemeClr>
            </a:gs>
            <a:gs pos="50000">
              <a:schemeClr val="accent1">
                <a:shade val="50000"/>
                <a:hueOff val="229399"/>
                <a:satOff val="-20719"/>
                <a:lumOff val="36904"/>
                <a:alphaOff val="0"/>
                <a:tint val="42000"/>
                <a:satMod val="255000"/>
              </a:schemeClr>
            </a:gs>
            <a:gs pos="97000">
              <a:schemeClr val="accent1">
                <a:shade val="50000"/>
                <a:hueOff val="229399"/>
                <a:satOff val="-20719"/>
                <a:lumOff val="36904"/>
                <a:alphaOff val="0"/>
                <a:tint val="53000"/>
                <a:satMod val="260000"/>
              </a:schemeClr>
            </a:gs>
            <a:gs pos="100000">
              <a:schemeClr val="accent1">
                <a:shade val="50000"/>
                <a:hueOff val="229399"/>
                <a:satOff val="-20719"/>
                <a:lumOff val="36904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/>
            <a:t>Téma</a:t>
          </a:r>
          <a:r>
            <a:rPr lang="cs-CZ" sz="2200" kern="1200" dirty="0" smtClean="0"/>
            <a:t>: Čtení a psaní slov s hláskami B </a:t>
          </a:r>
          <a:endParaRPr lang="cs-CZ" sz="2200" kern="1200" dirty="0"/>
        </a:p>
      </dsp:txBody>
      <dsp:txXfrm>
        <a:off x="0" y="1884655"/>
        <a:ext cx="7234758" cy="849420"/>
      </dsp:txXfrm>
    </dsp:sp>
    <dsp:sp modelId="{97CBBA99-26B9-4E2D-BA76-BF47FEBF0134}">
      <dsp:nvSpPr>
        <dsp:cNvPr id="0" name=""/>
        <dsp:cNvSpPr/>
      </dsp:nvSpPr>
      <dsp:spPr>
        <a:xfrm>
          <a:off x="0" y="2797436"/>
          <a:ext cx="7234758" cy="84942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29399"/>
                <a:satOff val="-20719"/>
                <a:lumOff val="36904"/>
                <a:alphaOff val="0"/>
                <a:tint val="35000"/>
                <a:satMod val="253000"/>
              </a:schemeClr>
            </a:gs>
            <a:gs pos="50000">
              <a:schemeClr val="accent1">
                <a:shade val="50000"/>
                <a:hueOff val="229399"/>
                <a:satOff val="-20719"/>
                <a:lumOff val="36904"/>
                <a:alphaOff val="0"/>
                <a:tint val="42000"/>
                <a:satMod val="255000"/>
              </a:schemeClr>
            </a:gs>
            <a:gs pos="97000">
              <a:schemeClr val="accent1">
                <a:shade val="50000"/>
                <a:hueOff val="229399"/>
                <a:satOff val="-20719"/>
                <a:lumOff val="36904"/>
                <a:alphaOff val="0"/>
                <a:tint val="53000"/>
                <a:satMod val="260000"/>
              </a:schemeClr>
            </a:gs>
            <a:gs pos="100000">
              <a:schemeClr val="accent1">
                <a:shade val="50000"/>
                <a:hueOff val="229399"/>
                <a:satOff val="-20719"/>
                <a:lumOff val="36904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Číslo projektu : 37</a:t>
          </a:r>
          <a:endParaRPr lang="cs-CZ" sz="2200" kern="1200" dirty="0"/>
        </a:p>
      </dsp:txBody>
      <dsp:txXfrm>
        <a:off x="0" y="2797436"/>
        <a:ext cx="7234758" cy="849420"/>
      </dsp:txXfrm>
    </dsp:sp>
    <dsp:sp modelId="{B1DDF1AD-3BC2-43B8-A8D0-A33120EFAF7C}">
      <dsp:nvSpPr>
        <dsp:cNvPr id="0" name=""/>
        <dsp:cNvSpPr/>
      </dsp:nvSpPr>
      <dsp:spPr>
        <a:xfrm>
          <a:off x="0" y="3710216"/>
          <a:ext cx="7234758" cy="84942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14699"/>
                <a:satOff val="-10360"/>
                <a:lumOff val="18452"/>
                <a:alphaOff val="0"/>
                <a:tint val="35000"/>
                <a:satMod val="253000"/>
              </a:schemeClr>
            </a:gs>
            <a:gs pos="50000">
              <a:schemeClr val="accent1">
                <a:shade val="50000"/>
                <a:hueOff val="114699"/>
                <a:satOff val="-10360"/>
                <a:lumOff val="18452"/>
                <a:alphaOff val="0"/>
                <a:tint val="42000"/>
                <a:satMod val="255000"/>
              </a:schemeClr>
            </a:gs>
            <a:gs pos="97000">
              <a:schemeClr val="accent1">
                <a:shade val="50000"/>
                <a:hueOff val="114699"/>
                <a:satOff val="-10360"/>
                <a:lumOff val="18452"/>
                <a:alphaOff val="0"/>
                <a:tint val="53000"/>
                <a:satMod val="260000"/>
              </a:schemeClr>
            </a:gs>
            <a:gs pos="100000">
              <a:schemeClr val="accent1">
                <a:shade val="50000"/>
                <a:hueOff val="114699"/>
                <a:satOff val="-10360"/>
                <a:lumOff val="18452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Vytvořeno: 20.2.2013</a:t>
          </a:r>
          <a:endParaRPr lang="cs-CZ" sz="2200" kern="1200" dirty="0"/>
        </a:p>
      </dsp:txBody>
      <dsp:txXfrm>
        <a:off x="0" y="3710216"/>
        <a:ext cx="7234758" cy="8494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D95D7B-49A3-4F06-BAA4-D78E1C672688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1FE90F-3467-407E-ABEA-A83B447EACA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631093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1FE90F-3467-407E-ABEA-A83B447EACA4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54414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1FE90F-3467-407E-ABEA-A83B447EACA4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463516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F0F432A-0B16-4729-9BBB-DDB9490E566C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02624C-E869-4015-AB84-6EF92E7E953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F0F432A-0B16-4729-9BBB-DDB9490E566C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02624C-E869-4015-AB84-6EF92E7E95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F0F432A-0B16-4729-9BBB-DDB9490E566C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02624C-E869-4015-AB84-6EF92E7E953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F0F432A-0B16-4729-9BBB-DDB9490E566C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02624C-E869-4015-AB84-6EF92E7E95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F0F432A-0B16-4729-9BBB-DDB9490E566C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02624C-E869-4015-AB84-6EF92E7E95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F0F432A-0B16-4729-9BBB-DDB9490E566C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02624C-E869-4015-AB84-6EF92E7E95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F0F432A-0B16-4729-9BBB-DDB9490E566C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02624C-E869-4015-AB84-6EF92E7E953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F0F432A-0B16-4729-9BBB-DDB9490E566C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02624C-E869-4015-AB84-6EF92E7E95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F0F432A-0B16-4729-9BBB-DDB9490E566C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02624C-E869-4015-AB84-6EF92E7E953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F0F432A-0B16-4729-9BBB-DDB9490E566C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02624C-E869-4015-AB84-6EF92E7E95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F0F432A-0B16-4729-9BBB-DDB9490E566C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02624C-E869-4015-AB84-6EF92E7E95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BF0F432A-0B16-4729-9BBB-DDB9490E566C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5E02624C-E869-4015-AB84-6EF92E7E953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2.png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3.png"/><Relationship Id="rId9" Type="http://schemas.microsoft.com/office/2007/relationships/diagramDrawing" Target="../diagrams/drawing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454120" y="5027995"/>
            <a:ext cx="7924800" cy="1499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60475" y="1427163"/>
            <a:ext cx="7231063" cy="4621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12875" y="1579563"/>
            <a:ext cx="7231063" cy="4621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65275" y="1731963"/>
            <a:ext cx="7231063" cy="4621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Zaoblený obdélník 4"/>
          <p:cNvSpPr/>
          <p:nvPr/>
        </p:nvSpPr>
        <p:spPr>
          <a:xfrm>
            <a:off x="988547" y="3115436"/>
            <a:ext cx="7166906" cy="627128"/>
          </a:xfrm>
          <a:prstGeom prst="rect">
            <a:avLst/>
          </a:prstGeom>
          <a:scene3d>
            <a:camera prst="orthographicFront"/>
            <a:lightRig rig="flat" dir="t"/>
          </a:scene3d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spcFirstLastPara="0" vert="horz" wrap="square" lIns="68580" tIns="68580" rIns="68580" bIns="68580" numCol="1" spcCol="1270" anchor="ctr" anchorCtr="0">
            <a:noAutofit/>
          </a:bodyPr>
          <a:lstStyle/>
          <a:p>
            <a:pPr lvl="0" algn="l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1800" kern="1200" dirty="0"/>
          </a:p>
        </p:txBody>
      </p:sp>
      <p:pic>
        <p:nvPicPr>
          <p:cNvPr id="33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12875" y="1579563"/>
            <a:ext cx="7231063" cy="4621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60475" y="804830"/>
            <a:ext cx="7231063" cy="4621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17675" y="1884363"/>
            <a:ext cx="7231063" cy="4621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13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63074246"/>
              </p:ext>
            </p:extLst>
          </p:nvPr>
        </p:nvGraphicFramePr>
        <p:xfrm>
          <a:off x="683568" y="116632"/>
          <a:ext cx="7234758" cy="4618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xmlns="" val="184691331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Prezentace může sloužit </a:t>
            </a:r>
            <a:r>
              <a:rPr lang="cs-CZ" dirty="0" smtClean="0"/>
              <a:t>jako seznamovací </a:t>
            </a:r>
            <a:r>
              <a:rPr lang="cs-CZ" dirty="0"/>
              <a:t>a opakovací učivo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dirty="0"/>
              <a:t>Mgr. Vlasta Šujanová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dirty="0"/>
              <a:t>Čeština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Očekávaný výstup:</a:t>
            </a:r>
            <a:r>
              <a:rPr lang="cs-CZ" dirty="0"/>
              <a:t> </a:t>
            </a:r>
            <a:r>
              <a:rPr lang="cs-CZ" dirty="0" smtClean="0"/>
              <a:t>čtení a psaní slov a </a:t>
            </a:r>
            <a:r>
              <a:rPr lang="cs-CZ" dirty="0" err="1" smtClean="0"/>
              <a:t>b,p,d</a:t>
            </a:r>
            <a:r>
              <a:rPr lang="cs-CZ" dirty="0" smtClean="0"/>
              <a:t>  </a:t>
            </a:r>
            <a:endParaRPr lang="cs-CZ" b="1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dirty="0"/>
              <a:t>notebook, interaktivní tabule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Klíčová slova:</a:t>
            </a:r>
            <a:r>
              <a:rPr lang="cs-CZ" dirty="0"/>
              <a:t> </a:t>
            </a:r>
            <a:r>
              <a:rPr lang="cs-CZ" dirty="0" smtClean="0"/>
              <a:t>slova s hláskami </a:t>
            </a:r>
            <a:r>
              <a:rPr lang="cs-CZ" dirty="0" err="1" smtClean="0"/>
              <a:t>b,p,d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dirty="0"/>
              <a:t>prezentace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dirty="0"/>
              <a:t>žák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dirty="0"/>
              <a:t>základní vzdělávání – první </a:t>
            </a:r>
            <a:r>
              <a:rPr lang="cs-CZ" dirty="0" smtClean="0"/>
              <a:t>stupeň  1. </a:t>
            </a:r>
            <a:r>
              <a:rPr lang="cs-CZ" dirty="0"/>
              <a:t>roč.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Typická věková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skupina:  </a:t>
            </a:r>
            <a:r>
              <a:rPr lang="cs-CZ" dirty="0" smtClean="0"/>
              <a:t>6-7 let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447415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podtrhni slova, ve kterých je písmeno </a:t>
            </a:r>
            <a:r>
              <a:rPr lang="cs-CZ" b="1" dirty="0" smtClean="0"/>
              <a:t>B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jaro          babička       strom</a:t>
            </a:r>
          </a:p>
          <a:p>
            <a:endParaRPr lang="cs-CZ" dirty="0" smtClean="0"/>
          </a:p>
          <a:p>
            <a:r>
              <a:rPr lang="cs-CZ" dirty="0" smtClean="0"/>
              <a:t>BRÁNA          ZOUBEK  KOPEČEK</a:t>
            </a:r>
          </a:p>
          <a:p>
            <a:endParaRPr lang="cs-CZ" dirty="0" smtClean="0"/>
          </a:p>
          <a:p>
            <a:r>
              <a:rPr lang="cs-CZ" dirty="0" smtClean="0"/>
              <a:t>maminka      kalhoty       liška</a:t>
            </a:r>
          </a:p>
          <a:p>
            <a:endParaRPr lang="cs-CZ" dirty="0"/>
          </a:p>
          <a:p>
            <a:r>
              <a:rPr lang="cs-CZ" dirty="0" smtClean="0"/>
              <a:t>ČÁP        VLAK   CIRKUS   BÁRA</a:t>
            </a:r>
          </a:p>
          <a:p>
            <a:endParaRPr lang="cs-CZ" dirty="0"/>
          </a:p>
          <a:p>
            <a:r>
              <a:rPr lang="cs-CZ" dirty="0" smtClean="0"/>
              <a:t>veverka     noha         bota   srnka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8256239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  slova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131840" y="264305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hra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5626968" y="242088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223015" y="411514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be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851920" y="5172482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bo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779096" y="411514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bu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055785" y="3903584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brá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691680" y="2113014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ben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236296" y="206084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ty</a:t>
            </a:r>
            <a:endParaRPr lang="cs-CZ" dirty="0"/>
          </a:p>
        </p:txBody>
      </p:sp>
      <p:pic>
        <p:nvPicPr>
          <p:cNvPr id="1027" name="Picture 3" descr="C:\Users\0MGM\AppData\Local\Microsoft\Windows\Temporary Internet Files\Content.IE5\WBAGLD88\MM900283640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83513" y="3365500"/>
            <a:ext cx="952500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MGM\AppData\Local\Microsoft\Windows\Temporary Internet Files\Content.IE5\SGYGH6XR\MC900319102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47286" y="4373585"/>
            <a:ext cx="1784909" cy="1755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MGM\AppData\Local\Microsoft\Windows\Temporary Internet Files\Content.IE5\SGYGH6XR\MC90033840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5933" y="4765310"/>
            <a:ext cx="1635125" cy="181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MGM\AppData\Local\Microsoft\Windows\Temporary Internet Files\Content.IE5\XT06UYIZ\MC900440408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323608"/>
            <a:ext cx="2194560" cy="2194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3053757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/>
              </a:rPr>
              <a:t>najdi a vybarvi  </a:t>
            </a:r>
            <a:r>
              <a:rPr lang="cs-CZ" b="1" dirty="0" smtClean="0">
                <a:solidFill>
                  <a:srgbClr val="FF0000"/>
                </a:solidFill>
                <a:effectLst/>
              </a:rPr>
              <a:t>b</a:t>
            </a:r>
            <a:r>
              <a:rPr lang="cs-CZ" dirty="0" smtClean="0">
                <a:effectLst/>
              </a:rPr>
              <a:t>   </a:t>
            </a:r>
            <a:r>
              <a:rPr lang="cs-CZ" b="1" dirty="0" smtClean="0">
                <a:solidFill>
                  <a:srgbClr val="00B0F0"/>
                </a:solidFill>
                <a:effectLst/>
              </a:rPr>
              <a:t>d</a:t>
            </a:r>
            <a:r>
              <a:rPr lang="cs-CZ" dirty="0" smtClean="0">
                <a:effectLst/>
              </a:rPr>
              <a:t>   </a:t>
            </a:r>
            <a:r>
              <a:rPr lang="cs-CZ" b="1" dirty="0" smtClean="0">
                <a:solidFill>
                  <a:srgbClr val="92D050"/>
                </a:solidFill>
                <a:effectLst/>
              </a:rPr>
              <a:t>p</a:t>
            </a:r>
            <a:endParaRPr lang="cs-CZ" b="1" dirty="0">
              <a:solidFill>
                <a:srgbClr val="92D050"/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endParaRPr lang="cs-CZ" dirty="0" smtClean="0"/>
          </a:p>
          <a:p>
            <a:r>
              <a:rPr lang="cs-CZ" sz="4000" dirty="0" smtClean="0"/>
              <a:t>bledule       duben          bláto</a:t>
            </a:r>
          </a:p>
          <a:p>
            <a:r>
              <a:rPr lang="cs-CZ" sz="4000" dirty="0" smtClean="0"/>
              <a:t>domino    sobota     peče   dům</a:t>
            </a:r>
          </a:p>
          <a:p>
            <a:r>
              <a:rPr lang="cs-CZ" sz="4000" dirty="0" smtClean="0"/>
              <a:t>nedáme    půjdeme       budeme</a:t>
            </a:r>
          </a:p>
          <a:p>
            <a:r>
              <a:rPr lang="cs-CZ" sz="4000" dirty="0" smtClean="0"/>
              <a:t>dudy      půda     Milada     balet</a:t>
            </a:r>
          </a:p>
          <a:p>
            <a:r>
              <a:rPr lang="cs-CZ" sz="4000" dirty="0" smtClean="0"/>
              <a:t>pes   dopis       sypat      med</a:t>
            </a:r>
          </a:p>
          <a:p>
            <a:r>
              <a:rPr lang="cs-CZ" sz="4000" dirty="0" smtClean="0"/>
              <a:t>lepit     babička   děda   Pepa</a:t>
            </a:r>
          </a:p>
          <a:p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635178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/>
              </a:rPr>
              <a:t>Vyznač,  </a:t>
            </a:r>
            <a:r>
              <a:rPr lang="cs-CZ" dirty="0" smtClean="0">
                <a:effectLst/>
              </a:rPr>
              <a:t>kam  kdo  </a:t>
            </a:r>
            <a:r>
              <a:rPr lang="cs-CZ" dirty="0" smtClean="0">
                <a:effectLst/>
              </a:rPr>
              <a:t>patří:</a:t>
            </a:r>
            <a:endParaRPr lang="cs-CZ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82296" indent="0">
              <a:buNone/>
            </a:pPr>
            <a:r>
              <a:rPr lang="cs-CZ" dirty="0" smtClean="0"/>
              <a:t>les                          </a:t>
            </a:r>
          </a:p>
          <a:p>
            <a:pPr marL="82296" indent="0">
              <a:buNone/>
            </a:pPr>
            <a:endParaRPr lang="cs-CZ" dirty="0"/>
          </a:p>
          <a:p>
            <a:pPr marL="82296" indent="0">
              <a:buNone/>
            </a:pPr>
            <a:endParaRPr lang="cs-CZ" dirty="0" smtClean="0"/>
          </a:p>
          <a:p>
            <a:pPr marL="82296" indent="0">
              <a:buNone/>
            </a:pPr>
            <a:endParaRPr lang="cs-CZ" dirty="0"/>
          </a:p>
          <a:p>
            <a:pPr marL="82296" indent="0">
              <a:buNone/>
            </a:pPr>
            <a:endParaRPr lang="cs-CZ" dirty="0" smtClean="0"/>
          </a:p>
          <a:p>
            <a:pPr marL="82296" indent="0">
              <a:buNone/>
            </a:pPr>
            <a:endParaRPr lang="cs-CZ" dirty="0"/>
          </a:p>
          <a:p>
            <a:pPr marL="82296" indent="0">
              <a:buNone/>
            </a:pPr>
            <a:endParaRPr lang="cs-CZ" dirty="0" smtClean="0"/>
          </a:p>
          <a:p>
            <a:pPr marL="82296" indent="0">
              <a:buNone/>
            </a:pPr>
            <a:endParaRPr lang="cs-CZ" dirty="0"/>
          </a:p>
          <a:p>
            <a:pPr marL="82296" indent="0">
              <a:buNone/>
            </a:pPr>
            <a:r>
              <a:rPr lang="cs-CZ" dirty="0" smtClean="0"/>
              <a:t>dvůr                                       zoo</a:t>
            </a:r>
            <a:endParaRPr lang="cs-CZ" dirty="0"/>
          </a:p>
        </p:txBody>
      </p:sp>
      <p:sp>
        <p:nvSpPr>
          <p:cNvPr id="7" name="Oválný popisek 6"/>
          <p:cNvSpPr/>
          <p:nvPr/>
        </p:nvSpPr>
        <p:spPr>
          <a:xfrm>
            <a:off x="7740352" y="4729021"/>
            <a:ext cx="914400" cy="61264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lev</a:t>
            </a:r>
            <a:endParaRPr lang="cs-CZ" sz="2400" dirty="0"/>
          </a:p>
        </p:txBody>
      </p:sp>
      <p:sp>
        <p:nvSpPr>
          <p:cNvPr id="9" name="Oválný popisek 8"/>
          <p:cNvSpPr/>
          <p:nvPr/>
        </p:nvSpPr>
        <p:spPr>
          <a:xfrm>
            <a:off x="7740352" y="2960368"/>
            <a:ext cx="1050463" cy="61264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zajíc</a:t>
            </a:r>
            <a:endParaRPr lang="cs-CZ" sz="2400" dirty="0"/>
          </a:p>
        </p:txBody>
      </p:sp>
      <p:sp>
        <p:nvSpPr>
          <p:cNvPr id="10" name="Oválný popisek 9"/>
          <p:cNvSpPr/>
          <p:nvPr/>
        </p:nvSpPr>
        <p:spPr>
          <a:xfrm>
            <a:off x="7464184" y="1833392"/>
            <a:ext cx="1068255" cy="61264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koza</a:t>
            </a:r>
            <a:endParaRPr lang="cs-CZ" sz="2400" dirty="0"/>
          </a:p>
        </p:txBody>
      </p:sp>
      <p:sp>
        <p:nvSpPr>
          <p:cNvPr id="11" name="Oválný popisek 10"/>
          <p:cNvSpPr/>
          <p:nvPr/>
        </p:nvSpPr>
        <p:spPr>
          <a:xfrm>
            <a:off x="6471844" y="2139716"/>
            <a:ext cx="914400" cy="61264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slon</a:t>
            </a:r>
            <a:endParaRPr lang="cs-CZ" sz="2000" dirty="0"/>
          </a:p>
        </p:txBody>
      </p:sp>
      <p:sp>
        <p:nvSpPr>
          <p:cNvPr id="12" name="Oválný popisek 11"/>
          <p:cNvSpPr/>
          <p:nvPr/>
        </p:nvSpPr>
        <p:spPr>
          <a:xfrm>
            <a:off x="4782690" y="1833392"/>
            <a:ext cx="1135758" cy="812941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opice</a:t>
            </a:r>
            <a:endParaRPr lang="cs-CZ" sz="2000" dirty="0"/>
          </a:p>
        </p:txBody>
      </p:sp>
      <p:sp>
        <p:nvSpPr>
          <p:cNvPr id="13" name="Oválný popisek 12"/>
          <p:cNvSpPr/>
          <p:nvPr/>
        </p:nvSpPr>
        <p:spPr>
          <a:xfrm>
            <a:off x="3347864" y="1844298"/>
            <a:ext cx="1152128" cy="76296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srnka</a:t>
            </a:r>
            <a:endParaRPr lang="cs-CZ" sz="2000" dirty="0"/>
          </a:p>
        </p:txBody>
      </p:sp>
      <p:sp>
        <p:nvSpPr>
          <p:cNvPr id="14" name="Oválný popisek 13"/>
          <p:cNvSpPr/>
          <p:nvPr/>
        </p:nvSpPr>
        <p:spPr>
          <a:xfrm>
            <a:off x="1619672" y="1927964"/>
            <a:ext cx="914400" cy="612648"/>
          </a:xfrm>
          <a:prstGeom prst="wedgeEllipseCallout">
            <a:avLst>
              <a:gd name="adj1" fmla="val 21790"/>
              <a:gd name="adj2" fmla="val -182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myš</a:t>
            </a:r>
            <a:endParaRPr lang="cs-CZ" sz="2000" dirty="0"/>
          </a:p>
        </p:txBody>
      </p:sp>
      <p:sp>
        <p:nvSpPr>
          <p:cNvPr id="15" name="Oválný popisek 14"/>
          <p:cNvSpPr/>
          <p:nvPr/>
        </p:nvSpPr>
        <p:spPr>
          <a:xfrm>
            <a:off x="6118471" y="4887452"/>
            <a:ext cx="1371600" cy="760541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zebra</a:t>
            </a:r>
            <a:endParaRPr lang="cs-CZ" sz="2400" dirty="0"/>
          </a:p>
        </p:txBody>
      </p:sp>
      <p:sp>
        <p:nvSpPr>
          <p:cNvPr id="16" name="Oválný popisek 15"/>
          <p:cNvSpPr/>
          <p:nvPr/>
        </p:nvSpPr>
        <p:spPr>
          <a:xfrm>
            <a:off x="4893369" y="5445224"/>
            <a:ext cx="914400" cy="61264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pes</a:t>
            </a:r>
            <a:endParaRPr lang="cs-CZ" sz="2400" dirty="0"/>
          </a:p>
        </p:txBody>
      </p:sp>
      <p:sp>
        <p:nvSpPr>
          <p:cNvPr id="17" name="Oválný popisek 16"/>
          <p:cNvSpPr/>
          <p:nvPr/>
        </p:nvSpPr>
        <p:spPr>
          <a:xfrm>
            <a:off x="4436169" y="4596777"/>
            <a:ext cx="914400" cy="61264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liška</a:t>
            </a:r>
            <a:endParaRPr lang="cs-CZ" sz="2000" dirty="0"/>
          </a:p>
        </p:txBody>
      </p:sp>
      <p:sp>
        <p:nvSpPr>
          <p:cNvPr id="18" name="Oválný popisek 17"/>
          <p:cNvSpPr/>
          <p:nvPr/>
        </p:nvSpPr>
        <p:spPr>
          <a:xfrm>
            <a:off x="2829528" y="5209425"/>
            <a:ext cx="1238416" cy="713621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šnek</a:t>
            </a:r>
            <a:endParaRPr lang="cs-CZ" sz="2000" dirty="0"/>
          </a:p>
        </p:txBody>
      </p:sp>
      <p:sp>
        <p:nvSpPr>
          <p:cNvPr id="19" name="Oválný popisek 18"/>
          <p:cNvSpPr/>
          <p:nvPr/>
        </p:nvSpPr>
        <p:spPr>
          <a:xfrm>
            <a:off x="1979712" y="4365104"/>
            <a:ext cx="1224136" cy="61264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kočka</a:t>
            </a:r>
            <a:endParaRPr lang="cs-CZ" sz="2000" dirty="0"/>
          </a:p>
        </p:txBody>
      </p:sp>
      <p:sp>
        <p:nvSpPr>
          <p:cNvPr id="20" name="Oválný popisek 19"/>
          <p:cNvSpPr/>
          <p:nvPr/>
        </p:nvSpPr>
        <p:spPr>
          <a:xfrm>
            <a:off x="1857400" y="3182743"/>
            <a:ext cx="1130424" cy="61264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prase</a:t>
            </a:r>
            <a:endParaRPr lang="cs-CZ" sz="2000" dirty="0"/>
          </a:p>
        </p:txBody>
      </p:sp>
      <p:sp>
        <p:nvSpPr>
          <p:cNvPr id="21" name="Oválný popisek 20"/>
          <p:cNvSpPr/>
          <p:nvPr/>
        </p:nvSpPr>
        <p:spPr>
          <a:xfrm>
            <a:off x="6804248" y="3633834"/>
            <a:ext cx="1052165" cy="774205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ovce</a:t>
            </a:r>
            <a:endParaRPr lang="cs-CZ" sz="2000" dirty="0"/>
          </a:p>
        </p:txBody>
      </p:sp>
      <p:sp>
        <p:nvSpPr>
          <p:cNvPr id="22" name="Oválný popisek 21"/>
          <p:cNvSpPr/>
          <p:nvPr/>
        </p:nvSpPr>
        <p:spPr>
          <a:xfrm>
            <a:off x="3448736" y="3266692"/>
            <a:ext cx="1444632" cy="734285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slepice</a:t>
            </a:r>
            <a:endParaRPr lang="cs-CZ" dirty="0"/>
          </a:p>
        </p:txBody>
      </p:sp>
      <p:sp>
        <p:nvSpPr>
          <p:cNvPr id="4" name="Oválný popisek 3"/>
          <p:cNvSpPr/>
          <p:nvPr/>
        </p:nvSpPr>
        <p:spPr>
          <a:xfrm>
            <a:off x="5350568" y="2960368"/>
            <a:ext cx="1121275" cy="61264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včela</a:t>
            </a:r>
            <a:endParaRPr lang="cs-CZ" sz="2000" dirty="0"/>
          </a:p>
        </p:txBody>
      </p:sp>
      <p:sp>
        <p:nvSpPr>
          <p:cNvPr id="5" name="Oválný popisek 4"/>
          <p:cNvSpPr/>
          <p:nvPr/>
        </p:nvSpPr>
        <p:spPr>
          <a:xfrm>
            <a:off x="5259616" y="3795391"/>
            <a:ext cx="1096306" cy="825353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lama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36269156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utvoř slova, která dávají smysl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bou</a:t>
            </a:r>
            <a:r>
              <a:rPr lang="cs-CZ" dirty="0" smtClean="0"/>
              <a:t>  </a:t>
            </a:r>
            <a:r>
              <a:rPr lang="cs-CZ" dirty="0" err="1" smtClean="0"/>
              <a:t>le</a:t>
            </a:r>
            <a:r>
              <a:rPr lang="cs-CZ" dirty="0" smtClean="0"/>
              <a:t>          hou    by        </a:t>
            </a:r>
            <a:r>
              <a:rPr lang="cs-CZ" dirty="0" err="1" smtClean="0"/>
              <a:t>lou</a:t>
            </a:r>
            <a:r>
              <a:rPr lang="cs-CZ" dirty="0" smtClean="0"/>
              <a:t>   </a:t>
            </a:r>
            <a:r>
              <a:rPr lang="cs-CZ" dirty="0" err="1" smtClean="0"/>
              <a:t>cu</a:t>
            </a:r>
            <a:endParaRPr lang="cs-CZ" dirty="0" smtClean="0"/>
          </a:p>
          <a:p>
            <a:pPr marL="82296" indent="0">
              <a:buNone/>
            </a:pPr>
            <a:r>
              <a:rPr lang="cs-CZ" dirty="0" smtClean="0"/>
              <a:t>          </a:t>
            </a:r>
            <a:r>
              <a:rPr lang="cs-CZ" dirty="0"/>
              <a:t>d</a:t>
            </a:r>
            <a:r>
              <a:rPr lang="cs-CZ" dirty="0" smtClean="0"/>
              <a:t>e                   </a:t>
            </a:r>
            <a:r>
              <a:rPr lang="cs-CZ" dirty="0" err="1"/>
              <a:t>d</a:t>
            </a:r>
            <a:r>
              <a:rPr lang="cs-CZ" dirty="0" err="1" smtClean="0"/>
              <a:t>y</a:t>
            </a:r>
            <a:r>
              <a:rPr lang="cs-CZ" dirty="0" smtClean="0"/>
              <a:t>                </a:t>
            </a:r>
            <a:r>
              <a:rPr lang="cs-CZ" dirty="0" err="1" smtClean="0"/>
              <a:t>ka</a:t>
            </a:r>
            <a:endParaRPr lang="cs-CZ" dirty="0" smtClean="0"/>
          </a:p>
          <a:p>
            <a:pPr marL="82296" indent="0">
              <a:buNone/>
            </a:pPr>
            <a:r>
              <a:rPr lang="cs-CZ" dirty="0" smtClean="0"/>
              <a:t>          </a:t>
            </a:r>
            <a:r>
              <a:rPr lang="cs-CZ" dirty="0" err="1" smtClean="0"/>
              <a:t>be</a:t>
            </a:r>
            <a:r>
              <a:rPr lang="cs-CZ" dirty="0" smtClean="0"/>
              <a:t>                   </a:t>
            </a:r>
            <a:r>
              <a:rPr lang="cs-CZ" dirty="0" err="1" smtClean="0"/>
              <a:t>sy</a:t>
            </a:r>
            <a:r>
              <a:rPr lang="cs-CZ" dirty="0" smtClean="0"/>
              <a:t>                </a:t>
            </a:r>
            <a:r>
              <a:rPr lang="cs-CZ" dirty="0"/>
              <a:t>d</a:t>
            </a:r>
            <a:r>
              <a:rPr lang="cs-CZ" dirty="0" smtClean="0"/>
              <a:t>e</a:t>
            </a:r>
          </a:p>
          <a:p>
            <a:endParaRPr lang="cs-CZ" dirty="0"/>
          </a:p>
          <a:p>
            <a:r>
              <a:rPr lang="cs-CZ" dirty="0" err="1" smtClean="0"/>
              <a:t>kou</a:t>
            </a:r>
            <a:r>
              <a:rPr lang="cs-CZ" dirty="0" smtClean="0"/>
              <a:t>  mi         mou  </a:t>
            </a:r>
            <a:r>
              <a:rPr lang="cs-CZ" dirty="0" err="1" smtClean="0"/>
              <a:t>ka</a:t>
            </a:r>
            <a:r>
              <a:rPr lang="cs-CZ" dirty="0" smtClean="0"/>
              <a:t>         </a:t>
            </a:r>
            <a:r>
              <a:rPr lang="cs-CZ" dirty="0" err="1" smtClean="0"/>
              <a:t>pou</a:t>
            </a:r>
            <a:r>
              <a:rPr lang="cs-CZ" dirty="0" smtClean="0"/>
              <a:t>   </a:t>
            </a:r>
            <a:r>
              <a:rPr lang="cs-CZ" dirty="0" err="1"/>
              <a:t>p</a:t>
            </a:r>
            <a:r>
              <a:rPr lang="cs-CZ" dirty="0" err="1" smtClean="0"/>
              <a:t>e</a:t>
            </a:r>
            <a:endParaRPr lang="cs-CZ" dirty="0" smtClean="0"/>
          </a:p>
          <a:p>
            <a:pPr marL="82296" indent="0">
              <a:buNone/>
            </a:pPr>
            <a:r>
              <a:rPr lang="cs-CZ" dirty="0" smtClean="0"/>
              <a:t>          </a:t>
            </a:r>
            <a:r>
              <a:rPr lang="cs-CZ" dirty="0" err="1" smtClean="0"/>
              <a:t>zo</a:t>
            </a:r>
            <a:r>
              <a:rPr lang="cs-CZ" dirty="0" smtClean="0"/>
              <a:t>                 da                  </a:t>
            </a:r>
            <a:r>
              <a:rPr lang="cs-CZ" dirty="0" err="1" smtClean="0"/>
              <a:t>če</a:t>
            </a:r>
            <a:endParaRPr lang="cs-CZ" dirty="0" smtClean="0"/>
          </a:p>
          <a:p>
            <a:pPr marL="82296" indent="0">
              <a:buNone/>
            </a:pPr>
            <a:r>
              <a:rPr lang="cs-CZ" dirty="0" smtClean="0"/>
              <a:t>          </a:t>
            </a:r>
            <a:r>
              <a:rPr lang="cs-CZ" dirty="0"/>
              <a:t>d</a:t>
            </a:r>
            <a:r>
              <a:rPr lang="cs-CZ" dirty="0" smtClean="0"/>
              <a:t>e                  </a:t>
            </a:r>
            <a:r>
              <a:rPr lang="cs-CZ" dirty="0" err="1" smtClean="0"/>
              <a:t>pa</a:t>
            </a:r>
            <a:r>
              <a:rPr lang="cs-CZ" dirty="0" smtClean="0"/>
              <a:t>                  ta</a:t>
            </a:r>
          </a:p>
          <a:p>
            <a:endParaRPr lang="cs-CZ" dirty="0"/>
          </a:p>
        </p:txBody>
      </p:sp>
      <p:pic>
        <p:nvPicPr>
          <p:cNvPr id="1028" name="Picture 4" descr="C:\Users\0MGM\AppData\Local\Microsoft\Windows\Temporary Internet Files\Content.IE5\WBAGLD88\MC9004321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725144"/>
            <a:ext cx="1838325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MGM\AppData\Local\Microsoft\Windows\Temporary Internet Files\Content.IE5\WBAGLD88\MC9000485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53436" y="2153249"/>
            <a:ext cx="1458324" cy="1636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569916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Ilustrace </a:t>
            </a:r>
            <a:r>
              <a:rPr lang="cs-CZ" dirty="0"/>
              <a:t>: office.microsoft.com </a:t>
            </a:r>
          </a:p>
          <a:p>
            <a:endParaRPr lang="cs-CZ" dirty="0"/>
          </a:p>
        </p:txBody>
      </p:sp>
      <p:pic>
        <p:nvPicPr>
          <p:cNvPr id="2050" name="Picture 2" descr="C:\Users\0MGM\AppData\Local\Microsoft\Windows\Temporary Internet Files\Content.IE5\SKQ0QANH\MM900283457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717032"/>
            <a:ext cx="1825724" cy="1825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333343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214</TotalTime>
  <Words>236</Words>
  <Application>Microsoft Office PowerPoint</Application>
  <PresentationFormat>Předvádění na obrazovce (4:3)</PresentationFormat>
  <Paragraphs>84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Snímek 1</vt:lpstr>
      <vt:lpstr>anotace</vt:lpstr>
      <vt:lpstr>podtrhni slova, ve kterých je písmeno B</vt:lpstr>
      <vt:lpstr>slož  slova</vt:lpstr>
      <vt:lpstr>najdi a vybarvi  b   d   p</vt:lpstr>
      <vt:lpstr>Vyznač,  kam  kdo  patří:</vt:lpstr>
      <vt:lpstr>utvoř slova, která dávají smysl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Dum</cp:lastModifiedBy>
  <cp:revision>22</cp:revision>
  <dcterms:created xsi:type="dcterms:W3CDTF">2013-05-23T18:45:28Z</dcterms:created>
  <dcterms:modified xsi:type="dcterms:W3CDTF">2013-05-27T12:00:13Z</dcterms:modified>
</cp:coreProperties>
</file>