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7" r:id="rId5"/>
    <p:sldId id="268" r:id="rId6"/>
    <p:sldId id="261" r:id="rId7"/>
    <p:sldId id="263" r:id="rId8"/>
    <p:sldId id="266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43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E6D5C-D0F6-46A6-A296-5A809703816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62599A8-B0DC-4723-8645-BB0FC73FF7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E6D5C-D0F6-46A6-A296-5A809703816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62599A8-B0DC-4723-8645-BB0FC73FF7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E6D5C-D0F6-46A6-A296-5A809703816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599A8-B0DC-4723-8645-BB0FC73FF7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E6D5C-D0F6-46A6-A296-5A809703816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599A8-B0DC-4723-8645-BB0FC73FF7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E6D5C-D0F6-46A6-A296-5A809703816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62599A8-B0DC-4723-8645-BB0FC73FF7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E6D5C-D0F6-46A6-A296-5A809703816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599A8-B0DC-4723-8645-BB0FC73FF7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E6D5C-D0F6-46A6-A296-5A809703816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599A8-B0DC-4723-8645-BB0FC73FF7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E6D5C-D0F6-46A6-A296-5A809703816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599A8-B0DC-4723-8645-BB0FC73FF7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E6D5C-D0F6-46A6-A296-5A809703816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599A8-B0DC-4723-8645-BB0FC73FF7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E6D5C-D0F6-46A6-A296-5A809703816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599A8-B0DC-4723-8645-BB0FC73FF7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E6D5C-D0F6-46A6-A296-5A809703816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599A8-B0DC-4723-8645-BB0FC73FF7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32E6D5C-D0F6-46A6-A296-5A809703816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62599A8-B0DC-4723-8645-BB0FC73FF7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7440844"/>
              </p:ext>
            </p:extLst>
          </p:nvPr>
        </p:nvGraphicFramePr>
        <p:xfrm>
          <a:off x="1368425" y="2924944"/>
          <a:ext cx="6405925" cy="3279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Bláhová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VY_32_INOVACE_4A_15_Rozmnožovací soustava muže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4A_PD5.roč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6. 5.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2013 v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5.B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 procvičení učiva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Žáci se seznamují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stavbou a funkcí rozmnožovací soustavy muže. Na závěrečných snímcích procvičí a upevní učivo.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1340769"/>
            <a:ext cx="8458200" cy="1368151"/>
          </a:xfrm>
        </p:spPr>
        <p:txBody>
          <a:bodyPr>
            <a:normAutofit/>
          </a:bodyPr>
          <a:lstStyle/>
          <a:p>
            <a:r>
              <a:rPr lang="cs-CZ" sz="4000" b="1" u="sng" dirty="0" smtClean="0"/>
              <a:t>ROZMNOŽOVACÍ SOUSTAVA</a:t>
            </a:r>
            <a:endParaRPr lang="cs-CZ" sz="4000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02431" y="3905225"/>
            <a:ext cx="8458200" cy="914400"/>
          </a:xfrm>
        </p:spPr>
        <p:txBody>
          <a:bodyPr>
            <a:normAutofit fontScale="92500" lnSpcReduction="20000"/>
          </a:bodyPr>
          <a:lstStyle/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Zajišťuje zachování druhu,</a:t>
            </a:r>
          </a:p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vznik nového jedince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admin\AppData\Local\Microsoft\Windows\Temporary Internet Files\Content.IE5\J8CY1I3J\MC9003098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48983" y="262806"/>
            <a:ext cx="1827213" cy="1400175"/>
          </a:xfrm>
          <a:prstGeom prst="rect">
            <a:avLst/>
          </a:prstGeom>
          <a:noFill/>
        </p:spPr>
      </p:pic>
      <p:pic>
        <p:nvPicPr>
          <p:cNvPr id="1027" name="Picture 3" descr="C:\Users\admin\AppData\Local\Microsoft\Windows\Temporary Internet Files\Content.IE5\B1E0NB2P\MP90018517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4509120"/>
            <a:ext cx="3059832" cy="20505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Rozmnožovací soustava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i="1" dirty="0" smtClean="0"/>
              <a:t>Je tvořena pohlavními orgány s pohlavními žlázami</a:t>
            </a:r>
          </a:p>
          <a:p>
            <a:r>
              <a:rPr lang="cs-CZ" sz="3600" i="1" dirty="0" smtClean="0"/>
              <a:t>Rozlišuje se podle pohlaví</a:t>
            </a:r>
          </a:p>
          <a:p>
            <a:pPr lvl="3"/>
            <a:r>
              <a:rPr lang="cs-CZ" sz="2400" i="1" dirty="0" smtClean="0"/>
              <a:t>Mužské pohlavní žlázy</a:t>
            </a:r>
          </a:p>
          <a:p>
            <a:pPr lvl="3"/>
            <a:r>
              <a:rPr lang="cs-CZ" sz="2400" i="1" dirty="0" smtClean="0"/>
              <a:t>Ženské pohlavní žlázy</a:t>
            </a:r>
            <a:endParaRPr lang="cs-CZ" sz="2400" i="1" dirty="0"/>
          </a:p>
        </p:txBody>
      </p:sp>
      <p:pic>
        <p:nvPicPr>
          <p:cNvPr id="2050" name="Picture 2" descr="C:\Users\admin\AppData\Local\Microsoft\Windows\Temporary Internet Files\Content.IE5\HUCSK6GQ\MP90044853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3645024"/>
            <a:ext cx="3514897" cy="2952328"/>
          </a:xfrm>
          <a:prstGeom prst="rect">
            <a:avLst/>
          </a:prstGeom>
          <a:noFill/>
        </p:spPr>
      </p:pic>
      <p:pic>
        <p:nvPicPr>
          <p:cNvPr id="2051" name="Picture 3" descr="C:\Users\admin\AppData\Local\Microsoft\Windows\Temporary Internet Files\Content.IE5\1RI9AKOU\MP90044248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18542" y="188640"/>
            <a:ext cx="1702058" cy="151216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259632" y="5157192"/>
            <a:ext cx="43924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rgbClr val="0070C0"/>
                </a:solidFill>
              </a:rPr>
              <a:t>Na vznik nového jedince vždy musí být 2 – mamka a taťka </a:t>
            </a:r>
            <a:endParaRPr lang="cs-CZ" sz="2000" b="1" i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Mužské pohlavní ústrojí</a:t>
            </a:r>
            <a:endParaRPr lang="cs-CZ" b="1" u="sng" dirty="0"/>
          </a:p>
        </p:txBody>
      </p:sp>
      <p:pic>
        <p:nvPicPr>
          <p:cNvPr id="3074" name="Picture 2" descr="C:\Users\admin\AppData\Local\Microsoft\Windows\Temporary Internet Files\Content.IE5\1Q5492BT\MP90044228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260648"/>
            <a:ext cx="1979711" cy="1484784"/>
          </a:xfrm>
          <a:prstGeom prst="rect">
            <a:avLst/>
          </a:prstGeom>
          <a:noFill/>
        </p:spPr>
      </p:pic>
      <p:pic>
        <p:nvPicPr>
          <p:cNvPr id="5" name="Zástupný symbol pro obsah 3" descr="220px-Male_reproductive_system_lateral_nolabel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3435" r="6871"/>
          <a:stretch>
            <a:fillRect/>
          </a:stretch>
        </p:blipFill>
        <p:spPr>
          <a:xfrm>
            <a:off x="2591919" y="1628800"/>
            <a:ext cx="4195071" cy="4464496"/>
          </a:xfrm>
        </p:spPr>
      </p:pic>
      <p:sp>
        <p:nvSpPr>
          <p:cNvPr id="6" name="TextovéPole 5"/>
          <p:cNvSpPr txBox="1"/>
          <p:nvPr/>
        </p:nvSpPr>
        <p:spPr>
          <a:xfrm>
            <a:off x="971600" y="2564904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Močový měchýř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59632" y="2996952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Kost stydká</a:t>
            </a:r>
          </a:p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763688" y="4005064"/>
            <a:ext cx="8002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 smtClean="0"/>
              <a:t>Penis</a:t>
            </a:r>
            <a:endParaRPr lang="cs-CZ" b="1" i="1" dirty="0"/>
          </a:p>
        </p:txBody>
      </p:sp>
      <p:sp>
        <p:nvSpPr>
          <p:cNvPr id="9" name="Obdélník 8"/>
          <p:cNvSpPr/>
          <p:nvPr/>
        </p:nvSpPr>
        <p:spPr>
          <a:xfrm>
            <a:off x="827584" y="4365104"/>
            <a:ext cx="18816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 smtClean="0"/>
              <a:t>Topořivé těleso</a:t>
            </a:r>
            <a:endParaRPr lang="cs-CZ" b="1" i="1" dirty="0"/>
          </a:p>
        </p:txBody>
      </p:sp>
      <p:sp>
        <p:nvSpPr>
          <p:cNvPr id="10" name="Obdélník 9"/>
          <p:cNvSpPr/>
          <p:nvPr/>
        </p:nvSpPr>
        <p:spPr>
          <a:xfrm>
            <a:off x="395536" y="5517232"/>
            <a:ext cx="23903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 smtClean="0"/>
              <a:t>Ústí močové trubice</a:t>
            </a:r>
            <a:endParaRPr lang="cs-CZ" b="1" i="1" dirty="0"/>
          </a:p>
        </p:txBody>
      </p:sp>
      <p:sp>
        <p:nvSpPr>
          <p:cNvPr id="11" name="Obdélník 10"/>
          <p:cNvSpPr/>
          <p:nvPr/>
        </p:nvSpPr>
        <p:spPr>
          <a:xfrm>
            <a:off x="6660232" y="2132856"/>
            <a:ext cx="16209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 smtClean="0"/>
              <a:t>Tlusté střevo</a:t>
            </a:r>
            <a:endParaRPr lang="cs-CZ" b="1" i="1" dirty="0"/>
          </a:p>
        </p:txBody>
      </p:sp>
      <p:sp>
        <p:nvSpPr>
          <p:cNvPr id="12" name="Obdélník 11"/>
          <p:cNvSpPr/>
          <p:nvPr/>
        </p:nvSpPr>
        <p:spPr>
          <a:xfrm>
            <a:off x="6732240" y="2924944"/>
            <a:ext cx="12234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 smtClean="0"/>
              <a:t>Konečník</a:t>
            </a:r>
            <a:endParaRPr lang="cs-CZ" b="1" i="1" dirty="0"/>
          </a:p>
        </p:txBody>
      </p:sp>
      <p:sp>
        <p:nvSpPr>
          <p:cNvPr id="13" name="Obdélník 12"/>
          <p:cNvSpPr/>
          <p:nvPr/>
        </p:nvSpPr>
        <p:spPr>
          <a:xfrm>
            <a:off x="6732240" y="3284984"/>
            <a:ext cx="19159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 smtClean="0"/>
              <a:t>Semenný váček</a:t>
            </a:r>
            <a:endParaRPr lang="cs-CZ" b="1" i="1" dirty="0"/>
          </a:p>
        </p:txBody>
      </p:sp>
      <p:sp>
        <p:nvSpPr>
          <p:cNvPr id="14" name="Obdélník 13"/>
          <p:cNvSpPr/>
          <p:nvPr/>
        </p:nvSpPr>
        <p:spPr>
          <a:xfrm>
            <a:off x="6732240" y="3717032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 smtClean="0"/>
              <a:t>Prostata</a:t>
            </a:r>
            <a:endParaRPr lang="cs-CZ" b="1" i="1" dirty="0"/>
          </a:p>
        </p:txBody>
      </p:sp>
      <p:sp>
        <p:nvSpPr>
          <p:cNvPr id="15" name="Obdélník 14"/>
          <p:cNvSpPr/>
          <p:nvPr/>
        </p:nvSpPr>
        <p:spPr>
          <a:xfrm>
            <a:off x="6732240" y="4293096"/>
            <a:ext cx="13388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 smtClean="0"/>
              <a:t>Řitní otvor</a:t>
            </a:r>
            <a:endParaRPr lang="cs-CZ" b="1" i="1" dirty="0"/>
          </a:p>
        </p:txBody>
      </p:sp>
      <p:sp>
        <p:nvSpPr>
          <p:cNvPr id="16" name="Obdélník 15"/>
          <p:cNvSpPr/>
          <p:nvPr/>
        </p:nvSpPr>
        <p:spPr>
          <a:xfrm>
            <a:off x="6732240" y="4581128"/>
            <a:ext cx="13773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 smtClean="0"/>
              <a:t>Chámovod</a:t>
            </a:r>
            <a:endParaRPr lang="cs-CZ" b="1" i="1" dirty="0"/>
          </a:p>
        </p:txBody>
      </p:sp>
      <p:sp>
        <p:nvSpPr>
          <p:cNvPr id="17" name="Obdélník 16"/>
          <p:cNvSpPr/>
          <p:nvPr/>
        </p:nvSpPr>
        <p:spPr>
          <a:xfrm>
            <a:off x="6732240" y="4941168"/>
            <a:ext cx="11592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 smtClean="0"/>
              <a:t>Nadvarle</a:t>
            </a:r>
            <a:endParaRPr lang="cs-CZ" b="1" i="1" dirty="0"/>
          </a:p>
        </p:txBody>
      </p:sp>
      <p:sp>
        <p:nvSpPr>
          <p:cNvPr id="18" name="Obdélník 17"/>
          <p:cNvSpPr/>
          <p:nvPr/>
        </p:nvSpPr>
        <p:spPr>
          <a:xfrm>
            <a:off x="6084168" y="5229200"/>
            <a:ext cx="7403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 smtClean="0"/>
              <a:t>Varle</a:t>
            </a:r>
            <a:endParaRPr lang="cs-CZ" b="1" i="1" dirty="0"/>
          </a:p>
        </p:txBody>
      </p:sp>
      <p:sp>
        <p:nvSpPr>
          <p:cNvPr id="19" name="Obdélník 18"/>
          <p:cNvSpPr/>
          <p:nvPr/>
        </p:nvSpPr>
        <p:spPr>
          <a:xfrm>
            <a:off x="6804248" y="5733256"/>
            <a:ext cx="9669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 smtClean="0"/>
              <a:t>Šourek</a:t>
            </a:r>
            <a:endParaRPr lang="cs-CZ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304800" y="332656"/>
            <a:ext cx="8686800" cy="124544"/>
          </a:xfrm>
        </p:spPr>
        <p:txBody>
          <a:bodyPr>
            <a:normAutofit fontScale="90000"/>
          </a:bodyPr>
          <a:lstStyle/>
          <a:p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52736"/>
            <a:ext cx="8686800" cy="5256584"/>
          </a:xfrm>
        </p:spPr>
        <p:txBody>
          <a:bodyPr>
            <a:noAutofit/>
          </a:bodyPr>
          <a:lstStyle/>
          <a:p>
            <a:r>
              <a:rPr lang="cs-CZ" sz="3600" b="1" i="1" u="sng" dirty="0" smtClean="0"/>
              <a:t>Varlata</a:t>
            </a:r>
            <a:r>
              <a:rPr lang="cs-CZ" sz="3600" b="1" i="1" dirty="0" smtClean="0"/>
              <a:t> – párová žláza</a:t>
            </a:r>
          </a:p>
          <a:p>
            <a:r>
              <a:rPr lang="cs-CZ" sz="3600" b="1" i="1" dirty="0" smtClean="0"/>
              <a:t>v kanálcích varlat vznikají miliony </a:t>
            </a:r>
            <a:r>
              <a:rPr lang="cs-CZ" sz="3600" b="1" i="1" u="sng" dirty="0" smtClean="0"/>
              <a:t>spermií</a:t>
            </a:r>
            <a:r>
              <a:rPr lang="cs-CZ" sz="3600" b="1" i="1" dirty="0" smtClean="0"/>
              <a:t> </a:t>
            </a:r>
          </a:p>
          <a:p>
            <a:r>
              <a:rPr lang="cs-CZ" sz="3600" b="1" i="1" u="sng" dirty="0" smtClean="0"/>
              <a:t>Spermie</a:t>
            </a:r>
            <a:r>
              <a:rPr lang="cs-CZ" sz="3600" b="1" i="1" dirty="0" smtClean="0"/>
              <a:t> - mužské pohlavní buňky, přenášejí dědičnou informaci</a:t>
            </a:r>
          </a:p>
          <a:p>
            <a:r>
              <a:rPr lang="cs-CZ" sz="3600" b="1" i="1" dirty="0" smtClean="0"/>
              <a:t>Zde vzniká také </a:t>
            </a:r>
            <a:r>
              <a:rPr lang="cs-CZ" sz="3600" b="1" i="1" u="sng" dirty="0" smtClean="0"/>
              <a:t>testosteron</a:t>
            </a:r>
            <a:r>
              <a:rPr lang="cs-CZ" sz="3600" b="1" i="1" dirty="0" smtClean="0"/>
              <a:t> – pohlavní hormon – vznik druhotných pohlavních znaků (změna hlasu, vousy, tělesné ochlupení, svaly)</a:t>
            </a:r>
            <a:r>
              <a:rPr lang="cs-CZ" sz="2400" b="1" i="1" dirty="0" smtClean="0"/>
              <a:t> </a:t>
            </a:r>
            <a:endParaRPr lang="cs-CZ" sz="2400" b="1" i="1" dirty="0"/>
          </a:p>
        </p:txBody>
      </p:sp>
      <p:pic>
        <p:nvPicPr>
          <p:cNvPr id="4098" name="Picture 2" descr="C:\Users\admin\AppData\Local\Microsoft\Windows\Temporary Internet Files\Content.IE5\1Q5492BT\MC9003322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52320" y="116632"/>
            <a:ext cx="1453418" cy="16374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/>
              <a:t>POHLAVNÍ ORGÁNY MUŽE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>
            <a:noAutofit/>
          </a:bodyPr>
          <a:lstStyle/>
          <a:p>
            <a:r>
              <a:rPr lang="cs-CZ" sz="3600" b="1" i="1" dirty="0" smtClean="0"/>
              <a:t>Varlata</a:t>
            </a:r>
          </a:p>
          <a:p>
            <a:r>
              <a:rPr lang="cs-CZ" sz="3600" b="1" i="1" dirty="0" smtClean="0"/>
              <a:t>Nadvarle – zásobárna spermií</a:t>
            </a:r>
          </a:p>
          <a:p>
            <a:r>
              <a:rPr lang="cs-CZ" sz="3600" b="1" i="1" dirty="0" smtClean="0"/>
              <a:t>Chámovod – transport spermií z nadvarlete do močové trubice</a:t>
            </a:r>
          </a:p>
          <a:p>
            <a:r>
              <a:rPr lang="cs-CZ" sz="3600" b="1" i="1" dirty="0" smtClean="0"/>
              <a:t>Prostata – přídatná žláza, tvoří sekret</a:t>
            </a:r>
          </a:p>
          <a:p>
            <a:r>
              <a:rPr lang="cs-CZ" sz="3600" b="1" i="1" dirty="0" smtClean="0"/>
              <a:t>Penis</a:t>
            </a:r>
            <a:endParaRPr lang="cs-CZ" sz="3600" b="1" i="1" dirty="0"/>
          </a:p>
        </p:txBody>
      </p:sp>
      <p:pic>
        <p:nvPicPr>
          <p:cNvPr id="5122" name="Picture 2" descr="C:\Users\admin\AppData\Local\Microsoft\Windows\Temporary Internet Files\Content.IE5\1Q5492BT\MC9003322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260648"/>
            <a:ext cx="1604963" cy="18081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SPERMIE</a:t>
            </a:r>
            <a:endParaRPr lang="cs-CZ" dirty="0"/>
          </a:p>
        </p:txBody>
      </p:sp>
      <p:pic>
        <p:nvPicPr>
          <p:cNvPr id="4" name="Zástupný symbol pro obsah 3" descr="530px-Complete_diagram_of_a_human_spermatozoa_cs_svg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b="72823"/>
          <a:stretch>
            <a:fillRect/>
          </a:stretch>
        </p:blipFill>
        <p:spPr>
          <a:xfrm>
            <a:off x="755576" y="3789040"/>
            <a:ext cx="7576698" cy="2016224"/>
          </a:xfrm>
        </p:spPr>
      </p:pic>
      <p:sp>
        <p:nvSpPr>
          <p:cNvPr id="5" name="TextovéPole 4"/>
          <p:cNvSpPr txBox="1"/>
          <p:nvPr/>
        </p:nvSpPr>
        <p:spPr>
          <a:xfrm>
            <a:off x="251520" y="1268760"/>
            <a:ext cx="8712968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accent2">
                    <a:lumMod val="50000"/>
                  </a:schemeClr>
                </a:solidFill>
              </a:rPr>
              <a:t>Mužská pohlavní buňka </a:t>
            </a:r>
          </a:p>
          <a:p>
            <a:endParaRPr lang="cs-CZ" sz="2400" b="1" i="1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2400" b="1" i="1" dirty="0" smtClean="0">
                <a:solidFill>
                  <a:schemeClr val="accent2">
                    <a:lumMod val="50000"/>
                  </a:schemeClr>
                </a:solidFill>
              </a:rPr>
              <a:t>Při 1 ejakulaci uvolněno asi 200 000 </a:t>
            </a:r>
            <a:r>
              <a:rPr lang="cs-CZ" sz="2400" b="1" i="1" dirty="0" err="1" smtClean="0">
                <a:solidFill>
                  <a:schemeClr val="accent2">
                    <a:lumMod val="50000"/>
                  </a:schemeClr>
                </a:solidFill>
              </a:rPr>
              <a:t>000</a:t>
            </a:r>
            <a:r>
              <a:rPr lang="cs-CZ" sz="2400" b="1" i="1" dirty="0" smtClean="0">
                <a:solidFill>
                  <a:schemeClr val="accent2">
                    <a:lumMod val="50000"/>
                  </a:schemeClr>
                </a:solidFill>
              </a:rPr>
              <a:t> spermií, k vajíčku se dostane asi 200</a:t>
            </a:r>
          </a:p>
          <a:p>
            <a:endParaRPr lang="cs-CZ" sz="2000" dirty="0"/>
          </a:p>
          <a:p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64088" y="3068960"/>
            <a:ext cx="352839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rgbClr val="C00000"/>
                </a:solidFill>
              </a:rPr>
              <a:t>Velikost spermie je asi – délka 0,048mm, </a:t>
            </a:r>
          </a:p>
          <a:p>
            <a:r>
              <a:rPr lang="cs-CZ" sz="2000" b="1" i="1" dirty="0" smtClean="0">
                <a:solidFill>
                  <a:srgbClr val="C00000"/>
                </a:solidFill>
              </a:rPr>
              <a:t>šířka hlavičky 0,005mm</a:t>
            </a:r>
            <a:endParaRPr lang="cs-CZ" sz="2000" b="1" i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TEXT: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u="sng" dirty="0" smtClean="0"/>
              <a:t>VARLATA</a:t>
            </a:r>
            <a:r>
              <a:rPr lang="cs-CZ" dirty="0" smtClean="0"/>
              <a:t> – PÁROVÁ ŽLÁZA, V KANÁLCÍCH VZNIKAJÍ MILIONY …………… – POHLAVNÍ BUŇKY, PŘENÁŠEJÍ ……………. INFORMACI</a:t>
            </a:r>
          </a:p>
          <a:p>
            <a:pPr lvl="3"/>
            <a:r>
              <a:rPr lang="cs-CZ" sz="3200" dirty="0" smtClean="0"/>
              <a:t>ZDE VZNIKÁ TAKÉ ………….. – POHLAVNÍ HORMON – VZNIK DRUHOTNÝCH POHLAVNÍCH ZNAKŮ - ……………………</a:t>
            </a:r>
          </a:p>
          <a:p>
            <a:pPr lvl="3">
              <a:buNone/>
            </a:pPr>
            <a:r>
              <a:rPr lang="cs-CZ" sz="3200" dirty="0" smtClean="0"/>
              <a:t>…………………………………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1984445"/>
              </p:ext>
            </p:extLst>
          </p:nvPr>
        </p:nvGraphicFramePr>
        <p:xfrm>
          <a:off x="1369036" y="3233738"/>
          <a:ext cx="6405925" cy="180898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28543"/>
                <a:gridCol w="5075169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dirty="0" smtClean="0"/>
                        <a:t>BMF81. 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22.5.2012]. Dostupný na WWW: &lt;http://cs.wikipedia.org/wiki/Soubor:Male_reproductive_system_lateral_nolabel.png&gt;. </a:t>
                      </a:r>
                    </a:p>
                    <a:p>
                      <a:pPr algn="l" fontAlgn="ctr"/>
                      <a:r>
                        <a:rPr lang="cs-CZ" sz="1100" dirty="0" smtClean="0"/>
                        <a:t>RUIZ, Mariana. 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22.5.2012]. </a:t>
                      </a:r>
                      <a:r>
                        <a:rPr lang="cs-CZ" sz="1100" smtClean="0"/>
                        <a:t>Dostupný na WWW: &lt;http://cs.wikipedia.org/wiki/Soubor:Complete_diagram_of_a_human_spermatozoa_cs.svg&gt;. </a:t>
                      </a:r>
                      <a:endParaRPr lang="cs-CZ" sz="1100" b="0" i="0" u="none" strike="noStrike" dirty="0" smtClean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201</TotalTime>
  <Words>331</Words>
  <Application>Microsoft Office PowerPoint</Application>
  <PresentationFormat>Předvádění na obrazovce (4:3)</PresentationFormat>
  <Paragraphs>83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ROZMNOŽOVACÍ SOUSTAVA</vt:lpstr>
      <vt:lpstr>Rozmnožovací soustava</vt:lpstr>
      <vt:lpstr>Mužské pohlavní ústrojí</vt:lpstr>
      <vt:lpstr>Prezentace aplikace PowerPoint</vt:lpstr>
      <vt:lpstr>POHLAVNÍ ORGÁNY MUŽE</vt:lpstr>
      <vt:lpstr>SPERMIE</vt:lpstr>
      <vt:lpstr>DOPLŇ TEXT: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blahova</cp:lastModifiedBy>
  <cp:revision>21</cp:revision>
  <dcterms:created xsi:type="dcterms:W3CDTF">2012-05-21T17:48:58Z</dcterms:created>
  <dcterms:modified xsi:type="dcterms:W3CDTF">2013-05-27T12:25:17Z</dcterms:modified>
</cp:coreProperties>
</file>