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8" r:id="rId4"/>
    <p:sldId id="256" r:id="rId5"/>
    <p:sldId id="258" r:id="rId6"/>
    <p:sldId id="261" r:id="rId7"/>
    <p:sldId id="259" r:id="rId8"/>
    <p:sldId id="260" r:id="rId9"/>
    <p:sldId id="262" r:id="rId10"/>
    <p:sldId id="264" r:id="rId11"/>
    <p:sldId id="265" r:id="rId12"/>
    <p:sldId id="263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1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457502-7771-41E5-8F00-9FA19EDA69B8}" type="doc">
      <dgm:prSet loTypeId="urn:microsoft.com/office/officeart/2005/8/layout/arrow2" loCatId="process" qsTypeId="urn:microsoft.com/office/officeart/2005/8/quickstyle/simple1" qsCatId="simple" csTypeId="urn:microsoft.com/office/officeart/2005/8/colors/colorful1" csCatId="colorful" phldr="1"/>
      <dgm:spPr/>
    </dgm:pt>
    <dgm:pt modelId="{BA6E7C76-427E-423B-B907-92B9F51D2308}">
      <dgm:prSet phldrT="[Text]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oplození</a:t>
          </a:r>
          <a:endParaRPr lang="cs-CZ" dirty="0"/>
        </a:p>
      </dgm:t>
    </dgm:pt>
    <dgm:pt modelId="{F42E7C35-A497-4C24-82C9-D5881E43273F}" type="parTrans" cxnId="{F36468EA-AE49-45D0-A7E9-0FAE9EF371C4}">
      <dgm:prSet/>
      <dgm:spPr/>
      <dgm:t>
        <a:bodyPr/>
        <a:lstStyle/>
        <a:p>
          <a:endParaRPr lang="cs-CZ"/>
        </a:p>
      </dgm:t>
    </dgm:pt>
    <dgm:pt modelId="{63FE738C-8DC9-419B-AC4C-1DB5EBEBEE43}" type="sibTrans" cxnId="{F36468EA-AE49-45D0-A7E9-0FAE9EF371C4}">
      <dgm:prSet/>
      <dgm:spPr/>
      <dgm:t>
        <a:bodyPr/>
        <a:lstStyle/>
        <a:p>
          <a:endParaRPr lang="cs-CZ"/>
        </a:p>
      </dgm:t>
    </dgm:pt>
    <dgm:pt modelId="{55D5868A-A274-454A-AB4C-BC7BC4C51A7F}">
      <dgm:prSet phldrT="[Text]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zárodek</a:t>
          </a:r>
          <a:endParaRPr lang="cs-CZ" dirty="0"/>
        </a:p>
      </dgm:t>
    </dgm:pt>
    <dgm:pt modelId="{CCF4C690-6F86-4944-9484-2808724D0E9A}" type="parTrans" cxnId="{DABC3BB7-33F1-41ED-BEE9-F44F4FB0ACFB}">
      <dgm:prSet/>
      <dgm:spPr/>
      <dgm:t>
        <a:bodyPr/>
        <a:lstStyle/>
        <a:p>
          <a:endParaRPr lang="cs-CZ"/>
        </a:p>
      </dgm:t>
    </dgm:pt>
    <dgm:pt modelId="{D79B8AF9-D127-477A-88D3-FB0CBA87FB23}" type="sibTrans" cxnId="{DABC3BB7-33F1-41ED-BEE9-F44F4FB0ACFB}">
      <dgm:prSet/>
      <dgm:spPr/>
      <dgm:t>
        <a:bodyPr/>
        <a:lstStyle/>
        <a:p>
          <a:endParaRPr lang="cs-CZ"/>
        </a:p>
      </dgm:t>
    </dgm:pt>
    <dgm:pt modelId="{F630A46A-3C30-45CB-B325-710F8EAB6EBD}">
      <dgm:prSet phldrT="[Text]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dítě</a:t>
          </a:r>
          <a:endParaRPr lang="cs-CZ" dirty="0"/>
        </a:p>
      </dgm:t>
    </dgm:pt>
    <dgm:pt modelId="{2EE21F8E-7506-49F5-9FB5-378D97A0E501}" type="parTrans" cxnId="{696684D6-4F79-4795-9235-2E1FCB6ACA0B}">
      <dgm:prSet/>
      <dgm:spPr/>
      <dgm:t>
        <a:bodyPr/>
        <a:lstStyle/>
        <a:p>
          <a:endParaRPr lang="cs-CZ"/>
        </a:p>
      </dgm:t>
    </dgm:pt>
    <dgm:pt modelId="{4B5B193D-E8F2-4FD3-A320-E4D4040EA8EF}" type="sibTrans" cxnId="{696684D6-4F79-4795-9235-2E1FCB6ACA0B}">
      <dgm:prSet/>
      <dgm:spPr/>
      <dgm:t>
        <a:bodyPr/>
        <a:lstStyle/>
        <a:p>
          <a:endParaRPr lang="cs-CZ"/>
        </a:p>
      </dgm:t>
    </dgm:pt>
    <dgm:pt modelId="{D643F1E9-F1D4-4D78-8E44-A5B4D2EB8BE3}" type="pres">
      <dgm:prSet presAssocID="{28457502-7771-41E5-8F00-9FA19EDA69B8}" presName="arrowDiagram" presStyleCnt="0">
        <dgm:presLayoutVars>
          <dgm:chMax val="5"/>
          <dgm:dir/>
          <dgm:resizeHandles val="exact"/>
        </dgm:presLayoutVars>
      </dgm:prSet>
      <dgm:spPr/>
    </dgm:pt>
    <dgm:pt modelId="{BB344265-CD9D-41D2-989D-D044E0EF8A7B}" type="pres">
      <dgm:prSet presAssocID="{28457502-7771-41E5-8F00-9FA19EDA69B8}" presName="arrow" presStyleLbl="bgShp" presStyleIdx="0" presStyleCnt="1"/>
      <dgm:spPr/>
    </dgm:pt>
    <dgm:pt modelId="{FF60E61A-6BC9-4C49-8955-B69D32EB1BC2}" type="pres">
      <dgm:prSet presAssocID="{28457502-7771-41E5-8F00-9FA19EDA69B8}" presName="arrowDiagram3" presStyleCnt="0"/>
      <dgm:spPr/>
    </dgm:pt>
    <dgm:pt modelId="{538B5196-4913-4A46-A0AC-E0A6F9CD8A55}" type="pres">
      <dgm:prSet presAssocID="{BA6E7C76-427E-423B-B907-92B9F51D2308}" presName="bullet3a" presStyleLbl="node1" presStyleIdx="0" presStyleCnt="3"/>
      <dgm:spPr/>
    </dgm:pt>
    <dgm:pt modelId="{19B65B36-66A9-4FD3-8C17-421A556E34B6}" type="pres">
      <dgm:prSet presAssocID="{BA6E7C76-427E-423B-B907-92B9F51D2308}" presName="textBox3a" presStyleLbl="revTx" presStyleIdx="0" presStyleCnt="3" custScaleY="34092" custLinFactNeighborX="-47773" custLinFactNeighborY="-85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F08FFD-D4DF-43A1-A751-677D593605F4}" type="pres">
      <dgm:prSet presAssocID="{55D5868A-A274-454A-AB4C-BC7BC4C51A7F}" presName="bullet3b" presStyleLbl="node1" presStyleIdx="1" presStyleCnt="3"/>
      <dgm:spPr/>
    </dgm:pt>
    <dgm:pt modelId="{4DCA3324-85DE-40AC-9FC0-28214D913E5E}" type="pres">
      <dgm:prSet presAssocID="{55D5868A-A274-454A-AB4C-BC7BC4C51A7F}" presName="textBox3b" presStyleLbl="revTx" presStyleIdx="1" presStyleCnt="3" custScaleY="22550" custLinFactNeighborX="6466" custLinFactNeighborY="-359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29DF76-26F1-4683-9778-3139E614BA5A}" type="pres">
      <dgm:prSet presAssocID="{F630A46A-3C30-45CB-B325-710F8EAB6EBD}" presName="bullet3c" presStyleLbl="node1" presStyleIdx="2" presStyleCnt="3"/>
      <dgm:spPr/>
    </dgm:pt>
    <dgm:pt modelId="{3D2C0445-AB5D-423D-A536-C712A689E275}" type="pres">
      <dgm:prSet presAssocID="{F630A46A-3C30-45CB-B325-710F8EAB6EBD}" presName="textBox3c" presStyleLbl="revTx" presStyleIdx="2" presStyleCnt="3" custScaleY="17780" custLinFactNeighborX="18622" custLinFactNeighborY="-425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BC3BB7-33F1-41ED-BEE9-F44F4FB0ACFB}" srcId="{28457502-7771-41E5-8F00-9FA19EDA69B8}" destId="{55D5868A-A274-454A-AB4C-BC7BC4C51A7F}" srcOrd="1" destOrd="0" parTransId="{CCF4C690-6F86-4944-9484-2808724D0E9A}" sibTransId="{D79B8AF9-D127-477A-88D3-FB0CBA87FB23}"/>
    <dgm:cxn modelId="{D99B1693-DFF7-4000-BB27-3C8E348F5A7F}" type="presOf" srcId="{28457502-7771-41E5-8F00-9FA19EDA69B8}" destId="{D643F1E9-F1D4-4D78-8E44-A5B4D2EB8BE3}" srcOrd="0" destOrd="0" presId="urn:microsoft.com/office/officeart/2005/8/layout/arrow2"/>
    <dgm:cxn modelId="{4D655974-EE3F-4D34-A22F-B2CA15672E46}" type="presOf" srcId="{55D5868A-A274-454A-AB4C-BC7BC4C51A7F}" destId="{4DCA3324-85DE-40AC-9FC0-28214D913E5E}" srcOrd="0" destOrd="0" presId="urn:microsoft.com/office/officeart/2005/8/layout/arrow2"/>
    <dgm:cxn modelId="{3ABC34E2-8B40-4F8A-B438-8ACBC1FFB414}" type="presOf" srcId="{BA6E7C76-427E-423B-B907-92B9F51D2308}" destId="{19B65B36-66A9-4FD3-8C17-421A556E34B6}" srcOrd="0" destOrd="0" presId="urn:microsoft.com/office/officeart/2005/8/layout/arrow2"/>
    <dgm:cxn modelId="{F36468EA-AE49-45D0-A7E9-0FAE9EF371C4}" srcId="{28457502-7771-41E5-8F00-9FA19EDA69B8}" destId="{BA6E7C76-427E-423B-B907-92B9F51D2308}" srcOrd="0" destOrd="0" parTransId="{F42E7C35-A497-4C24-82C9-D5881E43273F}" sibTransId="{63FE738C-8DC9-419B-AC4C-1DB5EBEBEE43}"/>
    <dgm:cxn modelId="{696684D6-4F79-4795-9235-2E1FCB6ACA0B}" srcId="{28457502-7771-41E5-8F00-9FA19EDA69B8}" destId="{F630A46A-3C30-45CB-B325-710F8EAB6EBD}" srcOrd="2" destOrd="0" parTransId="{2EE21F8E-7506-49F5-9FB5-378D97A0E501}" sibTransId="{4B5B193D-E8F2-4FD3-A320-E4D4040EA8EF}"/>
    <dgm:cxn modelId="{82477A21-2EAF-4D29-9C62-BADCCE10A174}" type="presOf" srcId="{F630A46A-3C30-45CB-B325-710F8EAB6EBD}" destId="{3D2C0445-AB5D-423D-A536-C712A689E275}" srcOrd="0" destOrd="0" presId="urn:microsoft.com/office/officeart/2005/8/layout/arrow2"/>
    <dgm:cxn modelId="{BD380FE2-C3A2-4C5C-8875-B7E914FD15B0}" type="presParOf" srcId="{D643F1E9-F1D4-4D78-8E44-A5B4D2EB8BE3}" destId="{BB344265-CD9D-41D2-989D-D044E0EF8A7B}" srcOrd="0" destOrd="0" presId="urn:microsoft.com/office/officeart/2005/8/layout/arrow2"/>
    <dgm:cxn modelId="{80D066C8-A15C-4A3A-8CB2-46BB504C153C}" type="presParOf" srcId="{D643F1E9-F1D4-4D78-8E44-A5B4D2EB8BE3}" destId="{FF60E61A-6BC9-4C49-8955-B69D32EB1BC2}" srcOrd="1" destOrd="0" presId="urn:microsoft.com/office/officeart/2005/8/layout/arrow2"/>
    <dgm:cxn modelId="{BDB2986C-C20F-428D-8896-E2FDE8E52802}" type="presParOf" srcId="{FF60E61A-6BC9-4C49-8955-B69D32EB1BC2}" destId="{538B5196-4913-4A46-A0AC-E0A6F9CD8A55}" srcOrd="0" destOrd="0" presId="urn:microsoft.com/office/officeart/2005/8/layout/arrow2"/>
    <dgm:cxn modelId="{AD23F3C4-7114-410D-BAD8-FB459DC1B02C}" type="presParOf" srcId="{FF60E61A-6BC9-4C49-8955-B69D32EB1BC2}" destId="{19B65B36-66A9-4FD3-8C17-421A556E34B6}" srcOrd="1" destOrd="0" presId="urn:microsoft.com/office/officeart/2005/8/layout/arrow2"/>
    <dgm:cxn modelId="{C7477597-4256-4989-A19C-6BBE5B191E59}" type="presParOf" srcId="{FF60E61A-6BC9-4C49-8955-B69D32EB1BC2}" destId="{3BF08FFD-D4DF-43A1-A751-677D593605F4}" srcOrd="2" destOrd="0" presId="urn:microsoft.com/office/officeart/2005/8/layout/arrow2"/>
    <dgm:cxn modelId="{EDD00C0C-335C-429E-8693-5E0EA676E222}" type="presParOf" srcId="{FF60E61A-6BC9-4C49-8955-B69D32EB1BC2}" destId="{4DCA3324-85DE-40AC-9FC0-28214D913E5E}" srcOrd="3" destOrd="0" presId="urn:microsoft.com/office/officeart/2005/8/layout/arrow2"/>
    <dgm:cxn modelId="{9297D353-1DFB-43EF-93F3-4FBF105A521A}" type="presParOf" srcId="{FF60E61A-6BC9-4C49-8955-B69D32EB1BC2}" destId="{0429DF76-26F1-4683-9778-3139E614BA5A}" srcOrd="4" destOrd="0" presId="urn:microsoft.com/office/officeart/2005/8/layout/arrow2"/>
    <dgm:cxn modelId="{A3586DFF-F4ED-4698-B6FD-F01943E7381C}" type="presParOf" srcId="{FF60E61A-6BC9-4C49-8955-B69D32EB1BC2}" destId="{3D2C0445-AB5D-423D-A536-C712A689E275}" srcOrd="5" destOrd="0" presId="urn:microsoft.com/office/officeart/2005/8/layout/arrow2"/>
  </dgm:cxnLst>
  <dgm:bg>
    <a:solidFill>
      <a:srgbClr val="FFC0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344265-CD9D-41D2-989D-D044E0EF8A7B}">
      <dsp:nvSpPr>
        <dsp:cNvPr id="0" name=""/>
        <dsp:cNvSpPr/>
      </dsp:nvSpPr>
      <dsp:spPr>
        <a:xfrm>
          <a:off x="374441" y="0"/>
          <a:ext cx="7027980" cy="4392488"/>
        </a:xfrm>
        <a:prstGeom prst="swooshArrow">
          <a:avLst>
            <a:gd name="adj1" fmla="val 25000"/>
            <a:gd name="adj2" fmla="val 2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8B5196-4913-4A46-A0AC-E0A6F9CD8A55}">
      <dsp:nvSpPr>
        <dsp:cNvPr id="0" name=""/>
        <dsp:cNvSpPr/>
      </dsp:nvSpPr>
      <dsp:spPr>
        <a:xfrm>
          <a:off x="1266995" y="3031695"/>
          <a:ext cx="182727" cy="1827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65B36-66A9-4FD3-8C17-421A556E34B6}">
      <dsp:nvSpPr>
        <dsp:cNvPr id="0" name=""/>
        <dsp:cNvSpPr/>
      </dsp:nvSpPr>
      <dsp:spPr>
        <a:xfrm>
          <a:off x="576066" y="3432571"/>
          <a:ext cx="1637519" cy="432773"/>
        </a:xfrm>
        <a:prstGeom prst="rect">
          <a:avLst/>
        </a:prstGeom>
        <a:solidFill>
          <a:schemeClr val="accent1"/>
        </a:solidFill>
        <a:ln w="19050" cap="flat" cmpd="sng" algn="ctr">
          <a:solidFill>
            <a:schemeClr val="accent1">
              <a:shade val="50000"/>
            </a:schemeClr>
          </a:solidFill>
          <a:prstDash val="solid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96824" tIns="0" rIns="0" bIns="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oplození</a:t>
          </a:r>
          <a:endParaRPr lang="cs-CZ" sz="3200" kern="1200" dirty="0"/>
        </a:p>
      </dsp:txBody>
      <dsp:txXfrm>
        <a:off x="576066" y="3432571"/>
        <a:ext cx="1637519" cy="432773"/>
      </dsp:txXfrm>
    </dsp:sp>
    <dsp:sp modelId="{3BF08FFD-D4DF-43A1-A751-677D593605F4}">
      <dsp:nvSpPr>
        <dsp:cNvPr id="0" name=""/>
        <dsp:cNvSpPr/>
      </dsp:nvSpPr>
      <dsp:spPr>
        <a:xfrm>
          <a:off x="2879916" y="1837816"/>
          <a:ext cx="330315" cy="3303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A3324-85DE-40AC-9FC0-28214D913E5E}">
      <dsp:nvSpPr>
        <dsp:cNvPr id="0" name=""/>
        <dsp:cNvSpPr/>
      </dsp:nvSpPr>
      <dsp:spPr>
        <a:xfrm>
          <a:off x="3154137" y="2069379"/>
          <a:ext cx="1686715" cy="538835"/>
        </a:xfrm>
        <a:prstGeom prst="rect">
          <a:avLst/>
        </a:prstGeom>
        <a:solidFill>
          <a:schemeClr val="accent1"/>
        </a:solidFill>
        <a:ln w="19050" cap="flat" cmpd="sng" algn="ctr">
          <a:solidFill>
            <a:schemeClr val="accent1">
              <a:shade val="50000"/>
            </a:schemeClr>
          </a:solidFill>
          <a:prstDash val="solid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175027" tIns="0" rIns="0" bIns="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zárodek</a:t>
          </a:r>
          <a:endParaRPr lang="cs-CZ" sz="3200" kern="1200" dirty="0"/>
        </a:p>
      </dsp:txBody>
      <dsp:txXfrm>
        <a:off x="3154137" y="2069379"/>
        <a:ext cx="1686715" cy="538835"/>
      </dsp:txXfrm>
    </dsp:sp>
    <dsp:sp modelId="{0429DF76-26F1-4683-9778-3139E614BA5A}">
      <dsp:nvSpPr>
        <dsp:cNvPr id="0" name=""/>
        <dsp:cNvSpPr/>
      </dsp:nvSpPr>
      <dsp:spPr>
        <a:xfrm>
          <a:off x="4819639" y="1111299"/>
          <a:ext cx="456818" cy="45681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C0445-AB5D-423D-A536-C712A689E275}">
      <dsp:nvSpPr>
        <dsp:cNvPr id="0" name=""/>
        <dsp:cNvSpPr/>
      </dsp:nvSpPr>
      <dsp:spPr>
        <a:xfrm>
          <a:off x="5362148" y="1296145"/>
          <a:ext cx="1686715" cy="542784"/>
        </a:xfrm>
        <a:prstGeom prst="rect">
          <a:avLst/>
        </a:prstGeom>
        <a:solidFill>
          <a:schemeClr val="accent1"/>
        </a:solidFill>
        <a:ln w="19050" cap="flat" cmpd="sng" algn="ctr">
          <a:solidFill>
            <a:schemeClr val="accent1">
              <a:shade val="50000"/>
            </a:schemeClr>
          </a:solidFill>
          <a:prstDash val="solid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242059" tIns="0" rIns="0" bIns="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dítě</a:t>
          </a:r>
          <a:endParaRPr lang="cs-CZ" sz="3200" kern="1200" dirty="0"/>
        </a:p>
      </dsp:txBody>
      <dsp:txXfrm>
        <a:off x="5362148" y="1296145"/>
        <a:ext cx="1686715" cy="5427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519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683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882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8275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6316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8867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8895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523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6791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1247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6703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2467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7241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5299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403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707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7938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339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274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5385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1264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637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0C37BD8-8CC0-4FE8-99E3-131D730520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D60D574-7B47-413C-B040-9E299D50E97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605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700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7944262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VY_32_INOVACE_4A_16_Rozmnožovací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soustava ženy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13. 5.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5.B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tématem rozmnožovací soustava. Osvojují si vědomosti o stavbě a funkci ženských pohlavních orgánů. Učivo na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závěr procvičují.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0793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ROZMNOŽOVACÍ SOUSTAVA</a:t>
            </a:r>
            <a:br>
              <a:rPr lang="cs-CZ" smtClean="0"/>
            </a:br>
            <a:r>
              <a:rPr lang="cs-CZ" smtClean="0"/>
              <a:t>ŽENA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oustava orgánů sloužící </a:t>
            </a:r>
          </a:p>
          <a:p>
            <a:r>
              <a:rPr lang="cs-CZ" dirty="0" smtClean="0"/>
              <a:t>k rozmnožování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42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7201"/>
            <a:ext cx="7467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ŽENSKÉ POHLAVNÍ ORGÁNY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07851"/>
              </p:ext>
            </p:extLst>
          </p:nvPr>
        </p:nvGraphicFramePr>
        <p:xfrm>
          <a:off x="262136" y="2276872"/>
          <a:ext cx="2221632" cy="3246080"/>
        </p:xfrm>
        <a:graphic>
          <a:graphicData uri="http://schemas.openxmlformats.org/drawingml/2006/table">
            <a:tbl>
              <a:tblPr/>
              <a:tblGrid>
                <a:gridCol w="2221632"/>
              </a:tblGrid>
              <a:tr h="288032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FFFF"/>
                          </a:solidFill>
                          <a:effectLst/>
                        </a:rPr>
                        <a:t>vejcovody</a:t>
                      </a:r>
                    </a:p>
                    <a:p>
                      <a:r>
                        <a:rPr lang="cs-CZ" sz="2400" dirty="0" smtClean="0">
                          <a:solidFill>
                            <a:srgbClr val="FFFFFF"/>
                          </a:solidFill>
                          <a:effectLst/>
                        </a:rPr>
                        <a:t>vaječníky</a:t>
                      </a:r>
                    </a:p>
                    <a:p>
                      <a:r>
                        <a:rPr lang="cs-CZ" sz="2400" dirty="0" smtClean="0">
                          <a:solidFill>
                            <a:srgbClr val="FFFFFF"/>
                          </a:solidFill>
                          <a:effectLst/>
                        </a:rPr>
                        <a:t>děloha</a:t>
                      </a:r>
                    </a:p>
                    <a:p>
                      <a:r>
                        <a:rPr lang="cs-CZ" sz="2400" dirty="0" smtClean="0">
                          <a:solidFill>
                            <a:srgbClr val="FFFFFF"/>
                          </a:solidFill>
                          <a:effectLst/>
                        </a:rPr>
                        <a:t>děložní hrdlo</a:t>
                      </a:r>
                    </a:p>
                    <a:p>
                      <a:r>
                        <a:rPr lang="cs-CZ" sz="2400" dirty="0" smtClean="0">
                          <a:solidFill>
                            <a:srgbClr val="FFFFFF"/>
                          </a:solidFill>
                          <a:effectLst/>
                        </a:rPr>
                        <a:t>pochva</a:t>
                      </a:r>
                    </a:p>
                    <a:p>
                      <a:endParaRPr lang="cs-CZ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696969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49" name="Picture 1" descr="Schéma ženské pohlavní soustav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84784"/>
            <a:ext cx="489654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1087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Vaječník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6183085" cy="50405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36576" indent="0">
              <a:buNone/>
            </a:pPr>
            <a:r>
              <a:rPr lang="cs-CZ" sz="2800" dirty="0" smtClean="0"/>
              <a:t>Žena</a:t>
            </a:r>
            <a:r>
              <a:rPr lang="cs-CZ" dirty="0" smtClean="0"/>
              <a:t> má dva vaječníky.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619083"/>
            <a:ext cx="6158032" cy="52322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Vaječníky jsou ženské pohlavní žlázy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676382"/>
            <a:ext cx="6158032" cy="52322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Ve vaječníkách dozrávají vajíčka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1250" y="4707763"/>
            <a:ext cx="6152318" cy="52322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Vajíčko je ženská pohlavní buňka.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044" y="5687670"/>
            <a:ext cx="6158524" cy="5232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Vajíčko se uvolňuje každý měsíc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Picture 1" descr="Schéma ženské pohlavní soustav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727" y="1066282"/>
            <a:ext cx="237626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62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Vejcovod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5696" y="5097757"/>
            <a:ext cx="7934736" cy="80021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Žena má dva vejcovody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5696" y="3756813"/>
            <a:ext cx="7920880" cy="954107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Je to dlouhá úzká trubice.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340768"/>
            <a:ext cx="7920880" cy="193899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Vejcovodem putuje </a:t>
            </a:r>
            <a:r>
              <a:rPr lang="cs-CZ" sz="2800" dirty="0" smtClean="0"/>
              <a:t>oplodněné vajíčko </a:t>
            </a:r>
            <a:r>
              <a:rPr lang="cs-CZ" sz="2800" dirty="0"/>
              <a:t>z vaječníku do dělohy, kde se vyvíjí </a:t>
            </a:r>
            <a:r>
              <a:rPr lang="cs-CZ" sz="2800" dirty="0" smtClean="0"/>
              <a:t>v embryo </a:t>
            </a:r>
            <a:r>
              <a:rPr lang="cs-CZ" sz="2800" dirty="0"/>
              <a:t>a po několika týdnech v plod.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8" name="Picture 1" descr="Schéma ženské pohlavní soustav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36912"/>
            <a:ext cx="3528392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14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467600" cy="4525963"/>
          </a:xfrm>
        </p:spPr>
        <p:txBody>
          <a:bodyPr/>
          <a:lstStyle/>
          <a:p>
            <a:r>
              <a:rPr lang="cs-CZ" dirty="0" smtClean="0"/>
              <a:t>V děloze se vyvíjí lidský zárodek.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Nejdříve se nazývá embryo.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Od 9. týdne se jmenuje lidský zárodek plod.</a:t>
            </a:r>
            <a:endParaRPr lang="cs-CZ" dirty="0"/>
          </a:p>
        </p:txBody>
      </p:sp>
      <p:pic>
        <p:nvPicPr>
          <p:cNvPr id="5" name="Picture 1" descr="Schéma ženské pohlavní soustav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244827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40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nového života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454560621"/>
              </p:ext>
            </p:extLst>
          </p:nvPr>
        </p:nvGraphicFramePr>
        <p:xfrm>
          <a:off x="467544" y="1916832"/>
          <a:ext cx="7776864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915816" y="4857327"/>
            <a:ext cx="1385316" cy="5232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embryo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63757" y="4832688"/>
            <a:ext cx="865943" cy="5232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plod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419872" y="4525048"/>
            <a:ext cx="288032" cy="3076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220072" y="4525048"/>
            <a:ext cx="176656" cy="32356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Documents and Settings\Kaja\Local Settings\Temporary Internet Files\Content.IE5\4HEBK92R\MP9004487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897546"/>
            <a:ext cx="1385900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718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Menstruace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Každý měsíc se z vaječníků uvolňuje vajíčko, které poté putuje vejcovodem do dělohy.</a:t>
            </a:r>
          </a:p>
          <a:p>
            <a:endParaRPr lang="cs-CZ" dirty="0" smtClean="0"/>
          </a:p>
          <a:p>
            <a:r>
              <a:rPr lang="cs-CZ" dirty="0" smtClean="0"/>
              <a:t>Sliznice dělohy se silně prokrvuje.</a:t>
            </a:r>
          </a:p>
          <a:p>
            <a:pPr marL="36576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Vajíčko se každý měsíc odlučuje i s vnitřním povrchem (sliznicí) dělohy ven.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764704"/>
            <a:ext cx="3796745" cy="369332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 dívek začíná mezi 11.-15. rokem.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97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467600" cy="1108720"/>
          </a:xfrm>
        </p:spPr>
        <p:txBody>
          <a:bodyPr/>
          <a:lstStyle/>
          <a:p>
            <a:r>
              <a:rPr lang="cs-CZ" dirty="0" smtClean="0"/>
              <a:t>Pohlavní orgány dozrávají v období puberty.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889810"/>
            <a:ext cx="4647426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Co se děje se ženou?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6615" y="3946019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astává růst prsů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6615" y="5867894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ozšiřují se boky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592" y="4926476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ostou chlupy v podpaží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5974" y="3761353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ochlupení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85063" y="4542288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menstruace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90906" y="5811487"/>
            <a:ext cx="1585690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hormony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111142"/>
            <a:ext cx="3684022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Čím je to způsobeno?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7315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602" y="1628800"/>
            <a:ext cx="4042792" cy="50405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36576" indent="0">
              <a:buNone/>
            </a:pPr>
            <a:r>
              <a:rPr lang="cs-CZ" dirty="0" smtClean="0"/>
              <a:t>1) Popiš cestu vajíčka.</a:t>
            </a:r>
            <a:endParaRPr lang="cs-CZ" dirty="0"/>
          </a:p>
        </p:txBody>
      </p:sp>
      <p:pic>
        <p:nvPicPr>
          <p:cNvPr id="4" name="Picture 1" descr="Schéma ženské pohlavní soustav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701" y="1196752"/>
            <a:ext cx="489654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602" y="3328106"/>
            <a:ext cx="3961341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2) Kde vznikají vajíčka?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602" y="4969697"/>
            <a:ext cx="3859099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3) Kde se vyvíjí plod?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56060" y="4004345"/>
            <a:ext cx="1646605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ve vaječnících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57424" y="5651956"/>
            <a:ext cx="1043876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děloze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159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95325"/>
            <a:ext cx="4186808" cy="1213595"/>
          </a:xfrm>
        </p:spPr>
        <p:txBody>
          <a:bodyPr/>
          <a:lstStyle/>
          <a:p>
            <a:r>
              <a:rPr lang="cs-CZ" dirty="0" smtClean="0"/>
              <a:t>Doplň správné názvy.</a:t>
            </a:r>
            <a:endParaRPr lang="cs-CZ" dirty="0"/>
          </a:p>
        </p:txBody>
      </p:sp>
      <p:pic>
        <p:nvPicPr>
          <p:cNvPr id="4" name="Picture 1" descr="Schéma ženské pohlavní soustav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937" y="1504614"/>
            <a:ext cx="489654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1904943"/>
            <a:ext cx="1656184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81575" y="2820670"/>
            <a:ext cx="1656184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2378776"/>
            <a:ext cx="1656184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72319" y="4286527"/>
            <a:ext cx="193089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98709" y="5116542"/>
            <a:ext cx="115212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259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5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Co je to menstruace?</a:t>
            </a:r>
          </a:p>
          <a:p>
            <a:endParaRPr lang="cs-CZ" dirty="0"/>
          </a:p>
          <a:p>
            <a:r>
              <a:rPr lang="cs-CZ" dirty="0" smtClean="0"/>
              <a:t>2) Jak dlouho se vyvíjí zárodek v matčině těle?</a:t>
            </a:r>
          </a:p>
          <a:p>
            <a:endParaRPr lang="cs-CZ" dirty="0"/>
          </a:p>
          <a:p>
            <a:r>
              <a:rPr lang="cs-CZ" dirty="0" smtClean="0"/>
              <a:t>3) Co způsobuje změny v pubertě?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3501008"/>
            <a:ext cx="1223412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9 měsíců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41670" y="5085184"/>
            <a:ext cx="1181734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hormony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2204864"/>
            <a:ext cx="4091185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Sliznice se odlupuje v kusech ven.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2107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984514"/>
              </p:ext>
            </p:extLst>
          </p:nvPr>
        </p:nvGraphicFramePr>
        <p:xfrm>
          <a:off x="1369036" y="3233738"/>
          <a:ext cx="6405925" cy="19103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FAIGL, Ladislav. </a:t>
                      </a:r>
                      <a:r>
                        <a:rPr lang="cs-CZ" sz="1400" i="1" dirty="0" smtClean="0"/>
                        <a:t>http://cs.wikipedia.org</a:t>
                      </a:r>
                      <a:r>
                        <a:rPr lang="cs-CZ" sz="1400" dirty="0" smtClean="0"/>
                        <a:t> [online]. [cit. 15.9.2012]. Dostupný na WWW: &lt;http://cs.wikipedia.org/wiki/Vejcovody&gt;.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Ostatní obrázky byly použity z klipartu.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866615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269</TotalTime>
  <Words>380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Technický</vt:lpstr>
      <vt:lpstr>Motiv systému Office</vt:lpstr>
      <vt:lpstr>1_Motiv systému Office</vt:lpstr>
      <vt:lpstr>Prezentace aplikace PowerPoint</vt:lpstr>
      <vt:lpstr>ROZMNOŽOVACÍ SOUSTAVA ŽENA</vt:lpstr>
      <vt:lpstr>ŽENSKÉ POHLAVNÍ ORGÁNY</vt:lpstr>
      <vt:lpstr>Vaječník</vt:lpstr>
      <vt:lpstr>Vejcovod</vt:lpstr>
      <vt:lpstr>Děloha</vt:lpstr>
      <vt:lpstr>Vznik nového života</vt:lpstr>
      <vt:lpstr>Menstruace</vt:lpstr>
      <vt:lpstr>Puberta</vt:lpstr>
      <vt:lpstr>Opakování</vt:lpstr>
      <vt:lpstr>Opakování</vt:lpstr>
      <vt:lpstr>Opakování</vt:lpstr>
      <vt:lpstr>Prezentace aplikace PowerPoint</vt:lpstr>
    </vt:vector>
  </TitlesOfParts>
  <Company>EliOrg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ROZMNOŽOVACÍ SOUSTAVA</dc:title>
  <dc:creator>Kaja</dc:creator>
  <cp:lastModifiedBy>blahova</cp:lastModifiedBy>
  <cp:revision>24</cp:revision>
  <dcterms:created xsi:type="dcterms:W3CDTF">2012-09-01T15:38:13Z</dcterms:created>
  <dcterms:modified xsi:type="dcterms:W3CDTF">2013-05-27T12:25:52Z</dcterms:modified>
</cp:coreProperties>
</file>