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8" r:id="rId5"/>
    <p:sldId id="261" r:id="rId6"/>
    <p:sldId id="263" r:id="rId7"/>
    <p:sldId id="264" r:id="rId8"/>
    <p:sldId id="265" r:id="rId9"/>
    <p:sldId id="269" r:id="rId10"/>
    <p:sldId id="270" r:id="rId11"/>
    <p:sldId id="27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026B68-2721-42B9-A4A2-6DE9F2F0D20C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2152991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VY_32_INOVACE_4A_17_Vývin jedince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jednotlivými fázemi vývinu nového jedince.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628800"/>
            <a:ext cx="8458200" cy="1368152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VÝVIN NOVÉHO JEDINCE</a:t>
            </a:r>
            <a:endParaRPr lang="cs-CZ" sz="48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2">
                    <a:lumMod val="50000"/>
                  </a:schemeClr>
                </a:solidFill>
              </a:rPr>
              <a:t>Od vajíčka k dospělému člověku</a:t>
            </a:r>
            <a:endParaRPr lang="cs-CZ" sz="28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GF2OPVOX\MC900336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3854" y="188640"/>
            <a:ext cx="2310146" cy="1872208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B1E0NB2P\MP9004424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492896"/>
            <a:ext cx="2749888" cy="4005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Vznik nového života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admin\AppData\Local\Microsoft\Windows\Temporary Internet Files\Content.IE5\HUCSK6GQ\MP900448530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556792"/>
            <a:ext cx="3257709" cy="2736304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VFK6XQHI\MC9002875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40768"/>
            <a:ext cx="2908300" cy="225901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386104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</a:rPr>
              <a:t>Nosí děti čáp?</a:t>
            </a:r>
            <a:endParaRPr lang="cs-CZ" sz="3200" b="1" i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1268760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C00000"/>
                </a:solidFill>
              </a:rPr>
              <a:t>NE!!</a:t>
            </a:r>
            <a:endParaRPr lang="cs-CZ" sz="7200" b="1" i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725144"/>
            <a:ext cx="56166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</a:rPr>
              <a:t>Ke vzniku nového života je nutné spojení ženské pohlavní buňky a mužské pohlavní buňky</a:t>
            </a:r>
            <a:endParaRPr lang="cs-CZ" sz="2800" b="1" i="1" u="sng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admin\AppData\Local\Microsoft\Windows\Temporary Internet Files\Content.IE5\IK1ZDJ6M\MP9004464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365104"/>
            <a:ext cx="2353951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6712"/>
            <a:ext cx="8686800" cy="6021288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Jak se tyto buňky jmenují?</a:t>
            </a:r>
            <a:endParaRPr lang="cs-CZ" sz="36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55679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Vajíčko a spermie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276872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Proces jejich spojení se nazývá </a:t>
            </a:r>
            <a:r>
              <a:rPr lang="cs-CZ" sz="3200" b="1" i="1" u="sng" dirty="0" smtClean="0">
                <a:solidFill>
                  <a:srgbClr val="002060"/>
                </a:solidFill>
              </a:rPr>
              <a:t>oplození</a:t>
            </a:r>
            <a:r>
              <a:rPr lang="cs-CZ" sz="2800" b="1" i="1" dirty="0" smtClean="0">
                <a:solidFill>
                  <a:srgbClr val="002060"/>
                </a:solidFill>
              </a:rPr>
              <a:t> a probíhá v těle matky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pic>
        <p:nvPicPr>
          <p:cNvPr id="8" name="Zástupný symbol pro obsah 6" descr="Embryo,_8_cel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573016"/>
            <a:ext cx="3765525" cy="29523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4221088"/>
            <a:ext cx="42484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Tak takhle vypadá </a:t>
            </a:r>
            <a:r>
              <a:rPr lang="cs-CZ" sz="3200" b="1" i="1" u="sng" dirty="0" smtClean="0">
                <a:solidFill>
                  <a:srgbClr val="C00000"/>
                </a:solidFill>
              </a:rPr>
              <a:t>zárodek</a:t>
            </a:r>
            <a:r>
              <a:rPr lang="cs-CZ" sz="2800" b="1" i="1" dirty="0" smtClean="0">
                <a:solidFill>
                  <a:srgbClr val="C00000"/>
                </a:solidFill>
              </a:rPr>
              <a:t> několik minut po oplození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Putuje do dělohy, kde se usadí (zahnízdí) 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Vývin zárodku v děloze</a:t>
            </a:r>
            <a:endParaRPr lang="cs-CZ" dirty="0"/>
          </a:p>
        </p:txBody>
      </p:sp>
      <p:pic>
        <p:nvPicPr>
          <p:cNvPr id="5" name="Zástupný symbol pro obsah 4" descr="220px-Tubal_Pregnancy_with_embryo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340768"/>
            <a:ext cx="3775059" cy="403244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124745"/>
            <a:ext cx="4546848" cy="4392488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Stáří – 5 týdnů – zakládají se orgány</a:t>
            </a:r>
          </a:p>
          <a:p>
            <a:r>
              <a:rPr lang="cs-CZ" sz="3200" b="1" i="1" dirty="0" smtClean="0"/>
              <a:t>Ženě vynechá menstruace - </a:t>
            </a:r>
            <a:r>
              <a:rPr lang="cs-CZ" sz="3600" b="1" i="1" u="sng" dirty="0" smtClean="0"/>
              <a:t>těhotenství</a:t>
            </a:r>
            <a:endParaRPr lang="cs-CZ" sz="3200" b="1" i="1" u="sng" dirty="0"/>
          </a:p>
        </p:txBody>
      </p:sp>
      <p:pic>
        <p:nvPicPr>
          <p:cNvPr id="6" name="Zástupný symbol pro obsah 4" descr="220px-Human_Embryo_-_Approximately_8_weeks_estimated_gestational_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005390"/>
            <a:ext cx="3986892" cy="266396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051720" y="5733256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00B0F0"/>
                </a:solidFill>
              </a:rPr>
              <a:t>A takhle vypadá v 6 týdnech,</a:t>
            </a:r>
          </a:p>
          <a:p>
            <a:r>
              <a:rPr lang="cs-CZ" sz="2000" b="1" i="1" dirty="0" smtClean="0">
                <a:solidFill>
                  <a:srgbClr val="00B0F0"/>
                </a:solidFill>
              </a:rPr>
              <a:t>Je vyživován placentou – spojení pupeční šňůrou</a:t>
            </a:r>
            <a:endParaRPr lang="cs-CZ" sz="2000" b="1" i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těhotenství</a:t>
            </a:r>
            <a:endParaRPr lang="cs-CZ" sz="40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Trvá 280 dní</a:t>
            </a:r>
          </a:p>
          <a:p>
            <a:r>
              <a:rPr lang="cs-CZ" b="1" i="1" dirty="0" smtClean="0"/>
              <a:t>Žena navštěvuje pravidelně lékaře</a:t>
            </a:r>
          </a:p>
        </p:txBody>
      </p:sp>
      <p:pic>
        <p:nvPicPr>
          <p:cNvPr id="8" name="Zástupný symbol pro obsah 7" descr="220px-Placenta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404664"/>
            <a:ext cx="3698738" cy="3816424"/>
          </a:xfrm>
        </p:spPr>
      </p:pic>
      <p:pic>
        <p:nvPicPr>
          <p:cNvPr id="4098" name="Picture 2" descr="C:\Users\admin\AppData\Local\Microsoft\Windows\Temporary Internet Files\Content.IE5\JFU6SW4V\MP9004423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068960"/>
            <a:ext cx="5076564" cy="33843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24128" y="4941168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Těhotenství ukončeno porodem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NOVOROZENEC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3600400" cy="4839816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Má některé vrozené reflexy – sací, dýchací, polykací</a:t>
            </a:r>
          </a:p>
          <a:p>
            <a:r>
              <a:rPr lang="cs-CZ" b="1" i="1" dirty="0" smtClean="0"/>
              <a:t>Přijímá potravu kojením</a:t>
            </a:r>
          </a:p>
          <a:p>
            <a:r>
              <a:rPr lang="cs-CZ" b="1" i="1" dirty="0" smtClean="0"/>
              <a:t>Do 6 týdnů se zahojí pupečník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122" name="Picture 2" descr="C:\Users\admin\AppData\Local\Microsoft\Windows\Temporary Internet Files\Content.IE5\DEZJKYY8\MP900448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6764" y="1268761"/>
            <a:ext cx="5292588" cy="35283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47864" y="5373216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Při narození váží přibližně 3,4 kg a měří 50 cm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FÁZE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KOJENEC – DO 1 ROKU</a:t>
            </a:r>
          </a:p>
          <a:p>
            <a:r>
              <a:rPr lang="cs-CZ" dirty="0" smtClean="0"/>
              <a:t>BATOLE – 1 AŽ 3 ROKY</a:t>
            </a:r>
          </a:p>
          <a:p>
            <a:r>
              <a:rPr lang="cs-CZ" dirty="0" smtClean="0"/>
              <a:t>PŘEDŠKOLÁK – 4 AŽ 6 LET</a:t>
            </a:r>
          </a:p>
          <a:p>
            <a:r>
              <a:rPr lang="cs-CZ" dirty="0" smtClean="0"/>
              <a:t>MLADŠÍ ŠKOLNÍ VĚK – 6 AŽ 11 LET</a:t>
            </a:r>
          </a:p>
          <a:p>
            <a:r>
              <a:rPr lang="cs-CZ" dirty="0" smtClean="0"/>
              <a:t>STARŠÍ ŠKOLNÍ VĚK – 11 AŽ 15 LET</a:t>
            </a:r>
          </a:p>
          <a:p>
            <a:r>
              <a:rPr lang="cs-CZ" dirty="0" smtClean="0"/>
              <a:t>PUBERTA – 12 AŽ 15 LET</a:t>
            </a:r>
          </a:p>
          <a:p>
            <a:r>
              <a:rPr lang="cs-CZ" dirty="0" smtClean="0"/>
              <a:t>DOSPÍVAJÍCÍ (DOROST) – 16 AŽ 18 LET</a:t>
            </a:r>
          </a:p>
          <a:p>
            <a:r>
              <a:rPr lang="cs-CZ" dirty="0" smtClean="0"/>
              <a:t>PLNÁ DOSPĚLOST – DO 30 LET</a:t>
            </a:r>
          </a:p>
          <a:p>
            <a:r>
              <a:rPr lang="cs-CZ" dirty="0" smtClean="0"/>
              <a:t>ZRALOST – 30 AŽ 50 LET</a:t>
            </a:r>
          </a:p>
          <a:p>
            <a:r>
              <a:rPr lang="cs-CZ" dirty="0" smtClean="0"/>
              <a:t>STŘEDNÍ VĚK – 50 AŽ 65 LET</a:t>
            </a:r>
          </a:p>
          <a:p>
            <a:r>
              <a:rPr lang="cs-CZ" dirty="0" smtClean="0"/>
              <a:t>STÁŘÍ – OD 65 LET</a:t>
            </a:r>
            <a:endParaRPr lang="cs-CZ" dirty="0"/>
          </a:p>
        </p:txBody>
      </p:sp>
      <p:pic>
        <p:nvPicPr>
          <p:cNvPr id="9218" name="Picture 2" descr="C:\Users\admin\AppData\Local\Microsoft\Windows\Temporary Internet Files\Content.IE5\IK1ZDJ6M\MM90004103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60648"/>
            <a:ext cx="2000958" cy="2518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puberta</a:t>
            </a:r>
            <a:endParaRPr lang="cs-CZ" sz="4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admin\AppData\Local\Microsoft\Windows\Temporary Internet Files\Content.IE5\B6NRRZBZ\MC9003356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97475" y="342900"/>
            <a:ext cx="3606800" cy="2509838"/>
          </a:xfrm>
          <a:prstGeom prst="rect">
            <a:avLst/>
          </a:prstGeom>
          <a:noFill/>
        </p:spPr>
      </p:pic>
      <p:pic>
        <p:nvPicPr>
          <p:cNvPr id="6147" name="Picture 3" descr="C:\Users\admin\AppData\Local\Microsoft\Windows\Temporary Internet Files\Content.IE5\J8CY1I3J\MP9004425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2232248" cy="334837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55776" y="2996952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Období dospívání, kdy se dívky mění v ženy a kluci v muže 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217" y="4875683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K jakým změnám na těle i na duchu dochází?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pic>
        <p:nvPicPr>
          <p:cNvPr id="6148" name="Picture 4" descr="C:\Users\admin\AppData\Local\Microsoft\Windows\Temporary Internet Files\Content.IE5\DEZJKYY8\MC9003587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36984" y="4149080"/>
            <a:ext cx="1656970" cy="2359867"/>
          </a:xfrm>
          <a:prstGeom prst="rect">
            <a:avLst/>
          </a:prstGeom>
          <a:noFill/>
        </p:spPr>
      </p:pic>
      <p:pic>
        <p:nvPicPr>
          <p:cNvPr id="6149" name="Picture 5" descr="C:\Users\admin\AppData\Local\Microsoft\Windows\Temporary Internet Files\Content.IE5\GF2OPVOX\MC9003587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789040"/>
            <a:ext cx="1683445" cy="22579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změny v pubertě</a:t>
            </a:r>
            <a:br>
              <a:rPr lang="cs-CZ" b="1" u="sng" dirty="0" smtClean="0"/>
            </a:br>
            <a:r>
              <a:rPr lang="cs-CZ" b="1" i="1" u="sng" cap="none" dirty="0" smtClean="0"/>
              <a:t>Zkuste popsat, co se děje s tělem</a:t>
            </a:r>
            <a:endParaRPr lang="cs-CZ" b="1" i="1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1444" y="188640"/>
            <a:ext cx="4290556" cy="64807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holka</a:t>
            </a:r>
            <a:endParaRPr lang="cs-CZ" sz="28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8640"/>
            <a:ext cx="4292241" cy="57606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kluk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281444" y="908721"/>
            <a:ext cx="4290556" cy="43490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8730" y="908720"/>
            <a:ext cx="4288536" cy="43490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5" name="Picture 7" descr="C:\Users\admin\AppData\Local\Microsoft\Windows\Temporary Internet Files\Content.IE5\FHTPFQ8J\MP900400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2081213" cy="3121025"/>
          </a:xfrm>
          <a:prstGeom prst="rect">
            <a:avLst/>
          </a:prstGeom>
          <a:noFill/>
        </p:spPr>
      </p:pic>
      <p:pic>
        <p:nvPicPr>
          <p:cNvPr id="7176" name="Picture 8" descr="C:\Users\admin\AppData\Local\Microsoft\Windows\Temporary Internet Files\Content.IE5\GF2OPVOX\MP9004483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5714" y="260648"/>
            <a:ext cx="2352261" cy="35283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195736" y="1628800"/>
            <a:ext cx="23762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>
                <a:solidFill>
                  <a:srgbClr val="C00000"/>
                </a:solidFill>
              </a:rPr>
              <a:t>Růst prsů, mléčných žláz</a:t>
            </a:r>
          </a:p>
          <a:p>
            <a:r>
              <a:rPr lang="cs-CZ" sz="2600" b="1" i="1" dirty="0" smtClean="0">
                <a:solidFill>
                  <a:srgbClr val="002060"/>
                </a:solidFill>
              </a:rPr>
              <a:t>Růst chlupů v podpaží</a:t>
            </a:r>
          </a:p>
          <a:p>
            <a:r>
              <a:rPr lang="cs-CZ" sz="2600" b="1" i="1" dirty="0" smtClean="0">
                <a:solidFill>
                  <a:srgbClr val="C00000"/>
                </a:solidFill>
              </a:rPr>
              <a:t>Ochlupení</a:t>
            </a:r>
          </a:p>
          <a:p>
            <a:r>
              <a:rPr lang="cs-CZ" sz="2600" b="1" i="1" dirty="0" smtClean="0">
                <a:solidFill>
                  <a:srgbClr val="002060"/>
                </a:solidFill>
              </a:rPr>
              <a:t>Rozšíření boků</a:t>
            </a:r>
          </a:p>
          <a:p>
            <a:r>
              <a:rPr lang="cs-CZ" sz="2600" b="1" i="1" dirty="0" smtClean="0">
                <a:solidFill>
                  <a:srgbClr val="C00000"/>
                </a:solidFill>
              </a:rPr>
              <a:t>Menstruace</a:t>
            </a:r>
            <a:r>
              <a:rPr lang="cs-CZ" sz="2000" b="1" i="1" dirty="0" smtClean="0">
                <a:solidFill>
                  <a:srgbClr val="C00000"/>
                </a:solidFill>
              </a:rPr>
              <a:t> 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1628800"/>
            <a:ext cx="280831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>
                <a:solidFill>
                  <a:srgbClr val="00B050"/>
                </a:solidFill>
              </a:rPr>
              <a:t>Zvětšení hrtanu – změny v hlase</a:t>
            </a:r>
          </a:p>
          <a:p>
            <a:r>
              <a:rPr lang="cs-CZ" sz="2600" b="1" i="1" dirty="0" smtClean="0"/>
              <a:t>Růst chlupů – všude</a:t>
            </a:r>
          </a:p>
          <a:p>
            <a:r>
              <a:rPr lang="cs-CZ" sz="2600" b="1" i="1" dirty="0" smtClean="0">
                <a:solidFill>
                  <a:srgbClr val="00B050"/>
                </a:solidFill>
              </a:rPr>
              <a:t>Rozšíření ramen, hrudníku</a:t>
            </a:r>
          </a:p>
          <a:p>
            <a:r>
              <a:rPr lang="cs-CZ" sz="2600" b="1" i="1" dirty="0" smtClean="0"/>
              <a:t>Ochlupení</a:t>
            </a:r>
          </a:p>
          <a:p>
            <a:r>
              <a:rPr lang="cs-CZ" sz="2600" b="1" i="1" dirty="0" smtClean="0">
                <a:solidFill>
                  <a:srgbClr val="00B050"/>
                </a:solidFill>
              </a:rPr>
              <a:t>Zvětšení penisu</a:t>
            </a:r>
            <a:endParaRPr lang="cs-CZ" sz="2600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admin\AppData\Local\Microsoft\Windows\Temporary Internet Files\Content.IE5\IK1ZDJ6M\MC9000244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2016224" cy="240266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1560" y="1340768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7030A0"/>
                </a:solidFill>
              </a:rPr>
              <a:t>A kdy vás to čeká?</a:t>
            </a:r>
            <a:endParaRPr lang="cs-CZ" sz="3600" b="1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924944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Dívky – mezi 11. až 15. rokem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2204864"/>
            <a:ext cx="30620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Chlapce – mezi 13. až 16. rokem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pic>
        <p:nvPicPr>
          <p:cNvPr id="8195" name="Picture 3" descr="C:\Users\admin\AppData\Local\Microsoft\Windows\Temporary Internet Files\Content.IE5\IK1ZDJ6M\MM90035671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429000"/>
            <a:ext cx="3096344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12976"/>
          <a:ext cx="6405925" cy="281482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28543"/>
                <a:gridCol w="5075169"/>
              </a:tblGrid>
              <a:tr h="13618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dirty="0" smtClean="0"/>
                        <a:t>COURTESY: RWJMS IVF PROGRAM.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&lt;http://cs.wikipedia.org/wiki/Soubor:Embryo,_8_cells.jpg&gt;.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ED UTHMAN, MD.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&lt;http://cs.wikipedia.org/wiki/Soubor:Tubal_Pregnancy_with_embryo.jpg&gt;.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LUNAR CAUSTIC.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&lt;http://cs.wikipedia.org/wiki/Soubor:Human_Embryo_-_Approximately_8_weeks_estimated_gestational_age.jpg&gt;. </a:t>
                      </a:r>
                    </a:p>
                    <a:p>
                      <a:pPr algn="l" fontAlgn="ctr"/>
                      <a:r>
                        <a:rPr lang="en-US" sz="1100" dirty="0" smtClean="0"/>
                        <a:t>GRAY38.PNG: USER MAGNUS MANSKE ON EN.WIKIPEDIA. </a:t>
                      </a:r>
                      <a:r>
                        <a:rPr lang="en-US" sz="1100" i="1" dirty="0" smtClean="0"/>
                        <a:t>www.wikipedia.cz</a:t>
                      </a:r>
                      <a:r>
                        <a:rPr lang="en-US" sz="1100" dirty="0" smtClean="0"/>
                        <a:t> [online]. [cit. 24.5.2012].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&lt;http://upload.wikimedia.org/wikipedia/commons/f/f1/Placenta.svg&gt;.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+mn-lt"/>
                      </a:endParaRPr>
                    </a:p>
                    <a:p>
                      <a:pPr algn="l" fontAlgn="ctr"/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242</TotalTime>
  <Words>478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VÝVIN NOVÉHO JEDINCE</vt:lpstr>
      <vt:lpstr>Vznik nového života</vt:lpstr>
      <vt:lpstr>Prezentace aplikace PowerPoint</vt:lpstr>
      <vt:lpstr>Vývin zárodku v děloze</vt:lpstr>
      <vt:lpstr>těhotenství</vt:lpstr>
      <vt:lpstr>NOVOROZENEC</vt:lpstr>
      <vt:lpstr>DALŠÍ FÁZE</vt:lpstr>
      <vt:lpstr>puberta</vt:lpstr>
      <vt:lpstr>změny v pubertě Zkuste popsat, co se děje s tělem</vt:lpstr>
      <vt:lpstr>puberta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29</cp:revision>
  <dcterms:created xsi:type="dcterms:W3CDTF">2012-05-21T20:09:52Z</dcterms:created>
  <dcterms:modified xsi:type="dcterms:W3CDTF">2013-05-27T12:26:23Z</dcterms:modified>
</cp:coreProperties>
</file>