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60" r:id="rId1"/>
  </p:sldMasterIdLst>
  <p:sldIdLst>
    <p:sldId id="262" r:id="rId2"/>
    <p:sldId id="263" r:id="rId3"/>
    <p:sldId id="265" r:id="rId4"/>
    <p:sldId id="266" r:id="rId5"/>
    <p:sldId id="267" r:id="rId6"/>
    <p:sldId id="268" r:id="rId7"/>
    <p:sldId id="269" r:id="rId8"/>
    <p:sldId id="270" r:id="rId9"/>
    <p:sldId id="271" r:id="rId10"/>
    <p:sldId id="272" r:id="rId11"/>
    <p:sldId id="273" r:id="rId12"/>
    <p:sldId id="274" r:id="rId13"/>
    <p:sldId id="275" r:id="rId14"/>
    <p:sldId id="264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ABEE89A-9886-403C-B21D-7EDA1601A55F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C%C3%A9va" TargetMode="External"/><Relationship Id="rId7" Type="http://schemas.openxmlformats.org/officeDocument/2006/relationships/image" Target="../media/image9.jpeg"/><Relationship Id="rId2" Type="http://schemas.openxmlformats.org/officeDocument/2006/relationships/hyperlink" Target="http://cs.wikipedia.org/wiki/Vl%C3%A1se%C4%8Dnice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hyperlink" Target="http://cs.wikipedia.org/wiki/Tepna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Zdravotnick%C3%A1_z%C3%A1chrann%C3%A1_slu%C5%BEba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5Jp1L5BvLok" TargetMode="External"/><Relationship Id="rId2" Type="http://schemas.openxmlformats.org/officeDocument/2006/relationships/hyperlink" Target="https://www.youtube.com/watch?v=bsAXwJL9F7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zSqQJEwowlw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54030436"/>
              </p:ext>
            </p:extLst>
          </p:nvPr>
        </p:nvGraphicFramePr>
        <p:xfrm>
          <a:off x="1368425" y="2924944"/>
          <a:ext cx="6405925" cy="3525012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Bláhová Eva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VY_32_INOVACE_4A_19_Péče o zdraví – první pomoc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4A_PD5.roč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27. 5.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2013 v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5.B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DUM je určen k výkladu a procvičení učiva. Žáci se seznamují se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základními pravidly první pomoci při krvácení a neodkladné resuscitaci. DUM je vhodné doplnit praktickým nácvikem obvazování a masáže srdce na modelu.</a:t>
                      </a: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81000" y="1844825"/>
            <a:ext cx="8458200" cy="1728191"/>
          </a:xfrm>
        </p:spPr>
        <p:txBody>
          <a:bodyPr>
            <a:normAutofit/>
          </a:bodyPr>
          <a:lstStyle/>
          <a:p>
            <a:pPr algn="ctr"/>
            <a:r>
              <a:rPr lang="cs-CZ" sz="4400" b="1" u="sng" dirty="0" smtClean="0"/>
              <a:t>Péče o zdraví</a:t>
            </a:r>
            <a:br>
              <a:rPr lang="cs-CZ" sz="4400" b="1" u="sng" dirty="0" smtClean="0"/>
            </a:br>
            <a:r>
              <a:rPr lang="cs-CZ" sz="4400" b="1" u="sng" dirty="0" smtClean="0"/>
              <a:t>první pomoc</a:t>
            </a:r>
            <a:endParaRPr lang="cs-CZ" sz="4400" b="1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81000" y="4149080"/>
            <a:ext cx="8458200" cy="1224136"/>
          </a:xfrm>
        </p:spPr>
        <p:txBody>
          <a:bodyPr>
            <a:noAutofit/>
          </a:bodyPr>
          <a:lstStyle/>
          <a:p>
            <a:r>
              <a:rPr lang="cs-CZ" sz="2800" b="1" dirty="0" smtClean="0"/>
              <a:t>Krvácení </a:t>
            </a:r>
          </a:p>
          <a:p>
            <a:r>
              <a:rPr lang="cs-CZ" sz="2800" b="1" dirty="0" smtClean="0"/>
              <a:t>Neodkladná resuscitace</a:t>
            </a:r>
            <a:endParaRPr lang="cs-CZ" sz="2800" b="1" dirty="0"/>
          </a:p>
        </p:txBody>
      </p:sp>
      <p:pic>
        <p:nvPicPr>
          <p:cNvPr id="1026" name="Picture 2" descr="C:\Users\admin\AppData\Local\Microsoft\Windows\Temporary Internet Files\Content.IE5\03UNXZVU\MC90043033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332656"/>
            <a:ext cx="1752600" cy="1752600"/>
          </a:xfrm>
          <a:prstGeom prst="rect">
            <a:avLst/>
          </a:prstGeom>
          <a:noFill/>
        </p:spPr>
      </p:pic>
      <p:pic>
        <p:nvPicPr>
          <p:cNvPr id="1027" name="Picture 3" descr="C:\Users\admin\AppData\Local\Microsoft\Windows\Temporary Internet Files\Content.IE5\YPST5EBD\MP90042228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3645024"/>
            <a:ext cx="2520280" cy="252028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28328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krvácení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268760"/>
            <a:ext cx="8686800" cy="4811365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= únik krve z cév vlivem </a:t>
            </a:r>
            <a:r>
              <a:rPr lang="cs-CZ" dirty="0" smtClean="0"/>
              <a:t>poranění </a:t>
            </a:r>
          </a:p>
          <a:p>
            <a:pPr marL="0" indent="0">
              <a:buNone/>
            </a:pPr>
            <a:r>
              <a:rPr lang="cs-CZ" dirty="0" smtClean="0"/>
              <a:t>       – </a:t>
            </a:r>
            <a:r>
              <a:rPr lang="cs-CZ" dirty="0" smtClean="0"/>
              <a:t>bodnutí, říznutí, škrábnutí, roztrhnutí kůže</a:t>
            </a:r>
          </a:p>
          <a:p>
            <a:r>
              <a:rPr lang="cs-CZ" b="1" u="sng" dirty="0" smtClean="0"/>
              <a:t>Typy krvácení</a:t>
            </a:r>
          </a:p>
          <a:p>
            <a:pPr>
              <a:buNone/>
            </a:pPr>
            <a:r>
              <a:rPr lang="cs-CZ" dirty="0" smtClean="0"/>
              <a:t>Podle druhu poškozených cév dělíme na:</a:t>
            </a:r>
          </a:p>
          <a:p>
            <a:r>
              <a:rPr lang="cs-CZ" dirty="0" smtClean="0">
                <a:hlinkClick r:id="rId2" action="ppaction://hlinkfile" tooltip="Vlásečnice"/>
              </a:rPr>
              <a:t>vlásečnicové</a:t>
            </a:r>
            <a:r>
              <a:rPr lang="cs-CZ" dirty="0" smtClean="0"/>
              <a:t> – mírné, obvykle nepříliš vážné, po chvíli samo ustane (povrchní poškození, odřeniny)</a:t>
            </a:r>
          </a:p>
          <a:p>
            <a:r>
              <a:rPr lang="cs-CZ" dirty="0" smtClean="0">
                <a:hlinkClick r:id="rId3" action="ppaction://hlinkfile" tooltip="Céva"/>
              </a:rPr>
              <a:t>žilní</a:t>
            </a:r>
            <a:r>
              <a:rPr lang="cs-CZ" dirty="0" smtClean="0"/>
              <a:t> – krev volně vytéká z rány</a:t>
            </a:r>
          </a:p>
          <a:p>
            <a:r>
              <a:rPr lang="cs-CZ" dirty="0" smtClean="0">
                <a:hlinkClick r:id="rId4" action="ppaction://hlinkfile" tooltip="Tepna"/>
              </a:rPr>
              <a:t>tepenné</a:t>
            </a:r>
            <a:r>
              <a:rPr lang="cs-CZ" dirty="0" smtClean="0"/>
              <a:t> – jasně červená krev vystřikující z rány v rytmu tepu, pokud nedojde k zastavení je možné vykrvácení - nejnebezpečnější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2051" name="Picture 3" descr="C:\Users\admin\AppData\Local\Microsoft\Windows\Temporary Internet Files\Content.IE5\1RI9AKOU\MC90034044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5302250"/>
            <a:ext cx="1993900" cy="1555750"/>
          </a:xfrm>
          <a:prstGeom prst="rect">
            <a:avLst/>
          </a:prstGeom>
          <a:noFill/>
        </p:spPr>
      </p:pic>
      <p:pic>
        <p:nvPicPr>
          <p:cNvPr id="2054" name="Picture 6" descr="C:\Users\admin\AppData\Local\Microsoft\Windows\Temporary Internet Files\Content.IE5\B1E0NB2P\MC900251781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660232" y="111626"/>
            <a:ext cx="2160240" cy="1674403"/>
          </a:xfrm>
          <a:prstGeom prst="rect">
            <a:avLst/>
          </a:prstGeom>
          <a:noFill/>
        </p:spPr>
      </p:pic>
      <p:pic>
        <p:nvPicPr>
          <p:cNvPr id="2062" name="Picture 14" descr="C:\Users\admin\Pictures\Bleeding_finger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444208" y="5155350"/>
            <a:ext cx="2160240" cy="14604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Vlásečnicové krvácení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772816"/>
            <a:ext cx="8991600" cy="4896544"/>
          </a:xfrm>
        </p:spPr>
        <p:txBody>
          <a:bodyPr>
            <a:normAutofit/>
          </a:bodyPr>
          <a:lstStyle/>
          <a:p>
            <a:r>
              <a:rPr lang="cs-CZ" dirty="0" smtClean="0"/>
              <a:t>Vzniká při drobných poraněních, oděrkách. Tento typ krvácení není nijak závažný po chvíli samo ustane.</a:t>
            </a:r>
          </a:p>
          <a:p>
            <a:r>
              <a:rPr lang="cs-CZ" b="1" u="sng" dirty="0" smtClean="0"/>
              <a:t>Ošetření vlásečnicového krvácení</a:t>
            </a:r>
          </a:p>
          <a:p>
            <a:r>
              <a:rPr lang="cs-CZ" dirty="0" smtClean="0"/>
              <a:t>z okolí rány odstraníme nečistoty a ránu vydesinfikujeme</a:t>
            </a:r>
          </a:p>
          <a:p>
            <a:r>
              <a:rPr lang="cs-CZ" dirty="0" smtClean="0"/>
              <a:t>ránu překryjeme sterilním krycím obvazem, většinou postačí náplast, jindy musíme použít sterilní čtverec, který zafixujeme náplastí</a:t>
            </a:r>
          </a:p>
          <a:p>
            <a:endParaRPr lang="cs-CZ" dirty="0"/>
          </a:p>
        </p:txBody>
      </p:sp>
      <p:pic>
        <p:nvPicPr>
          <p:cNvPr id="3074" name="Picture 2" descr="C:\Users\admin\AppData\Local\Microsoft\Windows\Temporary Internet Files\Content.IE5\DEZJKYY8\MP90044871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0"/>
            <a:ext cx="2400267" cy="1800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Žilní krvácení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6792"/>
            <a:ext cx="8686800" cy="5112568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Krev z rány volně vytéká, „valí se“. Krev vytékající z rány má tmavě červenou barvu. Tento typ krvácení již vyžaduje ošetření.</a:t>
            </a:r>
          </a:p>
          <a:p>
            <a:pPr>
              <a:buNone/>
            </a:pPr>
            <a:r>
              <a:rPr lang="cs-CZ" b="1" u="sng" dirty="0" smtClean="0"/>
              <a:t> Ošetření žilního krvácení</a:t>
            </a:r>
          </a:p>
          <a:p>
            <a:r>
              <a:rPr lang="cs-CZ" dirty="0" smtClean="0"/>
              <a:t>končetinu zvedneme do zvýšené polohy – tzv. nad srdce</a:t>
            </a:r>
          </a:p>
          <a:p>
            <a:r>
              <a:rPr lang="cs-CZ" dirty="0" smtClean="0"/>
              <a:t>okolí </a:t>
            </a:r>
            <a:r>
              <a:rPr lang="cs-CZ" dirty="0" smtClean="0"/>
              <a:t>rány vydesinfikujeme</a:t>
            </a:r>
          </a:p>
          <a:p>
            <a:r>
              <a:rPr lang="cs-CZ" dirty="0" smtClean="0"/>
              <a:t>ránu zakryjeme sterilním </a:t>
            </a:r>
            <a:r>
              <a:rPr lang="cs-CZ" dirty="0" smtClean="0"/>
              <a:t>krytím </a:t>
            </a:r>
            <a:r>
              <a:rPr lang="cs-CZ" dirty="0" smtClean="0"/>
              <a:t>a přiložíme tlakový obvaz</a:t>
            </a:r>
          </a:p>
          <a:p>
            <a:r>
              <a:rPr lang="cs-CZ" dirty="0" smtClean="0"/>
              <a:t>transportujeme zraněného k definitivnímu ošetření</a:t>
            </a:r>
          </a:p>
          <a:p>
            <a:endParaRPr lang="cs-CZ" dirty="0"/>
          </a:p>
        </p:txBody>
      </p:sp>
      <p:pic>
        <p:nvPicPr>
          <p:cNvPr id="4099" name="Picture 3" descr="C:\Users\admin\AppData\Local\Microsoft\Windows\Temporary Internet Files\Content.IE5\YPST5EBD\MC90036099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00" y="0"/>
            <a:ext cx="2556680" cy="22322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Tepenné krvácení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8686800" cy="5328592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Krev z rány rytmicky vystřikuje. Krev je většinou světle červené barvy (při dušení může být i tmavá</a:t>
            </a:r>
            <a:r>
              <a:rPr lang="cs-CZ" dirty="0" smtClean="0"/>
              <a:t>).</a:t>
            </a:r>
            <a:endParaRPr lang="cs-CZ" dirty="0" smtClean="0"/>
          </a:p>
          <a:p>
            <a:pPr>
              <a:buNone/>
            </a:pPr>
            <a:r>
              <a:rPr lang="cs-CZ" b="1" u="sng" dirty="0" smtClean="0"/>
              <a:t>Ošetření tepenného krvácení</a:t>
            </a:r>
          </a:p>
          <a:p>
            <a:r>
              <a:rPr lang="cs-CZ" dirty="0" smtClean="0"/>
              <a:t>Okamžitě stlačíme tepnu přímo v </a:t>
            </a:r>
            <a:r>
              <a:rPr lang="cs-CZ" dirty="0" smtClean="0"/>
              <a:t>ráně.</a:t>
            </a:r>
            <a:endParaRPr lang="cs-CZ" dirty="0" smtClean="0"/>
          </a:p>
          <a:p>
            <a:r>
              <a:rPr lang="cs-CZ" dirty="0" smtClean="0"/>
              <a:t>Končetinu zatáhneme </a:t>
            </a:r>
            <a:r>
              <a:rPr lang="cs-CZ" dirty="0" err="1" smtClean="0"/>
              <a:t>zaškrcovadlem</a:t>
            </a:r>
            <a:r>
              <a:rPr lang="cs-CZ" dirty="0" smtClean="0"/>
              <a:t>.</a:t>
            </a:r>
            <a:endParaRPr lang="cs-CZ" dirty="0" smtClean="0"/>
          </a:p>
          <a:p>
            <a:r>
              <a:rPr lang="cs-CZ" dirty="0" smtClean="0"/>
              <a:t>Vytvoříme tlakový obvaz a </a:t>
            </a:r>
            <a:r>
              <a:rPr lang="cs-CZ" dirty="0" err="1" smtClean="0"/>
              <a:t>zaškrcovadlo</a:t>
            </a:r>
            <a:r>
              <a:rPr lang="cs-CZ" dirty="0" smtClean="0"/>
              <a:t> </a:t>
            </a:r>
            <a:r>
              <a:rPr lang="cs-CZ" dirty="0" smtClean="0"/>
              <a:t>odejmeme.</a:t>
            </a:r>
            <a:endParaRPr lang="cs-CZ" dirty="0" smtClean="0"/>
          </a:p>
          <a:p>
            <a:pPr lvl="1"/>
            <a:r>
              <a:rPr lang="cs-CZ" dirty="0" smtClean="0"/>
              <a:t>Tlakový obvaz nelze použít v případě cizích předmětů v ráně (sklo...), otevřené </a:t>
            </a:r>
            <a:r>
              <a:rPr lang="cs-CZ" dirty="0" smtClean="0"/>
              <a:t>zlomeniny.</a:t>
            </a:r>
            <a:endParaRPr lang="cs-CZ" dirty="0" smtClean="0"/>
          </a:p>
          <a:p>
            <a:r>
              <a:rPr lang="cs-CZ" dirty="0" smtClean="0"/>
              <a:t>Končetinu uvedeme do zvýšené polohy – tzv. nad </a:t>
            </a:r>
            <a:r>
              <a:rPr lang="cs-CZ" dirty="0" smtClean="0"/>
              <a:t>srdce.</a:t>
            </a:r>
            <a:endParaRPr lang="cs-CZ" dirty="0" smtClean="0"/>
          </a:p>
          <a:p>
            <a:r>
              <a:rPr lang="cs-CZ" dirty="0" smtClean="0"/>
              <a:t>Při velkých ztrátách krve uložíme pacienta do protišokové </a:t>
            </a:r>
            <a:r>
              <a:rPr lang="cs-CZ" dirty="0" smtClean="0"/>
              <a:t>polohy.</a:t>
            </a:r>
            <a:endParaRPr lang="cs-CZ" dirty="0" smtClean="0"/>
          </a:p>
          <a:p>
            <a:r>
              <a:rPr lang="cs-CZ" dirty="0" smtClean="0"/>
              <a:t>Do příjezdu ZZS kontrolujeme fyziologické funkce a kvalitu </a:t>
            </a:r>
            <a:r>
              <a:rPr lang="cs-CZ" dirty="0" smtClean="0"/>
              <a:t>obvazu.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6146" name="Picture 2" descr="C:\Users\admin\AppData\Local\Microsoft\Windows\Temporary Internet Files\Content.IE5\FHTPFQ8J\MC90034044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48264" y="0"/>
            <a:ext cx="1993900" cy="1555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Poznáš typ krvácení?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b="1" dirty="0" smtClean="0"/>
              <a:t>Vlásečnicové </a:t>
            </a:r>
          </a:p>
          <a:p>
            <a:r>
              <a:rPr lang="cs-CZ" b="1" dirty="0" smtClean="0"/>
              <a:t>Žilní</a:t>
            </a:r>
          </a:p>
          <a:p>
            <a:r>
              <a:rPr lang="cs-CZ" b="1" dirty="0" smtClean="0"/>
              <a:t>Tepenné 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1844824"/>
            <a:ext cx="424847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C00000"/>
                </a:solidFill>
              </a:rPr>
              <a:t>Krev je tmavá, z rány zvolna vytéká.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pic>
        <p:nvPicPr>
          <p:cNvPr id="5122" name="Picture 2" descr="C:\Users\admin\AppData\Local\Microsoft\Windows\Temporary Internet Files\Content.IE5\DA8W9CGJ\MP90042523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2996952"/>
            <a:ext cx="2355730" cy="360040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347864" y="3140968"/>
            <a:ext cx="280831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Krev je světlá, vystřikuje v pravidelných intervalech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57364" y="5085183"/>
            <a:ext cx="4718865" cy="16226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Jak provedeš první pomoc – ošetření těchto zranění?</a:t>
            </a:r>
            <a:endParaRPr lang="cs-CZ" sz="3200" b="1" dirty="0">
              <a:solidFill>
                <a:srgbClr val="7030A0"/>
              </a:solidFill>
            </a:endParaRPr>
          </a:p>
        </p:txBody>
      </p:sp>
      <p:pic>
        <p:nvPicPr>
          <p:cNvPr id="5123" name="Picture 3" descr="C:\Users\admin\AppData\Local\Microsoft\Windows\Temporary Internet Files\Content.IE5\HUCSK6GQ\MP90032109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168" y="3140968"/>
            <a:ext cx="2825657" cy="2016224"/>
          </a:xfrm>
          <a:prstGeom prst="rect">
            <a:avLst/>
          </a:prstGeom>
          <a:noFill/>
        </p:spPr>
      </p:pic>
      <p:pic>
        <p:nvPicPr>
          <p:cNvPr id="5124" name="Picture 4" descr="C:\Users\admin\AppData\Local\Microsoft\Windows\Temporary Internet Files\Content.IE5\FHTPFQ8J\MC90034044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04248" y="332656"/>
            <a:ext cx="1994306" cy="155539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Neodkladná resuscitace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04800" y="1412776"/>
            <a:ext cx="8686800" cy="4667349"/>
          </a:xfrm>
        </p:spPr>
        <p:txBody>
          <a:bodyPr/>
          <a:lstStyle/>
          <a:p>
            <a:r>
              <a:rPr lang="cs-CZ" dirty="0" smtClean="0"/>
              <a:t>Život zachraňující </a:t>
            </a:r>
            <a:r>
              <a:rPr lang="cs-CZ" dirty="0" smtClean="0"/>
              <a:t>úkon.</a:t>
            </a:r>
            <a:endParaRPr lang="cs-CZ" dirty="0" smtClean="0"/>
          </a:p>
          <a:p>
            <a:r>
              <a:rPr lang="cs-CZ" dirty="0" smtClean="0"/>
              <a:t>Zamezujeme nevratným poškozením životně důležitých </a:t>
            </a:r>
            <a:r>
              <a:rPr lang="cs-CZ" dirty="0" smtClean="0"/>
              <a:t>orgánů.</a:t>
            </a:r>
            <a:endParaRPr lang="cs-CZ" dirty="0"/>
          </a:p>
        </p:txBody>
      </p:sp>
      <p:pic>
        <p:nvPicPr>
          <p:cNvPr id="7170" name="Picture 2" descr="C:\Users\admin\AppData\Local\Microsoft\Windows\Temporary Internet Files\Content.IE5\JFU6SW4V\MC90040419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260648"/>
            <a:ext cx="1558925" cy="182880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467544" y="3429000"/>
            <a:ext cx="381642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rgbClr val="7030A0"/>
                </a:solidFill>
              </a:rPr>
              <a:t>Zahrnuje 2 úkony: </a:t>
            </a:r>
            <a:r>
              <a:rPr lang="cs-CZ" sz="2800" b="1" dirty="0" smtClean="0">
                <a:solidFill>
                  <a:srgbClr val="7030A0"/>
                </a:solidFill>
              </a:rPr>
              <a:t>masáž srdce a dýchání z úst do úst (z plic do plic)</a:t>
            </a:r>
            <a:endParaRPr lang="cs-CZ" sz="2800" b="1" dirty="0">
              <a:solidFill>
                <a:srgbClr val="7030A0"/>
              </a:solidFill>
            </a:endParaRPr>
          </a:p>
        </p:txBody>
      </p:sp>
      <p:pic>
        <p:nvPicPr>
          <p:cNvPr id="7171" name="Picture 3" descr="C:\Users\admin\Pictures\220px-CP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74046" y="2924944"/>
            <a:ext cx="3290976" cy="35901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667544"/>
          </a:xfrm>
        </p:spPr>
        <p:txBody>
          <a:bodyPr/>
          <a:lstStyle/>
          <a:p>
            <a:r>
              <a:rPr lang="cs-CZ" dirty="0" smtClean="0"/>
              <a:t>postup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6"/>
            <a:ext cx="8812088" cy="5805264"/>
          </a:xfrm>
        </p:spPr>
        <p:txBody>
          <a:bodyPr>
            <a:normAutofit fontScale="55000" lnSpcReduction="20000"/>
          </a:bodyPr>
          <a:lstStyle/>
          <a:p>
            <a:r>
              <a:rPr lang="cs-CZ" b="1" dirty="0" smtClean="0"/>
              <a:t>Zjistíme, zda je osoba v </a:t>
            </a:r>
            <a:r>
              <a:rPr lang="cs-CZ" b="1" dirty="0" smtClean="0"/>
              <a:t>bezvědomí.</a:t>
            </a:r>
            <a:endParaRPr lang="cs-CZ" b="1" dirty="0" smtClean="0"/>
          </a:p>
          <a:p>
            <a:pPr lvl="1"/>
            <a:r>
              <a:rPr lang="cs-CZ" b="1" dirty="0"/>
              <a:t>P</a:t>
            </a:r>
            <a:r>
              <a:rPr lang="cs-CZ" b="1" dirty="0" smtClean="0"/>
              <a:t>okusíme </a:t>
            </a:r>
            <a:r>
              <a:rPr lang="cs-CZ" b="1" dirty="0" smtClean="0"/>
              <a:t>se upoutat její pozornost hlasitým oslovením a zatřesením za rameno. Zběžně postiženého ohledáme, jestli nemá jiná život ohrožující poranění, která případně </a:t>
            </a:r>
            <a:r>
              <a:rPr lang="cs-CZ" b="1" dirty="0" smtClean="0"/>
              <a:t>ošetříme.</a:t>
            </a:r>
            <a:endParaRPr lang="cs-CZ" b="1" dirty="0" smtClean="0"/>
          </a:p>
          <a:p>
            <a:pPr lvl="2"/>
            <a:r>
              <a:rPr lang="cs-CZ" b="1" dirty="0" smtClean="0"/>
              <a:t>POKUD NEREAGUJE:</a:t>
            </a:r>
          </a:p>
          <a:p>
            <a:r>
              <a:rPr lang="cs-CZ" b="1" dirty="0" smtClean="0"/>
              <a:t>Zavoláme pomoc z okolí.</a:t>
            </a:r>
          </a:p>
          <a:p>
            <a:pPr lvl="1"/>
            <a:r>
              <a:rPr lang="cs-CZ" b="1" dirty="0"/>
              <a:t>Z</a:t>
            </a:r>
            <a:r>
              <a:rPr lang="cs-CZ" b="1" dirty="0" smtClean="0"/>
              <a:t>avoláme </a:t>
            </a:r>
            <a:r>
              <a:rPr lang="cs-CZ" b="1" dirty="0" smtClean="0"/>
              <a:t>hlasitým "Pomoc!" další zachránce z </a:t>
            </a:r>
            <a:r>
              <a:rPr lang="cs-CZ" b="1" dirty="0" smtClean="0"/>
              <a:t>okolí.</a:t>
            </a:r>
            <a:endParaRPr lang="cs-CZ" b="1" dirty="0" smtClean="0"/>
          </a:p>
          <a:p>
            <a:r>
              <a:rPr lang="cs-CZ" b="1" dirty="0" smtClean="0"/>
              <a:t>Zprůchodníme dýchací cesty.</a:t>
            </a:r>
          </a:p>
          <a:p>
            <a:pPr lvl="1"/>
            <a:r>
              <a:rPr lang="cs-CZ" b="1" dirty="0"/>
              <a:t>P</a:t>
            </a:r>
            <a:r>
              <a:rPr lang="cs-CZ" b="1" dirty="0" smtClean="0"/>
              <a:t>okud </a:t>
            </a:r>
            <a:r>
              <a:rPr lang="cs-CZ" b="1" dirty="0" smtClean="0"/>
              <a:t>je to možné, zraněného uložíme na záda a dýchací cesty uvolníme prostým zakloněním hlavy a odstraněním překážek v dutině ústní (např. bahno u tonoucích, zvratky, ale i obyčejná žvýkačka nebo umělý chrup</a:t>
            </a:r>
            <a:r>
              <a:rPr lang="cs-CZ" b="1" dirty="0" smtClean="0"/>
              <a:t>…).</a:t>
            </a:r>
            <a:endParaRPr lang="cs-CZ" b="1" dirty="0" smtClean="0"/>
          </a:p>
          <a:p>
            <a:r>
              <a:rPr lang="cs-CZ" b="1" dirty="0" smtClean="0"/>
              <a:t>Zjistíme, zda postižený dýchá.</a:t>
            </a:r>
          </a:p>
          <a:p>
            <a:pPr lvl="1"/>
            <a:r>
              <a:rPr lang="cs-CZ" b="1" dirty="0"/>
              <a:t>P</a:t>
            </a:r>
            <a:r>
              <a:rPr lang="cs-CZ" b="1" dirty="0" smtClean="0"/>
              <a:t>řiložíme </a:t>
            </a:r>
            <a:r>
              <a:rPr lang="cs-CZ" b="1" dirty="0" smtClean="0"/>
              <a:t>ucho k jeho ústům a kontrolujeme dýchání třemi smysly. Dech slyšíme, cítíme na tváři a vidíme, zda se zvedá </a:t>
            </a:r>
            <a:r>
              <a:rPr lang="cs-CZ" b="1" dirty="0" smtClean="0"/>
              <a:t>hrudník.</a:t>
            </a:r>
            <a:endParaRPr lang="cs-CZ" b="1" dirty="0" smtClean="0"/>
          </a:p>
          <a:p>
            <a:pPr lvl="2"/>
            <a:r>
              <a:rPr lang="cs-CZ" b="1" dirty="0" smtClean="0"/>
              <a:t>POZOR! za zachovalé dýchání nepočítáme "lapavé" </a:t>
            </a:r>
            <a:r>
              <a:rPr lang="cs-CZ" b="1" dirty="0" smtClean="0"/>
              <a:t>dechy.</a:t>
            </a:r>
            <a:endParaRPr lang="cs-CZ" b="1" dirty="0" smtClean="0"/>
          </a:p>
          <a:p>
            <a:pPr lvl="2"/>
            <a:r>
              <a:rPr lang="cs-CZ" b="1" dirty="0" smtClean="0"/>
              <a:t>POKUD NEDÝCHÁ:</a:t>
            </a:r>
          </a:p>
          <a:p>
            <a:r>
              <a:rPr lang="cs-CZ" b="1" dirty="0" smtClean="0"/>
              <a:t>Voláme </a:t>
            </a:r>
            <a:r>
              <a:rPr lang="cs-CZ" b="1" dirty="0" smtClean="0">
                <a:hlinkClick r:id="rId2" action="ppaction://hlinkfile" tooltip="Zdravotnická záchranná služba"/>
              </a:rPr>
              <a:t>155</a:t>
            </a:r>
            <a:r>
              <a:rPr lang="cs-CZ" b="1" dirty="0" smtClean="0"/>
              <a:t>.</a:t>
            </a:r>
          </a:p>
          <a:p>
            <a:pPr lvl="1"/>
            <a:r>
              <a:rPr lang="cs-CZ" b="1" dirty="0"/>
              <a:t>U</a:t>
            </a:r>
            <a:r>
              <a:rPr lang="cs-CZ" b="1" dirty="0" smtClean="0"/>
              <a:t>vedeme </a:t>
            </a:r>
            <a:r>
              <a:rPr lang="cs-CZ" b="1" dirty="0" smtClean="0"/>
              <a:t>naše jméno, tel. číslo a polohu, zdravotní stav </a:t>
            </a:r>
            <a:r>
              <a:rPr lang="cs-CZ" b="1" dirty="0" smtClean="0"/>
              <a:t>pacienta.</a:t>
            </a:r>
            <a:endParaRPr lang="cs-CZ" b="1" dirty="0" smtClean="0"/>
          </a:p>
          <a:p>
            <a:r>
              <a:rPr lang="cs-CZ" b="1" dirty="0" smtClean="0"/>
              <a:t>Pokud zjistíme, že pacient:</a:t>
            </a:r>
          </a:p>
          <a:p>
            <a:pPr lvl="1"/>
            <a:r>
              <a:rPr lang="cs-CZ" b="1" dirty="0" smtClean="0"/>
              <a:t>dýchá:</a:t>
            </a:r>
          </a:p>
          <a:p>
            <a:pPr lvl="2"/>
            <a:r>
              <a:rPr lang="cs-CZ" b="1" dirty="0" smtClean="0"/>
              <a:t>uložíme zraněného do stabilizované polohy a monitorujeme jeho životní funkce do příjezdu </a:t>
            </a:r>
            <a:r>
              <a:rPr lang="cs-CZ" b="1" dirty="0" smtClean="0"/>
              <a:t>lékaře,</a:t>
            </a:r>
            <a:endParaRPr lang="cs-CZ" b="1" dirty="0" smtClean="0"/>
          </a:p>
          <a:p>
            <a:pPr lvl="1"/>
            <a:r>
              <a:rPr lang="cs-CZ" b="1" dirty="0"/>
              <a:t>n</a:t>
            </a:r>
            <a:r>
              <a:rPr lang="cs-CZ" b="1" dirty="0" smtClean="0"/>
              <a:t>edýchá:</a:t>
            </a:r>
            <a:endParaRPr lang="cs-CZ" b="1" dirty="0" smtClean="0"/>
          </a:p>
          <a:p>
            <a:pPr lvl="2"/>
            <a:r>
              <a:rPr lang="cs-CZ" b="1" dirty="0" smtClean="0"/>
              <a:t>nezdržujeme se zjišťováním tepu, protože k zástavě krevního oběhu dochází v brzké době po zástavě </a:t>
            </a:r>
            <a:r>
              <a:rPr lang="cs-CZ" b="1" dirty="0" smtClean="0"/>
              <a:t>dýchání.</a:t>
            </a:r>
            <a:endParaRPr lang="cs-CZ" b="1" dirty="0" smtClean="0"/>
          </a:p>
          <a:p>
            <a:r>
              <a:rPr lang="cs-CZ" b="1" dirty="0" smtClean="0"/>
              <a:t>Zahájíme zevní srdeční </a:t>
            </a:r>
            <a:r>
              <a:rPr lang="cs-CZ" b="1" dirty="0" smtClean="0"/>
              <a:t>masáž.</a:t>
            </a:r>
            <a:endParaRPr lang="cs-CZ" b="1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Masáž srdce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115198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stlačujeme uprostřed hrudníku (dolní část hrudní kosti mezi prsními bradavkami)</a:t>
            </a:r>
          </a:p>
          <a:p>
            <a:r>
              <a:rPr lang="cs-CZ" dirty="0" smtClean="0"/>
              <a:t>frekvence je 100 - 120 stlačení za minutu</a:t>
            </a:r>
          </a:p>
          <a:p>
            <a:r>
              <a:rPr lang="cs-CZ" dirty="0" smtClean="0"/>
              <a:t>masírujeme s propnutýma rukama přeloženými zápěstími přes sebe (případně s propletenými prsty) kývavým pohybem celého těla</a:t>
            </a:r>
          </a:p>
          <a:p>
            <a:r>
              <a:rPr lang="cs-CZ" dirty="0" smtClean="0"/>
              <a:t>stlačujeme do hloubky 5 cm, u dětí do hloubky 1/3 hrudníku</a:t>
            </a:r>
          </a:p>
          <a:p>
            <a:r>
              <a:rPr lang="cs-CZ" dirty="0" smtClean="0"/>
              <a:t>při dvou zachráncích jeden poskytuje srdeční masáž, druhý plicní ventilaci, v případě únavy se mohou zachránci vystřídat po 2 minutách</a:t>
            </a:r>
          </a:p>
          <a:p>
            <a:endParaRPr lang="cs-CZ" dirty="0"/>
          </a:p>
        </p:txBody>
      </p:sp>
      <p:pic>
        <p:nvPicPr>
          <p:cNvPr id="8194" name="Picture 2" descr="C:\Users\admin\AppData\Local\Microsoft\Windows\Temporary Internet Files\Content.IE5\JFU6SW4V\MC90040419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24328" y="0"/>
            <a:ext cx="1414909" cy="165985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Dýchání z plic do plic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988840"/>
            <a:ext cx="8686800" cy="4869160"/>
          </a:xfrm>
        </p:spPr>
        <p:txBody>
          <a:bodyPr>
            <a:normAutofit fontScale="25000" lnSpcReduction="20000"/>
          </a:bodyPr>
          <a:lstStyle/>
          <a:p>
            <a:r>
              <a:rPr lang="cs-CZ" sz="10800" dirty="0" smtClean="0"/>
              <a:t>postiženému zakloníme hlavu</a:t>
            </a:r>
          </a:p>
          <a:p>
            <a:r>
              <a:rPr lang="cs-CZ" sz="10800" dirty="0" smtClean="0"/>
              <a:t>prsty jedné ruky zacpeme nosní díry a nadechneme se (objem vdechu by měl být jako u normálního nádechu, velký objem vdechu je chybou!)</a:t>
            </a:r>
          </a:p>
          <a:p>
            <a:r>
              <a:rPr lang="cs-CZ" sz="10800" dirty="0" smtClean="0"/>
              <a:t>široce otevřeme ústa, přitiskneme je kolem úst poraněného a vydechneme vzduch do jeho plic</a:t>
            </a:r>
          </a:p>
          <a:p>
            <a:r>
              <a:rPr lang="cs-CZ" sz="10800" dirty="0" smtClean="0"/>
              <a:t>pozorujeme, jak se zvedá hrudník</a:t>
            </a:r>
          </a:p>
          <a:p>
            <a:r>
              <a:rPr lang="cs-CZ" sz="10800" dirty="0" smtClean="0"/>
              <a:t>oddálením úst umožníme výdech, pozorujeme hrudník, zda klesá, a zároveň se nadechujeme</a:t>
            </a:r>
          </a:p>
          <a:p>
            <a:r>
              <a:rPr lang="cs-CZ" sz="10800" dirty="0" smtClean="0"/>
              <a:t>máme-li k dispozici lékárničku použijeme resuscitační roušku, nebo resuscitační masku</a:t>
            </a:r>
          </a:p>
          <a:p>
            <a:pPr>
              <a:buNone/>
            </a:pP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endParaRPr lang="cs-CZ" dirty="0"/>
          </a:p>
        </p:txBody>
      </p:sp>
      <p:pic>
        <p:nvPicPr>
          <p:cNvPr id="9218" name="Picture 2" descr="C:\Users\admin\AppData\Local\Microsoft\Windows\Temporary Internet Files\Content.IE5\B1E0NB2P\MC90035903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260648"/>
            <a:ext cx="2237035" cy="19694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Shrnutí rozdílů při resuscitaci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40350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4952"/>
                <a:gridCol w="2308448"/>
                <a:gridCol w="2171700"/>
                <a:gridCol w="2171700"/>
              </a:tblGrid>
              <a:tr h="100876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Poměr stlačení : vdechům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/>
                        <a:t>Technika stlačování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400" dirty="0"/>
                        <a:t>Zahájení </a:t>
                      </a:r>
                    </a:p>
                  </a:txBody>
                  <a:tcPr anchor="ctr"/>
                </a:tc>
              </a:tr>
              <a:tr h="1008769"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Dospělí </a:t>
                      </a:r>
                      <a:endParaRPr lang="cs-CZ" sz="2800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/>
                        <a:t>30:2</a:t>
                      </a: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/>
                        <a:t>2 ruce</a:t>
                      </a: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/>
                        <a:t>30 stlačeními</a:t>
                      </a: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</a:tr>
              <a:tr h="1008769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Kojenci a děti 1 – 8 let</a:t>
                      </a:r>
                      <a:endParaRPr lang="cs-CZ" sz="2400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/>
                        <a:t>30:2</a:t>
                      </a: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l-PL" sz="2400"/>
                        <a:t>1 - 2 ruce </a:t>
                      </a:r>
                      <a:r>
                        <a:rPr lang="pl-PL" sz="2400" i="1"/>
                        <a:t>pozn. 1</a:t>
                      </a:r>
                      <a:endParaRPr lang="pl-PL" sz="2400"/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/>
                        <a:t>5 vdechy</a:t>
                      </a: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</a:tr>
              <a:tr h="1008769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Novorozenci </a:t>
                      </a:r>
                      <a:endParaRPr lang="cs-CZ" sz="2400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/>
                        <a:t>3:1</a:t>
                      </a: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/>
                        <a:t>2 prsty </a:t>
                      </a:r>
                      <a:r>
                        <a:rPr lang="cs-CZ" sz="2400" i="1"/>
                        <a:t>pozn. 2</a:t>
                      </a:r>
                      <a:endParaRPr lang="cs-CZ" sz="2400"/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/>
                        <a:t>5 vdechy</a:t>
                      </a: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 závěr několik ukázek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Resuscitace (oživování) – </a:t>
            </a:r>
            <a:r>
              <a:rPr lang="cs-CZ" dirty="0" err="1" smtClean="0">
                <a:hlinkClick r:id="rId2"/>
              </a:rPr>
              <a:t>YouTube</a:t>
            </a:r>
            <a:r>
              <a:rPr lang="cs-CZ" dirty="0" smtClean="0"/>
              <a:t> </a:t>
            </a:r>
          </a:p>
          <a:p>
            <a:endParaRPr lang="cs-CZ" dirty="0" smtClean="0"/>
          </a:p>
          <a:p>
            <a:r>
              <a:rPr lang="cs-CZ" dirty="0" smtClean="0">
                <a:hlinkClick r:id="rId3"/>
              </a:rPr>
              <a:t>https://www.youtube.com/watch?v=5Jp1L5BvLok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hlinkClick r:id="rId4"/>
              </a:rPr>
              <a:t>https://www.youtube.com/watch?v=zSqQJEwowlw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1984445"/>
              </p:ext>
            </p:extLst>
          </p:nvPr>
        </p:nvGraphicFramePr>
        <p:xfrm>
          <a:off x="1369036" y="3233738"/>
          <a:ext cx="6405925" cy="2190750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100" dirty="0" smtClean="0"/>
                        <a:t>CRYSTAL (CRYSTL) FROM BLOOMINGTON, USA. </a:t>
                      </a:r>
                      <a:r>
                        <a:rPr lang="cs-CZ" sz="1100" i="1" dirty="0" smtClean="0"/>
                        <a:t>www.</a:t>
                      </a:r>
                      <a:r>
                        <a:rPr lang="cs-CZ" sz="1100" i="1" dirty="0" err="1" smtClean="0"/>
                        <a:t>wikipedia.cz</a:t>
                      </a:r>
                      <a:r>
                        <a:rPr lang="cs-CZ" sz="1100" dirty="0" smtClean="0"/>
                        <a:t> [online]. [cit. 3.1.2013]. Dostupný na WWW: http://cs.wikipedia.org/wiki/Soubor:Bleeding_finger.jpg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pl-PL" sz="1100" dirty="0" smtClean="0"/>
                        <a:t>RAMA. </a:t>
                      </a:r>
                      <a:r>
                        <a:rPr lang="pl-PL" sz="1100" i="1" dirty="0" smtClean="0"/>
                        <a:t>www.wikipedia.cz</a:t>
                      </a:r>
                      <a:r>
                        <a:rPr lang="pl-PL" sz="1100" dirty="0" smtClean="0"/>
                        <a:t> [online]. [cit. 3.1.2013]. Dostupný na WWW: http://cs.wikipedia.org/wiki/Soubor:CPR.jpg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pl-PL" sz="11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Ostatní</a:t>
                      </a:r>
                      <a:r>
                        <a:rPr lang="pl-PL" sz="1100" baseline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obrázky jsou z použity z galerie Mocrosoft office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594</TotalTime>
  <Words>863</Words>
  <Application>Microsoft Office PowerPoint</Application>
  <PresentationFormat>Předvádění na obrazovce (4:3)</PresentationFormat>
  <Paragraphs>142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Cesta</vt:lpstr>
      <vt:lpstr>Prezentace aplikace PowerPoint</vt:lpstr>
      <vt:lpstr>Péče o zdraví první pomoc</vt:lpstr>
      <vt:lpstr>krvácení</vt:lpstr>
      <vt:lpstr>Vlásečnicové krvácení</vt:lpstr>
      <vt:lpstr>Žilní krvácení</vt:lpstr>
      <vt:lpstr>Tepenné krvácení</vt:lpstr>
      <vt:lpstr>Poznáš typ krvácení?</vt:lpstr>
      <vt:lpstr>Neodkladná resuscitace</vt:lpstr>
      <vt:lpstr>postup</vt:lpstr>
      <vt:lpstr>Masáž srdce</vt:lpstr>
      <vt:lpstr>Dýchání z plic do plic</vt:lpstr>
      <vt:lpstr>Shrnutí rozdílů při resuscitaci</vt:lpstr>
      <vt:lpstr>Na závěr několik ukázek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User</cp:lastModifiedBy>
  <cp:revision>58</cp:revision>
  <dcterms:created xsi:type="dcterms:W3CDTF">2012-04-04T05:08:45Z</dcterms:created>
  <dcterms:modified xsi:type="dcterms:W3CDTF">2013-05-27T13:44:38Z</dcterms:modified>
</cp:coreProperties>
</file>