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jGDJ6FVTzA" TargetMode="External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talia.cz/katalog/nemoci/zlomeniny/" TargetMode="External"/><Relationship Id="rId2" Type="http://schemas.openxmlformats.org/officeDocument/2006/relationships/hyperlink" Target="http://cs.wikipedia.org/wiki/Soubor:Lightnings_sequence_2_animation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479634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VY_32_INOVACE_4A_20_První pomoc – popáleniny, zlomeniny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29. 5.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základními pravidly první pomoci při popáleninách a zlomeninách. DUM je vhodné doplnit praktickým nácvikem ošetření při těchto úrazech.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844825"/>
            <a:ext cx="8458200" cy="172819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u="sng" dirty="0" smtClean="0"/>
              <a:t/>
            </a:r>
            <a:br>
              <a:rPr lang="cs-CZ" sz="4400" b="1" u="sng" dirty="0" smtClean="0"/>
            </a:br>
            <a:r>
              <a:rPr lang="cs-CZ" sz="6700" b="1" u="sng" dirty="0" smtClean="0"/>
              <a:t>první pomoc</a:t>
            </a:r>
            <a:br>
              <a:rPr lang="cs-CZ" sz="6700" b="1" u="sng" dirty="0" smtClean="0"/>
            </a:br>
            <a:endParaRPr lang="cs-CZ" sz="44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4149080"/>
            <a:ext cx="8458200" cy="1224136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Popáleniny </a:t>
            </a:r>
          </a:p>
          <a:p>
            <a:r>
              <a:rPr lang="cs-CZ" sz="3600" b="1" dirty="0" smtClean="0"/>
              <a:t>Zlomeniny </a:t>
            </a:r>
            <a:endParaRPr lang="cs-CZ" sz="3600" b="1" dirty="0"/>
          </a:p>
        </p:txBody>
      </p:sp>
      <p:pic>
        <p:nvPicPr>
          <p:cNvPr id="1026" name="Picture 2" descr="C:\Users\admin\AppData\Local\Microsoft\Windows\Temporary Internet Files\Content.IE5\03UNXZVU\MC9004303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32656"/>
            <a:ext cx="1752600" cy="1752600"/>
          </a:xfrm>
          <a:prstGeom prst="rect">
            <a:avLst/>
          </a:prstGeom>
          <a:noFill/>
        </p:spPr>
      </p:pic>
      <p:pic>
        <p:nvPicPr>
          <p:cNvPr id="5" name="Picture 3" descr="C:\Users\admin\AppData\Local\Microsoft\Windows\Temporary Internet Files\Content.IE5\IK1ZDJ6M\MC9003590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293096"/>
            <a:ext cx="3784514" cy="2081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u="sng" dirty="0" smtClean="0"/>
              <a:t>Kdy může dojít k úrazu popálením nebo opařením?</a:t>
            </a:r>
            <a:endParaRPr lang="cs-CZ" u="sng" dirty="0"/>
          </a:p>
        </p:txBody>
      </p:sp>
      <p:pic>
        <p:nvPicPr>
          <p:cNvPr id="2050" name="Picture 2" descr="C:\Users\admin\AppData\Local\Microsoft\Windows\Temporary Internet Files\Content.IE5\03UNXZVU\MC900431622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1714500" cy="1714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988840"/>
            <a:ext cx="835292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Popáleniny jsou nejčastěji způsobeny:</a:t>
            </a:r>
          </a:p>
          <a:p>
            <a:r>
              <a:rPr lang="cs-CZ" sz="2800" dirty="0" smtClean="0"/>
              <a:t> </a:t>
            </a:r>
            <a:r>
              <a:rPr lang="cs-CZ" sz="3200" b="1" dirty="0" smtClean="0"/>
              <a:t>1. ohněm – požáry, zábavní pyrotechnika</a:t>
            </a:r>
            <a:r>
              <a:rPr lang="cs-CZ" sz="2800" dirty="0" smtClean="0"/>
              <a:t> </a:t>
            </a:r>
          </a:p>
          <a:p>
            <a:endParaRPr lang="cs-CZ" sz="2800" dirty="0" smtClean="0"/>
          </a:p>
          <a:p>
            <a:r>
              <a:rPr lang="cs-CZ" sz="2800" dirty="0" smtClean="0"/>
              <a:t> </a:t>
            </a:r>
            <a:r>
              <a:rPr lang="cs-CZ" sz="3200" b="1" dirty="0" smtClean="0">
                <a:solidFill>
                  <a:srgbClr val="C00000"/>
                </a:solidFill>
              </a:rPr>
              <a:t>2. elektřinou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3. kontaktem s horkým předmětem nebo vroucí tekutinou</a:t>
            </a:r>
          </a:p>
          <a:p>
            <a:endParaRPr lang="cs-CZ" sz="32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4. Nadměrným sluněním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Users\admin\AppData\Local\Microsoft\Windows\Temporary Internet Files\Content.IE5\FHTPFQ8J\MP9004100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196752"/>
            <a:ext cx="2051720" cy="1367279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1RI9AKOU\MC9000562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068960"/>
            <a:ext cx="1757477" cy="1626718"/>
          </a:xfrm>
          <a:prstGeom prst="rect">
            <a:avLst/>
          </a:prstGeom>
          <a:noFill/>
        </p:spPr>
      </p:pic>
      <p:pic>
        <p:nvPicPr>
          <p:cNvPr id="2054" name="Picture 6" descr="C:\Users\admin\AppData\Local\Microsoft\Windows\Temporary Internet Files\Content.IE5\GF2OPVOX\MC9003964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5254299"/>
            <a:ext cx="2963554" cy="1603701"/>
          </a:xfrm>
          <a:prstGeom prst="rect">
            <a:avLst/>
          </a:prstGeom>
          <a:noFill/>
        </p:spPr>
      </p:pic>
      <p:pic>
        <p:nvPicPr>
          <p:cNvPr id="2055" name="Picture 7" descr="C:\Users\admin\AppData\Local\Microsoft\Windows\Temporary Internet Files\Content.IE5\03UNXZVU\MC9000978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376" y="3140968"/>
            <a:ext cx="991210" cy="1795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</a:rPr>
              <a:t>Popálení ohněm:</a:t>
            </a:r>
          </a:p>
          <a:p>
            <a:r>
              <a:rPr lang="cs-CZ" dirty="0" smtClean="0"/>
              <a:t>1. Přerušit působení tepla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2. Chladit oplachováním nebo proudem studené vody – pozor na podchlazení</a:t>
            </a:r>
          </a:p>
          <a:p>
            <a:r>
              <a:rPr lang="cs-CZ" dirty="0" smtClean="0"/>
              <a:t>3. Prstýnky a hodinky hned sundat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4. Sterilní krytí popáleniny</a:t>
            </a:r>
          </a:p>
          <a:p>
            <a:r>
              <a:rPr lang="cs-CZ" dirty="0" smtClean="0"/>
              <a:t>5. Těžce popálená místa je lépe ničím nekrýt a zajistit </a:t>
            </a:r>
            <a:r>
              <a:rPr lang="cs-CZ" b="1" dirty="0" smtClean="0"/>
              <a:t>okamžitý</a:t>
            </a:r>
            <a:r>
              <a:rPr lang="cs-CZ" dirty="0" smtClean="0"/>
              <a:t> transport do nemocnice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DA8W9CGJ\MC9004316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88640"/>
            <a:ext cx="2362572" cy="2362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Popálení elektřinou:</a:t>
            </a:r>
            <a:endParaRPr lang="cs-CZ" b="1" u="sng" dirty="0">
              <a:solidFill>
                <a:srgbClr val="0070C0"/>
              </a:solidFill>
            </a:endParaRPr>
          </a:p>
        </p:txBody>
      </p:sp>
      <p:pic>
        <p:nvPicPr>
          <p:cNvPr id="4" name="Obrázek 3" descr="220px-Lightnings_sequence_2_animatio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764704"/>
            <a:ext cx="3456384" cy="260799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2492896"/>
            <a:ext cx="55446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00B050"/>
                </a:solidFill>
              </a:rPr>
              <a:t>Odstranit zdroj elektřiny</a:t>
            </a:r>
          </a:p>
          <a:p>
            <a:pPr marL="342900" indent="-342900">
              <a:buAutoNum type="arabicPeriod"/>
            </a:pPr>
            <a:endParaRPr lang="cs-CZ" sz="3600" b="1" dirty="0" smtClean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002060"/>
                </a:solidFill>
              </a:rPr>
              <a:t> Postupujeme stejně jako v případě popálení ohněm</a:t>
            </a:r>
          </a:p>
          <a:p>
            <a:pPr marL="342900" indent="-342900"/>
            <a:endParaRPr lang="cs-CZ" sz="3600" b="1" dirty="0" smtClean="0">
              <a:solidFill>
                <a:srgbClr val="00B050"/>
              </a:solidFill>
            </a:endParaRPr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Polití horkou tekutinou = </a:t>
            </a:r>
            <a:r>
              <a:rPr lang="cs-CZ" b="1" u="sng" dirty="0" smtClean="0"/>
              <a:t>opaření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Nadměrné slunění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obou případech poškozenou pokožku chladíme, v těžších případech vyhledáme lékaře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admin\AppData\Local\Microsoft\Windows\Temporary Internet Files\Content.IE5\1RI9AKOU\MC900097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60648"/>
            <a:ext cx="1639282" cy="2970064"/>
          </a:xfrm>
          <a:prstGeom prst="rect">
            <a:avLst/>
          </a:prstGeom>
          <a:noFill/>
        </p:spPr>
      </p:pic>
      <p:pic>
        <p:nvPicPr>
          <p:cNvPr id="4099" name="Picture 3" descr="C:\Users\admin\AppData\Local\Microsoft\Windows\Temporary Internet Files\Content.IE5\B6NRRZBZ\MC9003607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708920"/>
            <a:ext cx="1822399" cy="1300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53164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Jak se můžeme chránit před spálením sluníčkem?</a:t>
            </a:r>
            <a:endParaRPr lang="cs-CZ" b="1" dirty="0"/>
          </a:p>
        </p:txBody>
      </p:sp>
      <p:pic>
        <p:nvPicPr>
          <p:cNvPr id="5122" name="Picture 2" descr="C:\Users\admin\AppData\Local\Microsoft\Windows\Temporary Internet Files\Content.IE5\J8CY1I3J\MC9000556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3044982" cy="2984626"/>
          </a:xfrm>
          <a:prstGeom prst="rect">
            <a:avLst/>
          </a:prstGeom>
          <a:noFill/>
        </p:spPr>
      </p:pic>
      <p:pic>
        <p:nvPicPr>
          <p:cNvPr id="5123" name="Picture 3" descr="C:\Users\admin\AppData\Local\Microsoft\Windows\Temporary Internet Files\Content.IE5\03UNXZVU\MC9004405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284984"/>
            <a:ext cx="2397640" cy="2957261"/>
          </a:xfrm>
          <a:prstGeom prst="rect">
            <a:avLst/>
          </a:prstGeom>
          <a:noFill/>
        </p:spPr>
      </p:pic>
      <p:pic>
        <p:nvPicPr>
          <p:cNvPr id="5124" name="Picture 4" descr="C:\Users\admin\AppData\Local\Microsoft\Windows\Temporary Internet Files\Content.IE5\YPST5EBD\MC9003607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556792"/>
            <a:ext cx="1944010" cy="21651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zlomeniny</a:t>
            </a:r>
            <a:endParaRPr lang="cs-CZ" sz="4800" b="1" dirty="0"/>
          </a:p>
        </p:txBody>
      </p:sp>
      <p:pic>
        <p:nvPicPr>
          <p:cNvPr id="6146" name="Picture 2" descr="C:\Users\admin\AppData\Local\Microsoft\Windows\Temporary Internet Files\Content.IE5\IK1ZDJ6M\MC9002871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60648"/>
            <a:ext cx="1780515" cy="24851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1412776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002060"/>
                </a:solidFill>
              </a:rPr>
              <a:t>Při zlomenině dojde k úplnému nebo částečnému zlomení kosti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068960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Jak poznáme zlomeninu?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" name="Obrázek 7" descr="stažený soubor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2780928"/>
            <a:ext cx="2121913" cy="259228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7504" y="4005064"/>
            <a:ext cx="54726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Zlomenina je bolestivá</a:t>
            </a:r>
          </a:p>
          <a:p>
            <a:r>
              <a:rPr lang="cs-CZ" sz="2800" b="1" i="1" dirty="0" smtClean="0">
                <a:solidFill>
                  <a:srgbClr val="00B0F0"/>
                </a:solidFill>
              </a:rPr>
              <a:t>Místo je oteklé, napuchlé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Končetina vypadá jinak – je deformovaná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Postižený s končetinou nemůže hýbat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odstraníme oděv z postiženého místa, zjistíme, zda zlomenina není otevřená</a:t>
            </a:r>
          </a:p>
          <a:p>
            <a:r>
              <a:rPr lang="cs-CZ" dirty="0" smtClean="0"/>
              <a:t>2. otevřená zlomenina – zpevnění, zaškrcení, voláme lékaře</a:t>
            </a:r>
          </a:p>
          <a:p>
            <a:r>
              <a:rPr lang="cs-CZ" dirty="0" smtClean="0"/>
              <a:t>3. uzavřená zlomenina – zpevnění, odvoz k lékaři</a:t>
            </a:r>
          </a:p>
          <a:p>
            <a:r>
              <a:rPr lang="cs-CZ" dirty="0" smtClean="0"/>
              <a:t>4. neustálá kontrola zraněného, zda neomdlévá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YPST5EBD\MC900056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6632"/>
            <a:ext cx="1826971" cy="15755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Zpevnění = fixace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Provádí se pomocí dlahy</a:t>
            </a:r>
          </a:p>
          <a:p>
            <a:r>
              <a:rPr lang="cs-CZ" dirty="0" smtClean="0"/>
              <a:t>Dlaha: </a:t>
            </a:r>
          </a:p>
          <a:p>
            <a:r>
              <a:rPr lang="cs-CZ" dirty="0" smtClean="0"/>
              <a:t>Jakýkoli rovný tenký pevný předmět</a:t>
            </a:r>
          </a:p>
          <a:p>
            <a:r>
              <a:rPr lang="cs-CZ" dirty="0" smtClean="0"/>
              <a:t>Pokud nic nemáme, slouží jako dlaha vlastní tělo</a:t>
            </a:r>
            <a:endParaRPr lang="cs-CZ" dirty="0"/>
          </a:p>
        </p:txBody>
      </p:sp>
      <p:pic>
        <p:nvPicPr>
          <p:cNvPr id="8194" name="Picture 2" descr="C:\Users\admin\AppData\Local\Microsoft\Windows\Temporary Internet Files\Content.IE5\YPST5EBD\MC900056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48680"/>
            <a:ext cx="2187011" cy="188599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4725144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youtube.com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watch</a:t>
            </a:r>
            <a:r>
              <a:rPr lang="cs-CZ" sz="2800" dirty="0" smtClean="0">
                <a:hlinkClick r:id="rId3"/>
              </a:rPr>
              <a:t>?v=-jGDJ6FVTzA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1907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it-IT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SEBASTIEN D'ARCO, ANIMATE: KOBA-CHAN. </a:t>
                      </a:r>
                      <a:r>
                        <a:rPr kumimoji="0" lang="it-IT" sz="11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it-IT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it-IT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http://cs.wikipedia.org/wiki/Soubor:Lightnings_sequence_2_animation.gif</a:t>
                      </a:r>
                      <a:endParaRPr kumimoji="0" lang="cs-CZ" sz="110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AGENTURA SXC. </a:t>
                      </a:r>
                      <a:r>
                        <a:rPr kumimoji="0" lang="cs-CZ" sz="11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vitalia.cz</a:t>
                      </a:r>
                      <a:r>
                        <a:rPr kumimoji="0"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</a:t>
                      </a:r>
                      <a:r>
                        <a:rPr kumimoji="0" lang="cs-CZ" sz="11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vitalia.cz</a:t>
                      </a:r>
                      <a:r>
                        <a:rPr kumimoji="0"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/katalog/nemoci/zlomeniny/</a:t>
                      </a:r>
                      <a:endParaRPr kumimoji="0" lang="cs-CZ" sz="110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Ostatní obrázky jsou použity z galerie Microsoft office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639</TotalTime>
  <Words>312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 první pomoc </vt:lpstr>
      <vt:lpstr>Kdy může dojít k úrazu popálením nebo opařením?</vt:lpstr>
      <vt:lpstr>První pomoc</vt:lpstr>
      <vt:lpstr>První pomoc</vt:lpstr>
      <vt:lpstr>První pomoc</vt:lpstr>
      <vt:lpstr>Jak se můžeme chránit před spálením sluníčkem?</vt:lpstr>
      <vt:lpstr>zlomeniny</vt:lpstr>
      <vt:lpstr>První pomoc</vt:lpstr>
      <vt:lpstr>Zpevnění = fixace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blahova</cp:lastModifiedBy>
  <cp:revision>63</cp:revision>
  <dcterms:created xsi:type="dcterms:W3CDTF">2012-04-04T05:08:45Z</dcterms:created>
  <dcterms:modified xsi:type="dcterms:W3CDTF">2013-05-27T12:28:22Z</dcterms:modified>
</cp:coreProperties>
</file>