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2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</p:sldMasterIdLst>
  <p:notesMasterIdLst>
    <p:notesMasterId r:id="rId22"/>
  </p:notesMasterIdLst>
  <p:sldIdLst>
    <p:sldId id="256" r:id="rId7"/>
    <p:sldId id="257" r:id="rId8"/>
    <p:sldId id="258" r:id="rId9"/>
    <p:sldId id="261" r:id="rId10"/>
    <p:sldId id="263" r:id="rId11"/>
    <p:sldId id="264" r:id="rId12"/>
    <p:sldId id="269" r:id="rId13"/>
    <p:sldId id="265" r:id="rId14"/>
    <p:sldId id="268" r:id="rId15"/>
    <p:sldId id="277" r:id="rId16"/>
    <p:sldId id="272" r:id="rId17"/>
    <p:sldId id="279" r:id="rId18"/>
    <p:sldId id="275" r:id="rId19"/>
    <p:sldId id="276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28EB1FC-F57F-46A9-A135-66CC625293A6}">
          <p14:sldIdLst>
            <p14:sldId id="256"/>
            <p14:sldId id="257"/>
            <p14:sldId id="258"/>
            <p14:sldId id="261"/>
            <p14:sldId id="263"/>
            <p14:sldId id="264"/>
            <p14:sldId id="269"/>
            <p14:sldId id="265"/>
            <p14:sldId id="268"/>
          </p14:sldIdLst>
        </p14:section>
        <p14:section name="Oddíl bez názvu" id="{50E077A1-A508-45E5-A7D5-935319D49460}">
          <p14:sldIdLst>
            <p14:sldId id="277"/>
            <p14:sldId id="272"/>
            <p14:sldId id="279"/>
            <p14:sldId id="275"/>
            <p14:sldId id="276"/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F1F8"/>
    <a:srgbClr val="99CCFF"/>
    <a:srgbClr val="C20E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86" autoAdjust="0"/>
    <p:restoredTop sz="94614" autoAdjust="0"/>
  </p:normalViewPr>
  <p:slideViewPr>
    <p:cSldViewPr>
      <p:cViewPr>
        <p:scale>
          <a:sx n="100" d="100"/>
          <a:sy n="100" d="100"/>
        </p:scale>
        <p:origin x="-34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184E58-7622-44C4-8F7E-F470DC1562CB}" type="doc">
      <dgm:prSet loTypeId="urn:microsoft.com/office/officeart/2005/8/layout/rings+Icon" loCatId="officeonline" qsTypeId="urn:microsoft.com/office/officeart/2005/8/quickstyle/simple1" qsCatId="simple" csTypeId="urn:microsoft.com/office/officeart/2005/8/colors/accent1_2" csCatId="accent1" phldr="0"/>
      <dgm:spPr/>
    </dgm:pt>
    <dgm:pt modelId="{7856FF08-A1B9-4C39-BC92-EA901BBB0460}" type="pres">
      <dgm:prSet presAssocID="{51184E58-7622-44C4-8F7E-F470DC1562CB}" presName="Name0" presStyleCnt="0">
        <dgm:presLayoutVars>
          <dgm:chMax val="7"/>
          <dgm:dir/>
          <dgm:resizeHandles val="exact"/>
        </dgm:presLayoutVars>
      </dgm:prSet>
      <dgm:spPr/>
    </dgm:pt>
  </dgm:ptLst>
  <dgm:cxnLst>
    <dgm:cxn modelId="{5E79656D-DB93-479E-857C-A9FD165D4EBD}" type="presOf" srcId="{51184E58-7622-44C4-8F7E-F470DC1562CB}" destId="{7856FF08-A1B9-4C39-BC92-EA901BBB0460}" srcOrd="0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609F16-305F-43E0-BE2F-E22FEEE37828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89E9BDA-9855-47A2-967C-54F7D90EADA4}">
      <dgm:prSet phldrT="[Text]" custT="1"/>
      <dgm:spPr>
        <a:solidFill>
          <a:srgbClr val="99CCFF"/>
        </a:solidFill>
        <a:ln w="57150"/>
      </dgm:spPr>
      <dgm:t>
        <a:bodyPr/>
        <a:lstStyle/>
        <a:p>
          <a:r>
            <a:rPr lang="cs-CZ" sz="3200" b="1" dirty="0" smtClean="0">
              <a:solidFill>
                <a:srgbClr val="FF0000"/>
              </a:solidFill>
            </a:rPr>
            <a:t>Co víš o vodě?</a:t>
          </a:r>
          <a:endParaRPr lang="cs-CZ" sz="3200" b="1" dirty="0">
            <a:solidFill>
              <a:srgbClr val="FF0000"/>
            </a:solidFill>
          </a:endParaRPr>
        </a:p>
      </dgm:t>
    </dgm:pt>
    <dgm:pt modelId="{F063AD31-C56E-4AE4-B957-7F3881EE219B}" type="parTrans" cxnId="{9DA9B8C5-71B1-4726-ADA3-F62BF9344E85}">
      <dgm:prSet/>
      <dgm:spPr/>
      <dgm:t>
        <a:bodyPr/>
        <a:lstStyle/>
        <a:p>
          <a:endParaRPr lang="cs-CZ"/>
        </a:p>
      </dgm:t>
    </dgm:pt>
    <dgm:pt modelId="{7F0CB1CF-A22E-4FA7-9292-6ED964813275}" type="sibTrans" cxnId="{9DA9B8C5-71B1-4726-ADA3-F62BF9344E85}">
      <dgm:prSet/>
      <dgm:spPr/>
      <dgm:t>
        <a:bodyPr/>
        <a:lstStyle/>
        <a:p>
          <a:endParaRPr lang="cs-CZ"/>
        </a:p>
      </dgm:t>
    </dgm:pt>
    <dgm:pt modelId="{918C003E-4CA7-4320-A969-985C5FC7D699}">
      <dgm:prSet custT="1"/>
      <dgm:spPr>
        <a:solidFill>
          <a:schemeClr val="accent3">
            <a:lumMod val="60000"/>
            <a:lumOff val="40000"/>
          </a:schemeClr>
        </a:solidFill>
        <a:ln>
          <a:solidFill>
            <a:schemeClr val="accent3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rgbClr val="00B050"/>
              </a:solidFill>
            </a:rPr>
            <a:t> </a:t>
          </a:r>
          <a:r>
            <a:rPr lang="cs-CZ" sz="2000" dirty="0" smtClean="0">
              <a:solidFill>
                <a:srgbClr val="00B050"/>
              </a:solidFill>
            </a:rPr>
            <a:t>Kolik procent vody tvoří lidské tělo </a:t>
          </a:r>
          <a:r>
            <a:rPr lang="cs-CZ" sz="2000" dirty="0" smtClean="0">
              <a:solidFill>
                <a:srgbClr val="00B050"/>
              </a:solidFill>
            </a:rPr>
            <a:t>?</a:t>
          </a:r>
          <a:endParaRPr lang="cs-CZ" sz="2000" dirty="0">
            <a:solidFill>
              <a:srgbClr val="00B050"/>
            </a:solidFill>
          </a:endParaRPr>
        </a:p>
      </dgm:t>
    </dgm:pt>
    <dgm:pt modelId="{7BDA8AE8-4427-4AA2-9B81-F46118EACA52}" type="parTrans" cxnId="{12FF6647-36C9-42E0-8838-49EC375CACE7}">
      <dgm:prSet/>
      <dgm:spPr/>
      <dgm:t>
        <a:bodyPr/>
        <a:lstStyle/>
        <a:p>
          <a:endParaRPr lang="cs-CZ"/>
        </a:p>
      </dgm:t>
    </dgm:pt>
    <dgm:pt modelId="{576D88C0-EC1B-4622-A61F-31CC1C4E46A3}" type="sibTrans" cxnId="{12FF6647-36C9-42E0-8838-49EC375CACE7}">
      <dgm:prSet/>
      <dgm:spPr/>
      <dgm:t>
        <a:bodyPr/>
        <a:lstStyle/>
        <a:p>
          <a:endParaRPr lang="cs-CZ"/>
        </a:p>
      </dgm:t>
    </dgm:pt>
    <dgm:pt modelId="{6F8E40E4-E0AF-46FA-A93E-16B488A300E2}">
      <dgm:prSet custT="1"/>
      <dgm:spPr>
        <a:solidFill>
          <a:schemeClr val="bg1">
            <a:lumMod val="95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cs-CZ" sz="2000" dirty="0" smtClean="0">
              <a:solidFill>
                <a:srgbClr val="0070C0"/>
              </a:solidFill>
            </a:rPr>
            <a:t>Která tekutina v lidském těle obsahuje nejvíce vody?</a:t>
          </a:r>
          <a:endParaRPr lang="cs-CZ" sz="2000" dirty="0">
            <a:solidFill>
              <a:srgbClr val="0070C0"/>
            </a:solidFill>
          </a:endParaRPr>
        </a:p>
      </dgm:t>
    </dgm:pt>
    <dgm:pt modelId="{536D78AB-F508-4543-9B58-26E5AC3E81F3}" type="parTrans" cxnId="{56F29E9B-BF64-432C-BC87-1B3FF1ECA8CC}">
      <dgm:prSet/>
      <dgm:spPr/>
      <dgm:t>
        <a:bodyPr/>
        <a:lstStyle/>
        <a:p>
          <a:endParaRPr lang="cs-CZ"/>
        </a:p>
      </dgm:t>
    </dgm:pt>
    <dgm:pt modelId="{92A7DAEF-62E6-44C3-AD86-2565B8154FC8}" type="sibTrans" cxnId="{56F29E9B-BF64-432C-BC87-1B3FF1ECA8CC}">
      <dgm:prSet/>
      <dgm:spPr/>
      <dgm:t>
        <a:bodyPr/>
        <a:lstStyle/>
        <a:p>
          <a:endParaRPr lang="cs-CZ"/>
        </a:p>
      </dgm:t>
    </dgm:pt>
    <dgm:pt modelId="{3474CF13-60A3-4914-A58A-640279C2335C}">
      <dgm:prSet custT="1"/>
      <dgm:spPr>
        <a:solidFill>
          <a:schemeClr val="accent2">
            <a:lumMod val="40000"/>
            <a:lumOff val="60000"/>
          </a:schemeClr>
        </a:solidFill>
        <a:ln w="38100">
          <a:solidFill>
            <a:srgbClr val="C20E46"/>
          </a:solidFill>
        </a:ln>
      </dgm:spPr>
      <dgm:t>
        <a:bodyPr/>
        <a:lstStyle/>
        <a:p>
          <a:r>
            <a:rPr lang="cs-CZ" sz="2000" dirty="0" smtClean="0">
              <a:solidFill>
                <a:schemeClr val="accent2">
                  <a:lumMod val="75000"/>
                </a:schemeClr>
              </a:solidFill>
            </a:rPr>
            <a:t>K čemu vede nedostatek vody v </a:t>
          </a:r>
          <a:r>
            <a:rPr lang="cs-CZ" sz="2000" dirty="0" err="1" smtClean="0">
              <a:solidFill>
                <a:schemeClr val="accent2">
                  <a:lumMod val="75000"/>
                </a:schemeClr>
              </a:solidFill>
            </a:rPr>
            <a:t>organis</a:t>
          </a:r>
          <a:r>
            <a:rPr lang="cs-CZ" sz="2000" dirty="0" smtClean="0">
              <a:solidFill>
                <a:schemeClr val="accent2">
                  <a:lumMod val="75000"/>
                </a:schemeClr>
              </a:solidFill>
            </a:rPr>
            <a:t>-mech?</a:t>
          </a:r>
          <a:endParaRPr lang="cs-CZ" sz="2000" dirty="0">
            <a:solidFill>
              <a:schemeClr val="accent2">
                <a:lumMod val="75000"/>
              </a:schemeClr>
            </a:solidFill>
          </a:endParaRPr>
        </a:p>
      </dgm:t>
    </dgm:pt>
    <dgm:pt modelId="{237918EA-930E-404C-B7DA-5219158DB149}" type="parTrans" cxnId="{5E833743-A713-4E79-90C7-A56B8B2883FC}">
      <dgm:prSet/>
      <dgm:spPr/>
      <dgm:t>
        <a:bodyPr/>
        <a:lstStyle/>
        <a:p>
          <a:endParaRPr lang="cs-CZ"/>
        </a:p>
      </dgm:t>
    </dgm:pt>
    <dgm:pt modelId="{FFBEE175-F881-48AD-9910-FD5758392E58}" type="sibTrans" cxnId="{5E833743-A713-4E79-90C7-A56B8B2883FC}">
      <dgm:prSet/>
      <dgm:spPr/>
      <dgm:t>
        <a:bodyPr/>
        <a:lstStyle/>
        <a:p>
          <a:endParaRPr lang="cs-CZ"/>
        </a:p>
      </dgm:t>
    </dgm:pt>
    <dgm:pt modelId="{D4454DD8-D2F4-4484-9F7D-588FC9433E83}">
      <dgm:prSet custT="1"/>
      <dgm:spPr>
        <a:solidFill>
          <a:schemeClr val="accent3">
            <a:lumMod val="40000"/>
            <a:lumOff val="60000"/>
          </a:schemeClr>
        </a:solidFill>
        <a:ln>
          <a:solidFill>
            <a:srgbClr val="C20E46"/>
          </a:solidFill>
        </a:ln>
      </dgm:spPr>
      <dgm:t>
        <a:bodyPr/>
        <a:lstStyle/>
        <a:p>
          <a:r>
            <a:rPr lang="cs-CZ" sz="2000" dirty="0" smtClean="0">
              <a:solidFill>
                <a:prstClr val="black"/>
              </a:solidFill>
            </a:rPr>
            <a:t>Je voda obsažena i v těle živých </a:t>
          </a:r>
          <a:r>
            <a:rPr lang="cs-CZ" sz="2000" dirty="0" err="1" smtClean="0">
              <a:solidFill>
                <a:prstClr val="black"/>
              </a:solidFill>
            </a:rPr>
            <a:t>organis-mů</a:t>
          </a:r>
          <a:r>
            <a:rPr lang="cs-CZ" sz="2000" dirty="0" smtClean="0">
              <a:solidFill>
                <a:prstClr val="black"/>
              </a:solidFill>
            </a:rPr>
            <a:t>?</a:t>
          </a:r>
          <a:endParaRPr lang="cs-CZ" sz="2000" dirty="0"/>
        </a:p>
      </dgm:t>
    </dgm:pt>
    <dgm:pt modelId="{96E5E613-C654-409F-BEC7-AF1B7CAC8DAF}" type="parTrans" cxnId="{F9F41F95-16E5-46BF-A530-11BCFEFA4FBD}">
      <dgm:prSet/>
      <dgm:spPr/>
      <dgm:t>
        <a:bodyPr/>
        <a:lstStyle/>
        <a:p>
          <a:endParaRPr lang="cs-CZ"/>
        </a:p>
      </dgm:t>
    </dgm:pt>
    <dgm:pt modelId="{F7D7932E-7CD1-4679-AA21-647610AE998B}" type="sibTrans" cxnId="{F9F41F95-16E5-46BF-A530-11BCFEFA4FBD}">
      <dgm:prSet/>
      <dgm:spPr/>
      <dgm:t>
        <a:bodyPr/>
        <a:lstStyle/>
        <a:p>
          <a:endParaRPr lang="cs-CZ"/>
        </a:p>
      </dgm:t>
    </dgm:pt>
    <dgm:pt modelId="{F9EE5889-1A82-454B-A325-91E21D20F54C}" type="pres">
      <dgm:prSet presAssocID="{F3609F16-305F-43E0-BE2F-E22FEEE3782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1911F9-2A0D-4663-98AC-5BD4F6AB3071}" type="pres">
      <dgm:prSet presAssocID="{E89E9BDA-9855-47A2-967C-54F7D90EADA4}" presName="centerShape" presStyleLbl="node0" presStyleIdx="0" presStyleCnt="1"/>
      <dgm:spPr/>
      <dgm:t>
        <a:bodyPr/>
        <a:lstStyle/>
        <a:p>
          <a:endParaRPr lang="cs-CZ"/>
        </a:p>
      </dgm:t>
    </dgm:pt>
    <dgm:pt modelId="{6FAB6ACE-2C84-4D66-AFD1-7520F83124AE}" type="pres">
      <dgm:prSet presAssocID="{918C003E-4CA7-4320-A969-985C5FC7D69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756818-F162-4A43-9E22-5B6A79350AE7}" type="pres">
      <dgm:prSet presAssocID="{918C003E-4CA7-4320-A969-985C5FC7D699}" presName="dummy" presStyleCnt="0"/>
      <dgm:spPr/>
    </dgm:pt>
    <dgm:pt modelId="{DAC4AE5D-3DBA-41E1-9CA5-82AB3FCEC121}" type="pres">
      <dgm:prSet presAssocID="{576D88C0-EC1B-4622-A61F-31CC1C4E46A3}" presName="sibTrans" presStyleLbl="sibTrans2D1" presStyleIdx="0" presStyleCnt="4"/>
      <dgm:spPr/>
      <dgm:t>
        <a:bodyPr/>
        <a:lstStyle/>
        <a:p>
          <a:endParaRPr lang="cs-CZ"/>
        </a:p>
      </dgm:t>
    </dgm:pt>
    <dgm:pt modelId="{FC270426-56AB-4C2D-A7FB-2495052FCB50}" type="pres">
      <dgm:prSet presAssocID="{D4454DD8-D2F4-4484-9F7D-588FC9433E83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B14C24-03FD-4FAC-8D10-014F80F46D3B}" type="pres">
      <dgm:prSet presAssocID="{D4454DD8-D2F4-4484-9F7D-588FC9433E83}" presName="dummy" presStyleCnt="0"/>
      <dgm:spPr/>
    </dgm:pt>
    <dgm:pt modelId="{63DDE80D-C30E-4E87-9A96-096223493A15}" type="pres">
      <dgm:prSet presAssocID="{F7D7932E-7CD1-4679-AA21-647610AE998B}" presName="sibTrans" presStyleLbl="sibTrans2D1" presStyleIdx="1" presStyleCnt="4"/>
      <dgm:spPr/>
      <dgm:t>
        <a:bodyPr/>
        <a:lstStyle/>
        <a:p>
          <a:endParaRPr lang="cs-CZ"/>
        </a:p>
      </dgm:t>
    </dgm:pt>
    <dgm:pt modelId="{8F6AFF73-7EDE-4330-9BC1-DC759F64D65E}" type="pres">
      <dgm:prSet presAssocID="{3474CF13-60A3-4914-A58A-640279C2335C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9C7832-8C11-489E-A499-82FE5249AD9B}" type="pres">
      <dgm:prSet presAssocID="{3474CF13-60A3-4914-A58A-640279C2335C}" presName="dummy" presStyleCnt="0"/>
      <dgm:spPr/>
    </dgm:pt>
    <dgm:pt modelId="{FE17C361-E2A7-40F9-A443-B7FB2E76363E}" type="pres">
      <dgm:prSet presAssocID="{FFBEE175-F881-48AD-9910-FD5758392E58}" presName="sibTrans" presStyleLbl="sibTrans2D1" presStyleIdx="2" presStyleCnt="4"/>
      <dgm:spPr/>
      <dgm:t>
        <a:bodyPr/>
        <a:lstStyle/>
        <a:p>
          <a:endParaRPr lang="cs-CZ"/>
        </a:p>
      </dgm:t>
    </dgm:pt>
    <dgm:pt modelId="{E5B054D8-5114-47A0-BEEB-735C08E9C595}" type="pres">
      <dgm:prSet presAssocID="{6F8E40E4-E0AF-46FA-A93E-16B488A300E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0B793D-7490-4881-8A71-90BBBA533E08}" type="pres">
      <dgm:prSet presAssocID="{6F8E40E4-E0AF-46FA-A93E-16B488A300E2}" presName="dummy" presStyleCnt="0"/>
      <dgm:spPr/>
    </dgm:pt>
    <dgm:pt modelId="{B3DC3AE2-5659-480C-BD93-EEF6FD9EF832}" type="pres">
      <dgm:prSet presAssocID="{92A7DAEF-62E6-44C3-AD86-2565B8154FC8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6B030581-E22E-42F3-9E00-ED03C3E260D7}" type="presOf" srcId="{F3609F16-305F-43E0-BE2F-E22FEEE37828}" destId="{F9EE5889-1A82-454B-A325-91E21D20F54C}" srcOrd="0" destOrd="0" presId="urn:microsoft.com/office/officeart/2005/8/layout/radial6"/>
    <dgm:cxn modelId="{251D87F4-B449-412D-9AC1-59242EA7A135}" type="presOf" srcId="{576D88C0-EC1B-4622-A61F-31CC1C4E46A3}" destId="{DAC4AE5D-3DBA-41E1-9CA5-82AB3FCEC121}" srcOrd="0" destOrd="0" presId="urn:microsoft.com/office/officeart/2005/8/layout/radial6"/>
    <dgm:cxn modelId="{2DAB2D78-18D6-4F52-B2C9-CE2E269A94FB}" type="presOf" srcId="{E89E9BDA-9855-47A2-967C-54F7D90EADA4}" destId="{951911F9-2A0D-4663-98AC-5BD4F6AB3071}" srcOrd="0" destOrd="0" presId="urn:microsoft.com/office/officeart/2005/8/layout/radial6"/>
    <dgm:cxn modelId="{12FF6647-36C9-42E0-8838-49EC375CACE7}" srcId="{E89E9BDA-9855-47A2-967C-54F7D90EADA4}" destId="{918C003E-4CA7-4320-A969-985C5FC7D699}" srcOrd="0" destOrd="0" parTransId="{7BDA8AE8-4427-4AA2-9B81-F46118EACA52}" sibTransId="{576D88C0-EC1B-4622-A61F-31CC1C4E46A3}"/>
    <dgm:cxn modelId="{4EFB5FA8-586C-4B45-A0AD-414381AB6DE1}" type="presOf" srcId="{D4454DD8-D2F4-4484-9F7D-588FC9433E83}" destId="{FC270426-56AB-4C2D-A7FB-2495052FCB50}" srcOrd="0" destOrd="0" presId="urn:microsoft.com/office/officeart/2005/8/layout/radial6"/>
    <dgm:cxn modelId="{12D9F987-5FEE-4B7B-BC91-C216B2CA9E69}" type="presOf" srcId="{918C003E-4CA7-4320-A969-985C5FC7D699}" destId="{6FAB6ACE-2C84-4D66-AFD1-7520F83124AE}" srcOrd="0" destOrd="0" presId="urn:microsoft.com/office/officeart/2005/8/layout/radial6"/>
    <dgm:cxn modelId="{F9F41F95-16E5-46BF-A530-11BCFEFA4FBD}" srcId="{E89E9BDA-9855-47A2-967C-54F7D90EADA4}" destId="{D4454DD8-D2F4-4484-9F7D-588FC9433E83}" srcOrd="1" destOrd="0" parTransId="{96E5E613-C654-409F-BEC7-AF1B7CAC8DAF}" sibTransId="{F7D7932E-7CD1-4679-AA21-647610AE998B}"/>
    <dgm:cxn modelId="{5ACE9B33-9A68-4F92-9EBC-A703152565F7}" type="presOf" srcId="{FFBEE175-F881-48AD-9910-FD5758392E58}" destId="{FE17C361-E2A7-40F9-A443-B7FB2E76363E}" srcOrd="0" destOrd="0" presId="urn:microsoft.com/office/officeart/2005/8/layout/radial6"/>
    <dgm:cxn modelId="{9DA9B8C5-71B1-4726-ADA3-F62BF9344E85}" srcId="{F3609F16-305F-43E0-BE2F-E22FEEE37828}" destId="{E89E9BDA-9855-47A2-967C-54F7D90EADA4}" srcOrd="0" destOrd="0" parTransId="{F063AD31-C56E-4AE4-B957-7F3881EE219B}" sibTransId="{7F0CB1CF-A22E-4FA7-9292-6ED964813275}"/>
    <dgm:cxn modelId="{AEA2BC1E-267E-4997-8A4D-D7876B739778}" type="presOf" srcId="{F7D7932E-7CD1-4679-AA21-647610AE998B}" destId="{63DDE80D-C30E-4E87-9A96-096223493A15}" srcOrd="0" destOrd="0" presId="urn:microsoft.com/office/officeart/2005/8/layout/radial6"/>
    <dgm:cxn modelId="{5E833743-A713-4E79-90C7-A56B8B2883FC}" srcId="{E89E9BDA-9855-47A2-967C-54F7D90EADA4}" destId="{3474CF13-60A3-4914-A58A-640279C2335C}" srcOrd="2" destOrd="0" parTransId="{237918EA-930E-404C-B7DA-5219158DB149}" sibTransId="{FFBEE175-F881-48AD-9910-FD5758392E58}"/>
    <dgm:cxn modelId="{E2065C16-3DBC-4678-BF77-C153FF3FCA86}" type="presOf" srcId="{6F8E40E4-E0AF-46FA-A93E-16B488A300E2}" destId="{E5B054D8-5114-47A0-BEEB-735C08E9C595}" srcOrd="0" destOrd="0" presId="urn:microsoft.com/office/officeart/2005/8/layout/radial6"/>
    <dgm:cxn modelId="{56F29E9B-BF64-432C-BC87-1B3FF1ECA8CC}" srcId="{E89E9BDA-9855-47A2-967C-54F7D90EADA4}" destId="{6F8E40E4-E0AF-46FA-A93E-16B488A300E2}" srcOrd="3" destOrd="0" parTransId="{536D78AB-F508-4543-9B58-26E5AC3E81F3}" sibTransId="{92A7DAEF-62E6-44C3-AD86-2565B8154FC8}"/>
    <dgm:cxn modelId="{DA8BDF21-EBC3-4571-8B33-AF11794D2845}" type="presOf" srcId="{92A7DAEF-62E6-44C3-AD86-2565B8154FC8}" destId="{B3DC3AE2-5659-480C-BD93-EEF6FD9EF832}" srcOrd="0" destOrd="0" presId="urn:microsoft.com/office/officeart/2005/8/layout/radial6"/>
    <dgm:cxn modelId="{3B9BFA83-7996-4434-9BEC-71EF2E2C009B}" type="presOf" srcId="{3474CF13-60A3-4914-A58A-640279C2335C}" destId="{8F6AFF73-7EDE-4330-9BC1-DC759F64D65E}" srcOrd="0" destOrd="0" presId="urn:microsoft.com/office/officeart/2005/8/layout/radial6"/>
    <dgm:cxn modelId="{0605F289-2354-4EBE-9D9F-1F2A49E54CC2}" type="presParOf" srcId="{F9EE5889-1A82-454B-A325-91E21D20F54C}" destId="{951911F9-2A0D-4663-98AC-5BD4F6AB3071}" srcOrd="0" destOrd="0" presId="urn:microsoft.com/office/officeart/2005/8/layout/radial6"/>
    <dgm:cxn modelId="{B867B02E-01C9-4D3E-84D6-91C1BE2C2E79}" type="presParOf" srcId="{F9EE5889-1A82-454B-A325-91E21D20F54C}" destId="{6FAB6ACE-2C84-4D66-AFD1-7520F83124AE}" srcOrd="1" destOrd="0" presId="urn:microsoft.com/office/officeart/2005/8/layout/radial6"/>
    <dgm:cxn modelId="{573E11D6-8106-40A7-9990-56D7FDDB885E}" type="presParOf" srcId="{F9EE5889-1A82-454B-A325-91E21D20F54C}" destId="{43756818-F162-4A43-9E22-5B6A79350AE7}" srcOrd="2" destOrd="0" presId="urn:microsoft.com/office/officeart/2005/8/layout/radial6"/>
    <dgm:cxn modelId="{B50D1E0C-3652-474F-8439-0284C0EBA83B}" type="presParOf" srcId="{F9EE5889-1A82-454B-A325-91E21D20F54C}" destId="{DAC4AE5D-3DBA-41E1-9CA5-82AB3FCEC121}" srcOrd="3" destOrd="0" presId="urn:microsoft.com/office/officeart/2005/8/layout/radial6"/>
    <dgm:cxn modelId="{4B0528DA-5CF4-4981-A421-74F70B0B1E4B}" type="presParOf" srcId="{F9EE5889-1A82-454B-A325-91E21D20F54C}" destId="{FC270426-56AB-4C2D-A7FB-2495052FCB50}" srcOrd="4" destOrd="0" presId="urn:microsoft.com/office/officeart/2005/8/layout/radial6"/>
    <dgm:cxn modelId="{89089A33-18B0-4E09-877A-5F6CE4138B65}" type="presParOf" srcId="{F9EE5889-1A82-454B-A325-91E21D20F54C}" destId="{1DB14C24-03FD-4FAC-8D10-014F80F46D3B}" srcOrd="5" destOrd="0" presId="urn:microsoft.com/office/officeart/2005/8/layout/radial6"/>
    <dgm:cxn modelId="{ED8E4AEC-251A-41AE-9F94-681D4072D426}" type="presParOf" srcId="{F9EE5889-1A82-454B-A325-91E21D20F54C}" destId="{63DDE80D-C30E-4E87-9A96-096223493A15}" srcOrd="6" destOrd="0" presId="urn:microsoft.com/office/officeart/2005/8/layout/radial6"/>
    <dgm:cxn modelId="{165BA58E-9B6F-417A-BC7C-D04C1F4F96CF}" type="presParOf" srcId="{F9EE5889-1A82-454B-A325-91E21D20F54C}" destId="{8F6AFF73-7EDE-4330-9BC1-DC759F64D65E}" srcOrd="7" destOrd="0" presId="urn:microsoft.com/office/officeart/2005/8/layout/radial6"/>
    <dgm:cxn modelId="{35C5A543-806A-4919-BF21-DAF7AD42A017}" type="presParOf" srcId="{F9EE5889-1A82-454B-A325-91E21D20F54C}" destId="{459C7832-8C11-489E-A499-82FE5249AD9B}" srcOrd="8" destOrd="0" presId="urn:microsoft.com/office/officeart/2005/8/layout/radial6"/>
    <dgm:cxn modelId="{D4858F4A-6BE2-4BFA-A8E6-E5A306AA48E2}" type="presParOf" srcId="{F9EE5889-1A82-454B-A325-91E21D20F54C}" destId="{FE17C361-E2A7-40F9-A443-B7FB2E76363E}" srcOrd="9" destOrd="0" presId="urn:microsoft.com/office/officeart/2005/8/layout/radial6"/>
    <dgm:cxn modelId="{BE9CDCED-86AA-4A01-A9B6-A9460BC1CD87}" type="presParOf" srcId="{F9EE5889-1A82-454B-A325-91E21D20F54C}" destId="{E5B054D8-5114-47A0-BEEB-735C08E9C595}" srcOrd="10" destOrd="0" presId="urn:microsoft.com/office/officeart/2005/8/layout/radial6"/>
    <dgm:cxn modelId="{DA30BBCF-93CB-427A-993B-D5046AED8B42}" type="presParOf" srcId="{F9EE5889-1A82-454B-A325-91E21D20F54C}" destId="{2E0B793D-7490-4881-8A71-90BBBA533E08}" srcOrd="11" destOrd="0" presId="urn:microsoft.com/office/officeart/2005/8/layout/radial6"/>
    <dgm:cxn modelId="{18D46EAF-CE8C-40C8-ADF7-49D4326AFEFE}" type="presParOf" srcId="{F9EE5889-1A82-454B-A325-91E21D20F54C}" destId="{B3DC3AE2-5659-480C-BD93-EEF6FD9EF832}" srcOrd="12" destOrd="0" presId="urn:microsoft.com/office/officeart/2005/8/layout/radial6"/>
  </dgm:cxnLst>
  <dgm:bg/>
  <dgm:whole>
    <a:ln w="57150"/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DC3AE2-5659-480C-BD93-EEF6FD9EF832}">
      <dsp:nvSpPr>
        <dsp:cNvPr id="0" name=""/>
        <dsp:cNvSpPr/>
      </dsp:nvSpPr>
      <dsp:spPr>
        <a:xfrm>
          <a:off x="1670855" y="730834"/>
          <a:ext cx="4875034" cy="4875034"/>
        </a:xfrm>
        <a:prstGeom prst="blockArc">
          <a:avLst>
            <a:gd name="adj1" fmla="val 10800000"/>
            <a:gd name="adj2" fmla="val 1620000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17C361-E2A7-40F9-A443-B7FB2E76363E}">
      <dsp:nvSpPr>
        <dsp:cNvPr id="0" name=""/>
        <dsp:cNvSpPr/>
      </dsp:nvSpPr>
      <dsp:spPr>
        <a:xfrm>
          <a:off x="1670855" y="730834"/>
          <a:ext cx="4875034" cy="4875034"/>
        </a:xfrm>
        <a:prstGeom prst="blockArc">
          <a:avLst>
            <a:gd name="adj1" fmla="val 5400000"/>
            <a:gd name="adj2" fmla="val 1080000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DDE80D-C30E-4E87-9A96-096223493A15}">
      <dsp:nvSpPr>
        <dsp:cNvPr id="0" name=""/>
        <dsp:cNvSpPr/>
      </dsp:nvSpPr>
      <dsp:spPr>
        <a:xfrm>
          <a:off x="1670855" y="730834"/>
          <a:ext cx="4875034" cy="4875034"/>
        </a:xfrm>
        <a:prstGeom prst="blockArc">
          <a:avLst>
            <a:gd name="adj1" fmla="val 0"/>
            <a:gd name="adj2" fmla="val 540000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4AE5D-3DBA-41E1-9CA5-82AB3FCEC121}">
      <dsp:nvSpPr>
        <dsp:cNvPr id="0" name=""/>
        <dsp:cNvSpPr/>
      </dsp:nvSpPr>
      <dsp:spPr>
        <a:xfrm>
          <a:off x="1670855" y="730834"/>
          <a:ext cx="4875034" cy="4875034"/>
        </a:xfrm>
        <a:prstGeom prst="blockArc">
          <a:avLst>
            <a:gd name="adj1" fmla="val 16200000"/>
            <a:gd name="adj2" fmla="val 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911F9-2A0D-4663-98AC-5BD4F6AB3071}">
      <dsp:nvSpPr>
        <dsp:cNvPr id="0" name=""/>
        <dsp:cNvSpPr/>
      </dsp:nvSpPr>
      <dsp:spPr>
        <a:xfrm>
          <a:off x="2986995" y="2046974"/>
          <a:ext cx="2242754" cy="2242754"/>
        </a:xfrm>
        <a:prstGeom prst="ellipse">
          <a:avLst/>
        </a:prstGeom>
        <a:solidFill>
          <a:srgbClr val="99CCFF"/>
        </a:solidFill>
        <a:ln w="5715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Co víš o vodě?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315439" y="2375418"/>
        <a:ext cx="1585866" cy="1585866"/>
      </dsp:txXfrm>
    </dsp:sp>
    <dsp:sp modelId="{6FAB6ACE-2C84-4D66-AFD1-7520F83124AE}">
      <dsp:nvSpPr>
        <dsp:cNvPr id="0" name=""/>
        <dsp:cNvSpPr/>
      </dsp:nvSpPr>
      <dsp:spPr>
        <a:xfrm>
          <a:off x="3323408" y="2388"/>
          <a:ext cx="1569927" cy="1569927"/>
        </a:xfrm>
        <a:prstGeom prst="ellipse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accent3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00B050"/>
              </a:solidFill>
            </a:rPr>
            <a:t> </a:t>
          </a:r>
          <a:r>
            <a:rPr lang="cs-CZ" sz="2000" kern="1200" dirty="0" smtClean="0">
              <a:solidFill>
                <a:srgbClr val="00B050"/>
              </a:solidFill>
            </a:rPr>
            <a:t>Kolik procent vody tvoří lidské tělo </a:t>
          </a:r>
          <a:r>
            <a:rPr lang="cs-CZ" sz="2000" kern="1200" dirty="0" smtClean="0">
              <a:solidFill>
                <a:srgbClr val="00B050"/>
              </a:solidFill>
            </a:rPr>
            <a:t>?</a:t>
          </a:r>
          <a:endParaRPr lang="cs-CZ" sz="2000" kern="1200" dirty="0">
            <a:solidFill>
              <a:srgbClr val="00B050"/>
            </a:solidFill>
          </a:endParaRPr>
        </a:p>
      </dsp:txBody>
      <dsp:txXfrm>
        <a:off x="3553318" y="232298"/>
        <a:ext cx="1110107" cy="1110107"/>
      </dsp:txXfrm>
    </dsp:sp>
    <dsp:sp modelId="{FC270426-56AB-4C2D-A7FB-2495052FCB50}">
      <dsp:nvSpPr>
        <dsp:cNvPr id="0" name=""/>
        <dsp:cNvSpPr/>
      </dsp:nvSpPr>
      <dsp:spPr>
        <a:xfrm>
          <a:off x="5704408" y="2383388"/>
          <a:ext cx="1569927" cy="1569927"/>
        </a:xfrm>
        <a:prstGeom prst="ellipse">
          <a:avLst/>
        </a:prstGeom>
        <a:solidFill>
          <a:schemeClr val="accent3">
            <a:lumMod val="40000"/>
            <a:lumOff val="60000"/>
          </a:schemeClr>
        </a:solidFill>
        <a:ln w="25400" cap="flat" cmpd="sng" algn="ctr">
          <a:solidFill>
            <a:srgbClr val="C20E4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prstClr val="black"/>
              </a:solidFill>
            </a:rPr>
            <a:t>Je voda obsažena i v těle živých </a:t>
          </a:r>
          <a:r>
            <a:rPr lang="cs-CZ" sz="2000" kern="1200" dirty="0" err="1" smtClean="0">
              <a:solidFill>
                <a:prstClr val="black"/>
              </a:solidFill>
            </a:rPr>
            <a:t>organis-mů</a:t>
          </a:r>
          <a:r>
            <a:rPr lang="cs-CZ" sz="2000" kern="1200" dirty="0" smtClean="0">
              <a:solidFill>
                <a:prstClr val="black"/>
              </a:solidFill>
            </a:rPr>
            <a:t>?</a:t>
          </a:r>
          <a:endParaRPr lang="cs-CZ" sz="2000" kern="1200" dirty="0"/>
        </a:p>
      </dsp:txBody>
      <dsp:txXfrm>
        <a:off x="5934318" y="2613298"/>
        <a:ext cx="1110107" cy="1110107"/>
      </dsp:txXfrm>
    </dsp:sp>
    <dsp:sp modelId="{8F6AFF73-7EDE-4330-9BC1-DC759F64D65E}">
      <dsp:nvSpPr>
        <dsp:cNvPr id="0" name=""/>
        <dsp:cNvSpPr/>
      </dsp:nvSpPr>
      <dsp:spPr>
        <a:xfrm>
          <a:off x="3323408" y="4764387"/>
          <a:ext cx="1569927" cy="1569927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38100" cap="flat" cmpd="sng" algn="ctr">
          <a:solidFill>
            <a:srgbClr val="C20E4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2">
                  <a:lumMod val="75000"/>
                </a:schemeClr>
              </a:solidFill>
            </a:rPr>
            <a:t>K čemu vede nedostatek vody v </a:t>
          </a:r>
          <a:r>
            <a:rPr lang="cs-CZ" sz="2000" kern="1200" dirty="0" err="1" smtClean="0">
              <a:solidFill>
                <a:schemeClr val="accent2">
                  <a:lumMod val="75000"/>
                </a:schemeClr>
              </a:solidFill>
            </a:rPr>
            <a:t>organis</a:t>
          </a:r>
          <a:r>
            <a:rPr lang="cs-CZ" sz="2000" kern="1200" dirty="0" smtClean="0">
              <a:solidFill>
                <a:schemeClr val="accent2">
                  <a:lumMod val="75000"/>
                </a:schemeClr>
              </a:solidFill>
            </a:rPr>
            <a:t>-mech?</a:t>
          </a:r>
          <a:endParaRPr lang="cs-CZ" sz="20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3553318" y="4994297"/>
        <a:ext cx="1110107" cy="1110107"/>
      </dsp:txXfrm>
    </dsp:sp>
    <dsp:sp modelId="{E5B054D8-5114-47A0-BEEB-735C08E9C595}">
      <dsp:nvSpPr>
        <dsp:cNvPr id="0" name=""/>
        <dsp:cNvSpPr/>
      </dsp:nvSpPr>
      <dsp:spPr>
        <a:xfrm>
          <a:off x="942408" y="2383388"/>
          <a:ext cx="1569927" cy="1569927"/>
        </a:xfrm>
        <a:prstGeom prst="ellips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0070C0"/>
              </a:solidFill>
            </a:rPr>
            <a:t>Která tekutina v lidském těle obsahuje nejvíce vody?</a:t>
          </a:r>
          <a:endParaRPr lang="cs-CZ" sz="2000" kern="1200" dirty="0">
            <a:solidFill>
              <a:srgbClr val="0070C0"/>
            </a:solidFill>
          </a:endParaRPr>
        </a:p>
      </dsp:txBody>
      <dsp:txXfrm>
        <a:off x="1172318" y="2613298"/>
        <a:ext cx="1110107" cy="111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491BA5-FC17-43D7-B570-92CB96D2483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4ED7AF-8323-47EE-B078-97098B9F5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516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na to? Klepni na výrok. Myší </a:t>
            </a:r>
            <a:r>
              <a:rPr lang="cs-CZ" dirty="0" err="1" smtClean="0"/>
              <a:t>myší</a:t>
            </a:r>
            <a:r>
              <a:rPr lang="cs-CZ" dirty="0" smtClean="0"/>
              <a:t> ho vyber</a:t>
            </a:r>
            <a:r>
              <a:rPr lang="cs-CZ" baseline="0" dirty="0" smtClean="0"/>
              <a:t>, v záložce Domů klikni na velké A </a:t>
            </a:r>
            <a:r>
              <a:rPr lang="cs-CZ" baseline="0" dirty="0" err="1" smtClean="0"/>
              <a:t>a</a:t>
            </a:r>
            <a:r>
              <a:rPr lang="cs-CZ" baseline="0" dirty="0" smtClean="0"/>
              <a:t> vyber barvu. Klikni.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ED7AF-8323-47EE-B078-97098B9F5D5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4533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Správné odpovědi najdeš po zodpovězení pod obrázkem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ED7AF-8323-47EE-B078-97098B9F5D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3792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ED7AF-8323-47EE-B078-97098B9F5D5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6086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Smajlíka</a:t>
            </a:r>
            <a:r>
              <a:rPr lang="cs-CZ" dirty="0" smtClean="0"/>
              <a:t> nejprve zmenšit a pak přetáhnout k nápoji. Doplňující</a:t>
            </a:r>
            <a:r>
              <a:rPr lang="cs-CZ" baseline="0" dirty="0" smtClean="0"/>
              <a:t> úkoly – rozhovor o pitném režimu a jeho dodržování.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ED7AF-8323-47EE-B078-97098B9F5D5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598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8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598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991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839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569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640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847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715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240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172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875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45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83C8212-ACF3-4A71-9826-77C7A5D9DA9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7158267-CD32-4E29-A45F-CBC63AE6AC1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15.wmf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4.jpeg"/><Relationship Id="rId12" Type="http://schemas.microsoft.com/office/2007/relationships/diagramDrawing" Target="../diagrams/drawing1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3.jpeg"/><Relationship Id="rId11" Type="http://schemas.openxmlformats.org/officeDocument/2006/relationships/diagramColors" Target="../diagrams/colors1.xml"/><Relationship Id="rId5" Type="http://schemas.openxmlformats.org/officeDocument/2006/relationships/image" Target="../media/image12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11.png"/><Relationship Id="rId9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zduch" TargetMode="Externa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9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31.wmf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10" Type="http://schemas.openxmlformats.org/officeDocument/2006/relationships/image" Target="../media/image40.jpeg"/><Relationship Id="rId4" Type="http://schemas.openxmlformats.org/officeDocument/2006/relationships/image" Target="../media/image34.jpeg"/><Relationship Id="rId9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G"/><Relationship Id="rId3" Type="http://schemas.openxmlformats.org/officeDocument/2006/relationships/image" Target="../media/image41.JP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44.JPG"/><Relationship Id="rId5" Type="http://schemas.openxmlformats.org/officeDocument/2006/relationships/image" Target="../media/image43.emf"/><Relationship Id="rId4" Type="http://schemas.openxmlformats.org/officeDocument/2006/relationships/image" Target="../media/image4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nprozeny.cz/zdravi/22717-pitny-rezim-deti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49.jpeg"/><Relationship Id="rId7" Type="http://schemas.openxmlformats.org/officeDocument/2006/relationships/image" Target="../media/image53.wmf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wmf"/><Relationship Id="rId5" Type="http://schemas.openxmlformats.org/officeDocument/2006/relationships/image" Target="../media/image51.wmf"/><Relationship Id="rId10" Type="http://schemas.openxmlformats.org/officeDocument/2006/relationships/image" Target="../media/image56.wmf"/><Relationship Id="rId4" Type="http://schemas.openxmlformats.org/officeDocument/2006/relationships/image" Target="../media/image50.jpeg"/><Relationship Id="rId9" Type="http://schemas.openxmlformats.org/officeDocument/2006/relationships/image" Target="../media/image5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nprozeny.cz/zdravi/22717-pitny-rezim-deti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846640" cy="2979762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03094" y="3789040"/>
            <a:ext cx="7848872" cy="2592288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NÁZEV ŠKOLY: Základní škola a Mateřská škola</a:t>
            </a: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 	         Doudleby, okres České Budějovice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  <a:latin typeface="Franklin Gothic Book"/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AUTOR:		Mgr. Jaromíra </a:t>
            </a:r>
            <a:r>
              <a:rPr lang="cs-CZ" sz="1800" dirty="0" err="1">
                <a:solidFill>
                  <a:prstClr val="black"/>
                </a:solidFill>
                <a:latin typeface="Franklin Gothic Book"/>
              </a:rPr>
              <a:t>Stropková</a:t>
            </a:r>
            <a:endParaRPr lang="cs-CZ" sz="1800" dirty="0">
              <a:solidFill>
                <a:prstClr val="black"/>
              </a:solidFill>
              <a:latin typeface="Franklin Gothic Book"/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NÁZEV:		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VY_INOVACE_32_11_Člověk a jeho životní podmínky</a:t>
            </a:r>
            <a:endParaRPr lang="cs-CZ" sz="1800" dirty="0">
              <a:solidFill>
                <a:prstClr val="black"/>
              </a:solidFill>
              <a:latin typeface="Franklin Gothic Book"/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TÉMA:  		Člověk a jeho svět, Přírodověda 4.ročník,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Člověk a jeho zdraví, Člověk a jeho životní podmínky</a:t>
            </a:r>
            <a:endParaRPr lang="cs-CZ" sz="1800" dirty="0">
              <a:solidFill>
                <a:prstClr val="black"/>
              </a:solidFill>
              <a:latin typeface="Franklin Gothic Book"/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DATUM TVORBY: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         13. 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května 2013</a:t>
            </a: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ČÍSLO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PROJEKTU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: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     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CZ.1.07/1.4.00/21.3424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51" y="1268760"/>
            <a:ext cx="7573573" cy="152795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790022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Materiál slouží k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 výkladu i opakování 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tématu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Člověk a jeho životní podmínky 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v přírodopisu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4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. ročníku. </a:t>
            </a:r>
            <a:endParaRPr lang="cs-CZ" sz="1800" dirty="0" smtClean="0">
              <a:solidFill>
                <a:prstClr val="black"/>
              </a:solidFill>
              <a:latin typeface="Franklin Gothic Book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Úkoly 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vychází z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probírané 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látky v učebnici.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Žáci pracují inovativní formou na svých PC stanovištích, využívají i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své znalosti z předchozích ročníků a znalosti práce </a:t>
            </a: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na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PC.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800" dirty="0" smtClean="0">
              <a:solidFill>
                <a:prstClr val="black"/>
              </a:solidFill>
              <a:latin typeface="Franklin Gothic Book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DUM může být také použit přímo k rozhovoru  vyučujícího se žáky . V tomto případě je použit přímo na IT a práci řídí učitel.</a:t>
            </a:r>
            <a:endParaRPr lang="cs-CZ" sz="1800" dirty="0">
              <a:solidFill>
                <a:prstClr val="black"/>
              </a:solidFill>
              <a:latin typeface="Franklin Gothic Book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  <a:latin typeface="Franklin Gothic Book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Po vypracování úkolů na svých PC stanovištích si žáci ověří správné řešení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>
                <a:solidFill>
                  <a:prstClr val="black"/>
                </a:solidFill>
                <a:latin typeface="Franklin Gothic Book"/>
              </a:rPr>
              <a:t>při společné práci na interaktivní tabuli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.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  <a:latin typeface="Franklin Gothic Book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 smtClean="0">
              <a:solidFill>
                <a:prstClr val="black"/>
              </a:solidFill>
              <a:latin typeface="Franklin Gothic Book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latin typeface="Franklin Gothic Book"/>
              </a:rPr>
              <a:t>DUM </a:t>
            </a:r>
            <a:r>
              <a:rPr lang="cs-CZ" sz="1800" b="1" dirty="0">
                <a:solidFill>
                  <a:prstClr val="black"/>
                </a:solidFill>
                <a:latin typeface="Franklin Gothic Book"/>
              </a:rPr>
              <a:t>může být také použit přímo k rozhovoru se žáky . V </a:t>
            </a:r>
            <a:r>
              <a:rPr lang="cs-CZ" sz="1800" b="1" dirty="0" smtClean="0">
                <a:solidFill>
                  <a:prstClr val="black"/>
                </a:solidFill>
                <a:latin typeface="Franklin Gothic Book"/>
              </a:rPr>
              <a:t>tomto případě se </a:t>
            </a:r>
            <a:r>
              <a:rPr lang="cs-CZ" sz="1800" b="1" smtClean="0">
                <a:solidFill>
                  <a:prstClr val="black"/>
                </a:solidFill>
                <a:latin typeface="Franklin Gothic Book"/>
              </a:rPr>
              <a:t>použije  </a:t>
            </a:r>
            <a:r>
              <a:rPr lang="cs-CZ" sz="1800" b="1" dirty="0">
                <a:solidFill>
                  <a:prstClr val="black"/>
                </a:solidFill>
                <a:latin typeface="Franklin Gothic Book"/>
              </a:rPr>
              <a:t>na IT a práci řídí učitel.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141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tandard\Local Settings\Temporary Internet Files\Content.IE5\QW0SCBC5\MP90044906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161" y="2708102"/>
            <a:ext cx="1465510" cy="15987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xtLst/>
        </p:spPr>
      </p:pic>
      <p:pic>
        <p:nvPicPr>
          <p:cNvPr id="2051" name="Picture 3" descr="C:\Documents and Settings\Standard\Local Settings\Temporary Internet Files\Content.IE5\VWHOHKOE\MC900424004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369" y="4495647"/>
            <a:ext cx="1290233" cy="13823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xtLst/>
        </p:spPr>
      </p:pic>
      <p:sp>
        <p:nvSpPr>
          <p:cNvPr id="11" name="Obdélník 10"/>
          <p:cNvSpPr/>
          <p:nvPr/>
        </p:nvSpPr>
        <p:spPr>
          <a:xfrm>
            <a:off x="4788024" y="1268760"/>
            <a:ext cx="3960440" cy="5400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1268760"/>
            <a:ext cx="4176464" cy="5400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12037"/>
            <a:ext cx="8229600" cy="1857541"/>
          </a:xfrm>
          <a:blipFill>
            <a:blip r:embed="rId5"/>
            <a:tile tx="0" ty="0" sx="100000" sy="100000" flip="none" algn="tl"/>
          </a:blipFill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Člověk a jeho životní podmínky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>
                <a:solidFill>
                  <a:srgbClr val="00B050"/>
                </a:solidFill>
                <a:ea typeface="+mn-ea"/>
                <a:cs typeface="+mn-cs"/>
              </a:rPr>
              <a:t>Označ</a:t>
            </a:r>
            <a:r>
              <a:rPr lang="cs-CZ" sz="2400" dirty="0">
                <a:solidFill>
                  <a:srgbClr val="FF0000"/>
                </a:solidFill>
                <a:ea typeface="+mn-ea"/>
                <a:cs typeface="+mn-cs"/>
              </a:rPr>
              <a:t> červeně výroky, </a:t>
            </a:r>
            <a:r>
              <a:rPr lang="cs-CZ" sz="2400" dirty="0">
                <a:solidFill>
                  <a:srgbClr val="00B050"/>
                </a:solidFill>
                <a:ea typeface="+mn-ea"/>
                <a:cs typeface="+mn-cs"/>
              </a:rPr>
              <a:t>které platí </a:t>
            </a:r>
            <a:r>
              <a:rPr lang="cs-CZ" sz="2400" dirty="0" smtClean="0">
                <a:solidFill>
                  <a:srgbClr val="00B050"/>
                </a:solidFill>
                <a:ea typeface="+mn-ea"/>
                <a:cs typeface="+mn-cs"/>
              </a:rPr>
              <a:t>JENOM </a:t>
            </a:r>
            <a:r>
              <a:rPr lang="cs-CZ" sz="2400" dirty="0">
                <a:solidFill>
                  <a:srgbClr val="FF0000"/>
                </a:solidFill>
                <a:ea typeface="+mn-ea"/>
                <a:cs typeface="+mn-cs"/>
              </a:rPr>
              <a:t>pro člověka </a:t>
            </a:r>
            <a:r>
              <a:rPr lang="cs-CZ" sz="2400" dirty="0">
                <a:solidFill>
                  <a:srgbClr val="00B050"/>
                </a:solidFill>
                <a:ea typeface="+mn-ea"/>
                <a:cs typeface="+mn-cs"/>
              </a:rPr>
              <a:t>a</a:t>
            </a:r>
            <a:r>
              <a:rPr lang="cs-CZ" sz="2400" dirty="0">
                <a:solidFill>
                  <a:srgbClr val="0070C0"/>
                </a:solidFill>
                <a:ea typeface="+mn-ea"/>
                <a:cs typeface="+mn-cs"/>
              </a:rPr>
              <a:t> modře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ea typeface="+mn-ea"/>
                <a:cs typeface="+mn-cs"/>
              </a:rPr>
              <a:t>,  </a:t>
            </a:r>
            <a:r>
              <a:rPr lang="cs-CZ" sz="2400" dirty="0">
                <a:solidFill>
                  <a:srgbClr val="00B050"/>
                </a:solidFill>
                <a:ea typeface="+mn-ea"/>
                <a:cs typeface="+mn-cs"/>
              </a:rPr>
              <a:t>které platí </a:t>
            </a:r>
            <a:r>
              <a:rPr lang="cs-CZ" sz="2400" dirty="0" smtClean="0">
                <a:solidFill>
                  <a:srgbClr val="00B050"/>
                </a:solidFill>
                <a:ea typeface="+mn-ea"/>
                <a:cs typeface="+mn-cs"/>
              </a:rPr>
              <a:t>pro </a:t>
            </a:r>
            <a:r>
              <a:rPr lang="cs-CZ" sz="2400" dirty="0" smtClean="0">
                <a:solidFill>
                  <a:srgbClr val="0070C0"/>
                </a:solidFill>
                <a:ea typeface="+mn-ea"/>
                <a:cs typeface="+mn-cs"/>
              </a:rPr>
              <a:t>VŠECHNY </a:t>
            </a:r>
            <a:r>
              <a:rPr lang="cs-CZ" sz="2400" dirty="0">
                <a:solidFill>
                  <a:srgbClr val="0070C0"/>
                </a:solidFill>
              </a:rPr>
              <a:t>živočichy</a:t>
            </a:r>
            <a:r>
              <a:rPr lang="cs-CZ" sz="2400" dirty="0">
                <a:solidFill>
                  <a:prstClr val="black"/>
                </a:solidFill>
              </a:rPr>
              <a:t>, tedy i pro </a:t>
            </a:r>
            <a:r>
              <a:rPr lang="cs-CZ" sz="2400" dirty="0" smtClean="0">
                <a:solidFill>
                  <a:prstClr val="black"/>
                </a:solidFill>
              </a:rPr>
              <a:t>člověka.</a:t>
            </a:r>
            <a:r>
              <a:rPr lang="cs-CZ" sz="24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24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1412776"/>
            <a:ext cx="1440160" cy="392626"/>
          </a:xfrm>
        </p:spPr>
        <p:txBody>
          <a:bodyPr>
            <a:noAutofit/>
          </a:bodyPr>
          <a:lstStyle/>
          <a:p>
            <a:r>
              <a:rPr lang="cs-CZ" sz="2800" dirty="0" smtClean="0"/>
              <a:t>                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1268760"/>
            <a:ext cx="3682752" cy="504056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100411"/>
            <a:ext cx="2376265" cy="830997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je jen obratlovec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2676474"/>
            <a:ext cx="2159566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dokáže myslet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1574570"/>
            <a:ext cx="2376263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je jen savec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3756594"/>
            <a:ext cx="1842171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usí dýchat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4725144"/>
            <a:ext cx="3640362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7030A0"/>
                </a:solidFill>
              </a:rPr>
              <a:t>u</a:t>
            </a:r>
            <a:r>
              <a:rPr lang="cs-CZ" sz="2400" dirty="0" smtClean="0">
                <a:solidFill>
                  <a:srgbClr val="7030A0"/>
                </a:solidFill>
              </a:rPr>
              <a:t>mí uvědoměle pracovat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77998" y="6022627"/>
            <a:ext cx="4288848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C000"/>
                </a:solidFill>
              </a:rPr>
              <a:t>p</a:t>
            </a:r>
            <a:r>
              <a:rPr lang="cs-CZ" sz="2400" dirty="0" smtClean="0">
                <a:solidFill>
                  <a:srgbClr val="FFC000"/>
                </a:solidFill>
              </a:rPr>
              <a:t>otřebuje přiměřené teplo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52210" y="4014356"/>
            <a:ext cx="3609299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n</a:t>
            </a:r>
            <a:r>
              <a:rPr lang="cs-CZ" sz="2400" dirty="0" smtClean="0">
                <a:solidFill>
                  <a:srgbClr val="002060"/>
                </a:solidFill>
              </a:rPr>
              <a:t>eobejde se bez vody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5340770"/>
            <a:ext cx="2334293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řijímá potravu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28184" y="5589240"/>
            <a:ext cx="2664296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r</a:t>
            </a:r>
            <a:r>
              <a:rPr lang="cs-CZ" sz="2400" dirty="0" smtClean="0">
                <a:solidFill>
                  <a:srgbClr val="C00000"/>
                </a:solidFill>
              </a:rPr>
              <a:t>oste a vyvíjí se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2934236"/>
            <a:ext cx="2589309" cy="830997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životu potřebuje  světlo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48028" y="1869578"/>
            <a:ext cx="3185761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ž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ije jen ve vodě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92080" y="2173506"/>
            <a:ext cx="2784737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d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orozumívá se řečí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5536" y="3045806"/>
            <a:ext cx="3217547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/>
                </a:solidFill>
              </a:rPr>
              <a:t>p</a:t>
            </a:r>
            <a:r>
              <a:rPr lang="cs-CZ" sz="2400" dirty="0" smtClean="0">
                <a:solidFill>
                  <a:schemeClr val="accent6"/>
                </a:solidFill>
              </a:rPr>
              <a:t>atří do živočišné říše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620690"/>
            <a:ext cx="4121641" cy="461665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u</a:t>
            </a:r>
            <a:r>
              <a:rPr lang="cs-CZ" sz="2400" dirty="0" smtClean="0">
                <a:solidFill>
                  <a:srgbClr val="00B050"/>
                </a:solidFill>
              </a:rPr>
              <a:t>mí vyrábět různé předměty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22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7" grpId="0" animBg="1"/>
      <p:bldP spid="30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 základní podmínky života jsou: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1412776"/>
            <a:ext cx="7416824" cy="525658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3443034"/>
            <a:ext cx="65274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VZDUCH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3" y="4158248"/>
            <a:ext cx="6158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SVĚTLO</a:t>
            </a:r>
          </a:p>
          <a:p>
            <a:r>
              <a:rPr lang="cs-CZ" sz="1000" dirty="0" smtClean="0"/>
              <a:t>TEPLO</a:t>
            </a:r>
            <a:endParaRPr lang="cs-CZ" sz="1000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1493252" y="2759551"/>
            <a:ext cx="2181280" cy="2181280"/>
            <a:chOff x="1835696" y="3037076"/>
            <a:chExt cx="2181280" cy="2181280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5696" y="3037076"/>
              <a:ext cx="2181280" cy="218128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ffectLst/>
          </p:spPr>
        </p:pic>
        <p:pic>
          <p:nvPicPr>
            <p:cNvPr id="18" name="Picture 3" descr="C:\Documents and Settings\Standard\Local Settings\Temporary Internet Files\Content.IE5\VWHOHKOE\MC900440405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37266" y="3783897"/>
              <a:ext cx="1178139" cy="11781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214469" y="3284984"/>
              <a:ext cx="13740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--------------</a:t>
              </a:r>
              <a:endParaRPr lang="cs-CZ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4215614" y="2502188"/>
            <a:ext cx="50045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VODA</a:t>
            </a:r>
            <a:endParaRPr lang="cs-CZ" sz="10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674532" y="1377878"/>
            <a:ext cx="2065156" cy="2065156"/>
            <a:chOff x="3674532" y="1628587"/>
            <a:chExt cx="2065156" cy="2065156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4532" y="1628587"/>
              <a:ext cx="2065156" cy="2065156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ffectLst/>
          </p:spPr>
        </p:pic>
        <p:pic>
          <p:nvPicPr>
            <p:cNvPr id="22" name="Picture 2" descr="C:\Documents and Settings\Standard\Local Settings\Temporary Internet Files\Content.IE5\BEB6OYQP\MP900400015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90359" y="2226458"/>
              <a:ext cx="1317710" cy="8781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3924610" y="1665943"/>
              <a:ext cx="1544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----------------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722345" y="2759551"/>
            <a:ext cx="1944216" cy="1944216"/>
            <a:chOff x="5638541" y="2682208"/>
            <a:chExt cx="1944216" cy="1944216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38541" y="2682208"/>
              <a:ext cx="1944216" cy="1944216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</p:pic>
        <p:pic>
          <p:nvPicPr>
            <p:cNvPr id="24" name="Picture 6" descr="C:\Documents and Settings\Standard\Local Settings\Temporary Internet Files\Content.IE5\VJTPVKV5\MP900446564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99580" y="3142969"/>
              <a:ext cx="789747" cy="1022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922448" y="2735256"/>
              <a:ext cx="1544012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----------------</a:t>
              </a:r>
              <a:endParaRPr lang="cs-CZ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4470933" y="5033690"/>
            <a:ext cx="5565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ŽIVINY</a:t>
            </a:r>
          </a:p>
          <a:p>
            <a:r>
              <a:rPr lang="cs-CZ" sz="1000" dirty="0" smtClean="0"/>
              <a:t>PŮDA</a:t>
            </a:r>
            <a:endParaRPr lang="cs-CZ" sz="10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1776399"/>
              </p:ext>
            </p:extLst>
          </p:nvPr>
        </p:nvGraphicFramePr>
        <p:xfrm>
          <a:off x="1475656" y="1340768"/>
          <a:ext cx="45719" cy="1161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25" name="Skupina 24"/>
          <p:cNvGrpSpPr/>
          <p:nvPr/>
        </p:nvGrpSpPr>
        <p:grpSpPr>
          <a:xfrm>
            <a:off x="3634113" y="4357848"/>
            <a:ext cx="2088232" cy="1951472"/>
            <a:chOff x="3893617" y="4045588"/>
            <a:chExt cx="2088232" cy="2088232"/>
          </a:xfrm>
        </p:grpSpPr>
        <p:grpSp>
          <p:nvGrpSpPr>
            <p:cNvPr id="20" name="Skupina 19"/>
            <p:cNvGrpSpPr/>
            <p:nvPr/>
          </p:nvGrpSpPr>
          <p:grpSpPr>
            <a:xfrm>
              <a:off x="3893617" y="4045588"/>
              <a:ext cx="2088232" cy="2088232"/>
              <a:chOff x="3924610" y="4544988"/>
              <a:chExt cx="2088232" cy="2088232"/>
            </a:xfrm>
          </p:grpSpPr>
          <p:pic>
            <p:nvPicPr>
              <p:cNvPr id="7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24610" y="4544988"/>
                <a:ext cx="2088232" cy="2088232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  <a:ln>
                <a:noFill/>
              </a:ln>
              <a:effectLst/>
            </p:spPr>
          </p:pic>
          <p:pic>
            <p:nvPicPr>
              <p:cNvPr id="30" name="Picture 7" descr="C:\Documents and Settings\Standard\Local Settings\Temporary Internet Files\Content.IE5\DPNPILTB\MC900437485[1].wmf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66793" y="5033690"/>
                <a:ext cx="803865" cy="101131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3" name="TextovéPole 22"/>
            <p:cNvSpPr txBox="1"/>
            <p:nvPr/>
          </p:nvSpPr>
          <p:spPr>
            <a:xfrm>
              <a:off x="4123247" y="4154131"/>
              <a:ext cx="16289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-----------------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5467864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441528" y="1628800"/>
            <a:ext cx="1114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plícemi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05156" y="274638"/>
            <a:ext cx="3523028" cy="99412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" action="ppaction://noaction">
                  <a:snd r:embed="rId2" name="applause.wav"/>
                </a:hlinkClick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2" name="Picture 4" descr="C:\Documents and Settings\Standard\Local Settings\Temporary Internet Files\Content.IE5\VJTPVKV5\MC900435997[1].wmf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87" y="947047"/>
            <a:ext cx="2021285" cy="186756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3" name="TextovéPole 2"/>
          <p:cNvSpPr txBox="1"/>
          <p:nvPr/>
        </p:nvSpPr>
        <p:spPr>
          <a:xfrm>
            <a:off x="683568" y="2852936"/>
            <a:ext cx="2367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5" y="3356992"/>
            <a:ext cx="2650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494116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---------------------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1" y="5877272"/>
            <a:ext cx="2794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1175" y="5781631"/>
            <a:ext cx="1947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1880828"/>
            <a:ext cx="944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plícemi</a:t>
            </a:r>
            <a:endParaRPr lang="cs-CZ" dirty="0"/>
          </a:p>
        </p:txBody>
      </p:sp>
      <p:pic>
        <p:nvPicPr>
          <p:cNvPr id="2054" name="Picture 6" descr="C:\Documents and Settings\Standard\Local Settings\Temporary Internet Files\Content.IE5\BEB6OYQP\MP90028906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392" y="1011293"/>
            <a:ext cx="2781782" cy="18313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11" name="TextovéPole 10"/>
          <p:cNvSpPr txBox="1"/>
          <p:nvPr/>
        </p:nvSpPr>
        <p:spPr>
          <a:xfrm>
            <a:off x="971600" y="4654736"/>
            <a:ext cx="944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plícemi</a:t>
            </a:r>
            <a:endParaRPr lang="cs-CZ" dirty="0"/>
          </a:p>
        </p:txBody>
      </p:sp>
      <p:pic>
        <p:nvPicPr>
          <p:cNvPr id="2058" name="Picture 10" descr="C:\Documents and Settings\Standard\Local Settings\Temporary Internet Files\Content.IE5\LDZ16G42\MP9004448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927" y="3527683"/>
            <a:ext cx="1625443" cy="213250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12" name="TextovéPole 11"/>
          <p:cNvSpPr txBox="1"/>
          <p:nvPr/>
        </p:nvSpPr>
        <p:spPr>
          <a:xfrm>
            <a:off x="3625476" y="5560682"/>
            <a:ext cx="10230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vzdušnicemi</a:t>
            </a:r>
            <a:endParaRPr lang="cs-CZ" sz="1200" dirty="0"/>
          </a:p>
        </p:txBody>
      </p:sp>
      <p:pic>
        <p:nvPicPr>
          <p:cNvPr id="2056" name="Picture 8" descr="C:\Documents and Settings\Standard\Local Settings\Temporary Internet Files\Content.IE5\DPNPILTB\MC9003468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747" y="5275063"/>
            <a:ext cx="1538410" cy="8759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13" name="TextovéPole 12"/>
          <p:cNvSpPr txBox="1"/>
          <p:nvPr/>
        </p:nvSpPr>
        <p:spPr>
          <a:xfrm>
            <a:off x="6372200" y="4767674"/>
            <a:ext cx="13276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Pulec-žábrami</a:t>
            </a:r>
          </a:p>
          <a:p>
            <a:r>
              <a:rPr lang="cs-CZ" sz="1200" dirty="0" smtClean="0"/>
              <a:t>Dospělý jedinec-</a:t>
            </a:r>
          </a:p>
          <a:p>
            <a:r>
              <a:rPr lang="cs-CZ" sz="1200" dirty="0" smtClean="0"/>
              <a:t>plícemi</a:t>
            </a:r>
            <a:endParaRPr lang="cs-CZ" sz="1200" dirty="0"/>
          </a:p>
        </p:txBody>
      </p:sp>
      <p:pic>
        <p:nvPicPr>
          <p:cNvPr id="2053" name="Picture 5" descr="C:\Documents and Settings\Standard\Local Settings\Temporary Internet Files\Content.IE5\VED32U3S\MP9004015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3697665"/>
            <a:ext cx="2795617" cy="186301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16" name="TextovéPole 15"/>
          <p:cNvSpPr txBox="1"/>
          <p:nvPr/>
        </p:nvSpPr>
        <p:spPr>
          <a:xfrm>
            <a:off x="683568" y="6309320"/>
            <a:ext cx="6528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odpovědi najdeš pod obrázky. Nejprve ale ODPOVĚZ!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1880828"/>
            <a:ext cx="7344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žábrami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3037602"/>
            <a:ext cx="1798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</a:t>
            </a:r>
            <a:endParaRPr lang="cs-CZ" dirty="0"/>
          </a:p>
        </p:txBody>
      </p:sp>
      <p:pic>
        <p:nvPicPr>
          <p:cNvPr id="2051" name="Picture 3" descr="C:\Documents and Settings\Standard\Local Settings\Temporary Internet Files\Content.IE5\VWHOHKOE\MP9004050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926" y="1313899"/>
            <a:ext cx="2286931" cy="14870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10" name="TextovéPole 9"/>
          <p:cNvSpPr txBox="1"/>
          <p:nvPr/>
        </p:nvSpPr>
        <p:spPr>
          <a:xfrm>
            <a:off x="2408993" y="3726324"/>
            <a:ext cx="36003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1F497D">
                    <a:lumMod val="60000"/>
                    <a:lumOff val="40000"/>
                  </a:srgbClr>
                </a:solidFill>
                <a:ea typeface="+mj-ea"/>
                <a:cs typeface="+mj-cs"/>
              </a:rPr>
              <a:t>Čím dýchají tito </a:t>
            </a:r>
            <a:r>
              <a:rPr lang="cs-CZ" sz="3600" b="1" dirty="0" smtClean="0">
                <a:solidFill>
                  <a:srgbClr val="1F497D">
                    <a:lumMod val="60000"/>
                    <a:lumOff val="40000"/>
                  </a:srgbClr>
                </a:solidFill>
                <a:ea typeface="+mj-ea"/>
                <a:cs typeface="+mj-cs"/>
              </a:rPr>
              <a:t>   živočichové</a:t>
            </a:r>
            <a:r>
              <a:rPr lang="cs-CZ" sz="3600" b="1" dirty="0">
                <a:solidFill>
                  <a:srgbClr val="1F497D">
                    <a:lumMod val="60000"/>
                    <a:lumOff val="40000"/>
                  </a:srgbClr>
                </a:solidFill>
                <a:ea typeface="+mj-ea"/>
                <a:cs typeface="+mj-cs"/>
              </a:rPr>
              <a:t>?</a:t>
            </a:r>
            <a:endParaRPr lang="cs-CZ" sz="3600" dirty="0"/>
          </a:p>
        </p:txBody>
      </p:sp>
      <p:sp>
        <p:nvSpPr>
          <p:cNvPr id="14" name="Obdélník 13"/>
          <p:cNvSpPr/>
          <p:nvPr/>
        </p:nvSpPr>
        <p:spPr>
          <a:xfrm>
            <a:off x="1754173" y="188640"/>
            <a:ext cx="512208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 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" action="ppaction://noaction">
                  <a:snd r:embed="rId2" name="applause.wav"/>
                </a:hlinkClick>
              </a:rPr>
              <a:t>V Z D U C H 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38238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Šipka dolů 26"/>
          <p:cNvSpPr/>
          <p:nvPr/>
        </p:nvSpPr>
        <p:spPr>
          <a:xfrm>
            <a:off x="4863999" y="935896"/>
            <a:ext cx="212057" cy="1995141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>
              <a:spcBef>
                <a:spcPts val="0"/>
              </a:spcBef>
            </a:pPr>
            <a:r>
              <a:rPr lang="cs-CZ" sz="5400" b="1" cap="all" dirty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ea typeface="+mn-ea"/>
                <a:cs typeface="+mn-cs"/>
              </a:rPr>
              <a:t>PRAVDA O VZDUCHU </a:t>
            </a:r>
            <a:br>
              <a:rPr lang="cs-CZ" sz="5400" b="1" cap="all" dirty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rot="19502833">
            <a:off x="-264824" y="2245972"/>
            <a:ext cx="3512813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Vzduch je směs plynů tvořící </a:t>
            </a:r>
            <a:r>
              <a:rPr lang="cs-CZ" b="1" dirty="0" smtClean="0">
                <a:solidFill>
                  <a:schemeClr val="accent2"/>
                </a:solidFill>
              </a:rPr>
              <a:t>atmosféru</a:t>
            </a:r>
            <a:r>
              <a:rPr lang="cs-CZ" dirty="0" smtClean="0"/>
              <a:t> (plynný obal Země)</a:t>
            </a:r>
          </a:p>
        </p:txBody>
      </p:sp>
      <p:sp>
        <p:nvSpPr>
          <p:cNvPr id="4" name="TextovéPole 3"/>
          <p:cNvSpPr txBox="1"/>
          <p:nvPr/>
        </p:nvSpPr>
        <p:spPr>
          <a:xfrm rot="18822819">
            <a:off x="691918" y="3701741"/>
            <a:ext cx="396437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Vzduch je všude kolem nás</a:t>
            </a:r>
          </a:p>
        </p:txBody>
      </p:sp>
      <p:sp>
        <p:nvSpPr>
          <p:cNvPr id="5" name="TextovéPole 4"/>
          <p:cNvSpPr txBox="1"/>
          <p:nvPr/>
        </p:nvSpPr>
        <p:spPr>
          <a:xfrm rot="2762503">
            <a:off x="6732457" y="1967155"/>
            <a:ext cx="2454200" cy="646331"/>
          </a:xfrm>
          <a:prstGeom prst="rect">
            <a:avLst/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Obsahu</a:t>
            </a:r>
            <a:r>
              <a:rPr lang="cs-CZ" b="1" dirty="0" smtClean="0"/>
              <a:t>je </a:t>
            </a:r>
            <a:r>
              <a:rPr lang="cs-CZ" dirty="0"/>
              <a:t>vodní </a:t>
            </a:r>
            <a:r>
              <a:rPr lang="cs-CZ" dirty="0" smtClean="0"/>
              <a:t>páru</a:t>
            </a:r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 rot="18249856">
            <a:off x="6439975" y="699790"/>
            <a:ext cx="345945" cy="1027740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2967064">
            <a:off x="2914632" y="763891"/>
            <a:ext cx="288032" cy="707539"/>
          </a:xfrm>
          <a:prstGeom prst="downArrow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 rot="3548377">
            <a:off x="4053920" y="3469626"/>
            <a:ext cx="599424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Je ve vodě, v půdě, v rostlinách v těle živočichů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19393868">
            <a:off x="-227109" y="2841287"/>
            <a:ext cx="4448735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horách je mnohem řidší než u moře</a:t>
            </a:r>
            <a:endParaRPr lang="cs-CZ" dirty="0"/>
          </a:p>
        </p:txBody>
      </p:sp>
      <p:sp>
        <p:nvSpPr>
          <p:cNvPr id="19" name="Šipka dolů 18"/>
          <p:cNvSpPr/>
          <p:nvPr/>
        </p:nvSpPr>
        <p:spPr>
          <a:xfrm rot="2052790">
            <a:off x="3734917" y="778996"/>
            <a:ext cx="315906" cy="132319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 rot="2604539">
            <a:off x="5289273" y="2213394"/>
            <a:ext cx="386498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Je nezbytnou podmínkou života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 rot="18891725">
            <a:off x="3013673" y="2239832"/>
            <a:ext cx="2091927" cy="383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- důkaz = vítr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" y="6174472"/>
            <a:ext cx="4283968" cy="369332"/>
          </a:xfrm>
          <a:prstGeom prst="rect">
            <a:avLst/>
          </a:prstGeom>
          <a:solidFill>
            <a:srgbClr val="ECF1F8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http://cs.wikipedia.org/wiki/Vzduch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4492676" y="676332"/>
            <a:ext cx="242316" cy="1923411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3638516">
            <a:off x="4246855" y="3765763"/>
            <a:ext cx="4210280" cy="36933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V něm obsažený kyslík dýcháme</a:t>
            </a:r>
          </a:p>
        </p:txBody>
      </p:sp>
      <p:sp>
        <p:nvSpPr>
          <p:cNvPr id="12" name="Šipka dolů 11"/>
          <p:cNvSpPr/>
          <p:nvPr/>
        </p:nvSpPr>
        <p:spPr>
          <a:xfrm rot="21443210">
            <a:off x="5124939" y="897893"/>
            <a:ext cx="231886" cy="1392663"/>
          </a:xfrm>
          <a:prstGeom prst="downArrow">
            <a:avLst>
              <a:gd name="adj1" fmla="val 50000"/>
              <a:gd name="adj2" fmla="val 52317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ů 20"/>
          <p:cNvSpPr/>
          <p:nvPr/>
        </p:nvSpPr>
        <p:spPr>
          <a:xfrm>
            <a:off x="5417522" y="778245"/>
            <a:ext cx="90582" cy="3394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ů 24"/>
          <p:cNvSpPr/>
          <p:nvPr/>
        </p:nvSpPr>
        <p:spPr>
          <a:xfrm>
            <a:off x="5902468" y="804671"/>
            <a:ext cx="45719" cy="18210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rot="3779967">
            <a:off x="3927991" y="4490541"/>
            <a:ext cx="4372310" cy="646331"/>
          </a:xfrm>
          <a:prstGeom prst="rect">
            <a:avLst/>
          </a:prstGeom>
          <a:solidFill>
            <a:srgbClr val="FF0000"/>
          </a:solidFill>
          <a:ln>
            <a:noFill/>
            <a:prstDash val="dash"/>
          </a:ln>
        </p:spPr>
        <p:txBody>
          <a:bodyPr wrap="square">
            <a:spAutoFit/>
          </a:bodyPr>
          <a:lstStyle/>
          <a:p>
            <a:r>
              <a:rPr lang="cs-CZ" dirty="0"/>
              <a:t>Nedostatek</a:t>
            </a:r>
            <a:r>
              <a:rPr lang="cs-CZ" dirty="0">
                <a:solidFill>
                  <a:prstClr val="black"/>
                </a:solidFill>
              </a:rPr>
              <a:t> kyslíku může končit </a:t>
            </a:r>
            <a:r>
              <a:rPr lang="cs-CZ" dirty="0"/>
              <a:t>i smrtí</a:t>
            </a:r>
          </a:p>
          <a:p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 rot="5183523">
            <a:off x="2608517" y="4333779"/>
            <a:ext cx="4081817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Znečištěný vzduch ohrožuje lidské zdraví(velká města)</a:t>
            </a:r>
          </a:p>
        </p:txBody>
      </p:sp>
    </p:spTree>
    <p:extLst>
      <p:ext uri="{BB962C8B-B14F-4D97-AF65-F5344CB8AC3E}">
        <p14:creationId xmlns:p14="http://schemas.microsoft.com/office/powerpoint/2010/main" val="1874423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7" grpId="0" animBg="1"/>
      <p:bldP spid="14" grpId="0" animBg="1"/>
      <p:bldP spid="24" grpId="0" animBg="1"/>
      <p:bldP spid="15" grpId="0" animBg="1"/>
      <p:bldP spid="26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VZPOMENEŠ SI ?</a:t>
            </a:r>
            <a:endParaRPr lang="cs-CZ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2690336"/>
            <a:ext cx="2808311" cy="37856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lvl="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prstClr val="black"/>
                </a:solidFill>
              </a:rPr>
              <a:t> ?-------------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marL="285750" lvl="0" indent="-285750">
              <a:buFont typeface="Wingdings" pitchFamily="2" charset="2"/>
              <a:buChar char="q"/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?------------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marL="285750" lvl="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prstClr val="black"/>
                </a:solidFill>
              </a:rPr>
              <a:t> ?-------------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marL="285750" lvl="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prstClr val="black"/>
                </a:solidFill>
              </a:rPr>
              <a:t>?-------------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marL="285750" lvl="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prstClr val="black"/>
                </a:solidFill>
              </a:rPr>
              <a:t>?-------------</a:t>
            </a:r>
          </a:p>
          <a:p>
            <a:pPr marL="285750" lvl="0" indent="-285750">
              <a:buFont typeface="Wingdings" pitchFamily="2" charset="2"/>
              <a:buChar char="q"/>
            </a:pP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11960" y="2541081"/>
            <a:ext cx="3600400" cy="64633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Je nejdůležitější pro živé </a:t>
            </a:r>
            <a:r>
              <a:rPr lang="cs-CZ" dirty="0">
                <a:solidFill>
                  <a:schemeClr val="accent4"/>
                </a:solidFill>
              </a:rPr>
              <a:t>organismy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518" y="2541081"/>
            <a:ext cx="658813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5" y="3659872"/>
            <a:ext cx="427037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302" y="4820157"/>
            <a:ext cx="2560637" cy="4873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850" y="4820157"/>
            <a:ext cx="4699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661248"/>
            <a:ext cx="1517650" cy="48736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325" y="5662073"/>
            <a:ext cx="5540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83968" y="3659872"/>
            <a:ext cx="371378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Potřebují ho rostliny k dýchání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05" y="694415"/>
            <a:ext cx="7389338" cy="1391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884369" y="1628800"/>
            <a:ext cx="591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45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716139"/>
            <a:ext cx="4752528" cy="336598"/>
          </a:xfrm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SVĚTLO  A </a:t>
            </a:r>
            <a:r>
              <a:rPr lang="cs-CZ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TEPLO</a:t>
            </a:r>
            <a:r>
              <a:rPr lang="cs-CZ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/>
            </a:r>
            <a:br>
              <a:rPr lang="cs-CZ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908720"/>
            <a:ext cx="3608140" cy="36004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Teplo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b="1" dirty="0" smtClean="0">
                <a:solidFill>
                  <a:srgbClr val="0070C0"/>
                </a:solidFill>
              </a:rPr>
              <a:t>Extrémní teploty člověku </a:t>
            </a:r>
            <a:r>
              <a:rPr lang="cs-CZ" sz="2600" b="1" dirty="0" smtClean="0">
                <a:solidFill>
                  <a:srgbClr val="0070C0"/>
                </a:solidFill>
              </a:rPr>
              <a:t>nevyhovují.</a:t>
            </a:r>
            <a:endParaRPr lang="cs-CZ" sz="2600" b="1" dirty="0" smtClean="0">
              <a:solidFill>
                <a:srgbClr val="0070C0"/>
              </a:solidFill>
            </a:endParaRPr>
          </a:p>
          <a:p>
            <a:r>
              <a:rPr lang="cs-CZ" sz="2600" b="1" dirty="0" smtClean="0">
                <a:solidFill>
                  <a:srgbClr val="7030A0"/>
                </a:solidFill>
              </a:rPr>
              <a:t>Dlouhodobé přehřátí či podchlazení poškozuje </a:t>
            </a:r>
            <a:r>
              <a:rPr lang="cs-CZ" sz="2600" b="1" dirty="0" smtClean="0">
                <a:solidFill>
                  <a:srgbClr val="7030A0"/>
                </a:solidFill>
              </a:rPr>
              <a:t>organismus.</a:t>
            </a:r>
            <a:endParaRPr lang="cs-CZ" sz="2600" b="1" dirty="0" smtClean="0">
              <a:solidFill>
                <a:srgbClr val="7030A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Kontrolní otázka :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Ve kterém podnebném pásmu je největší hustota obyvatelstva?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Proč?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012160" y="836712"/>
            <a:ext cx="2674640" cy="37838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Světlo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444208" y="2174875"/>
            <a:ext cx="2242592" cy="363038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Standard\Local Settings\Temporary Internet Files\Content.IE5\DPNPILTB\MC9003523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4978"/>
            <a:ext cx="86409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Litebulb"/>
          <p:cNvSpPr>
            <a:spLocks noEditPoints="1" noChangeArrowheads="1"/>
          </p:cNvSpPr>
          <p:nvPr/>
        </p:nvSpPr>
        <p:spPr bwMode="auto">
          <a:xfrm>
            <a:off x="1529956" y="163518"/>
            <a:ext cx="755496" cy="1105242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516239" y="1422488"/>
            <a:ext cx="57063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Obojí poskytuje: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81754"/>
            <a:ext cx="1104329" cy="1104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711068" y="5157192"/>
            <a:ext cx="4373313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Jak se nazývá tento jev?</a:t>
            </a:r>
          </a:p>
          <a:p>
            <a:endParaRPr lang="cs-CZ" dirty="0"/>
          </a:p>
          <a:p>
            <a:r>
              <a:rPr lang="cs-CZ" dirty="0" smtClean="0"/>
              <a:t>           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Co při něm vzniká?</a:t>
            </a:r>
          </a:p>
          <a:p>
            <a:endParaRPr lang="cs-CZ" dirty="0"/>
          </a:p>
        </p:txBody>
      </p:sp>
      <p:pic>
        <p:nvPicPr>
          <p:cNvPr id="1026" name="Picture 2" descr="C:\Documents and Settings\Standard\Local Settings\Temporary Internet Files\Content.IE5\DE48GVEL\MC9000272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623" y="2007263"/>
            <a:ext cx="2177402" cy="3077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5796136" y="2007263"/>
            <a:ext cx="576064" cy="55764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15" idx="1"/>
          </p:cNvCxnSpPr>
          <p:nvPr/>
        </p:nvCxnSpPr>
        <p:spPr>
          <a:xfrm flipV="1">
            <a:off x="7812360" y="2018457"/>
            <a:ext cx="576665" cy="47443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389025" y="1556792"/>
            <a:ext cx="4876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5580112" y="3284984"/>
            <a:ext cx="631511" cy="720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20072" y="3645024"/>
            <a:ext cx="1348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Oxid uhličitý</a:t>
            </a:r>
            <a:endParaRPr lang="cs-CZ" sz="16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3991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626" y="1758984"/>
            <a:ext cx="3060700" cy="2822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Documents and Settings\Standard\Local Settings\Temporary Internet Files\Content.IE5\M6P1ILGH\MP9003211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84" y="2480785"/>
            <a:ext cx="1600976" cy="224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Standard\Local Settings\Temporary Internet Files\Content.IE5\VWHOHKOE\MP9004001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530" y="1453510"/>
            <a:ext cx="1663303" cy="205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Standard\Local Settings\Temporary Internet Files\Content.IE5\VJTPVKV5\MP9004307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74" y="4999344"/>
            <a:ext cx="2555776" cy="172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Standard\Local Settings\Temporary Internet Files\Content.IE5\M6P1ILGH\MP9004017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556" y="788421"/>
            <a:ext cx="1904843" cy="2381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Standard\Local Settings\Temporary Internet Files\Content.IE5\W0EWQYKV\MP9003901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002" y="4725144"/>
            <a:ext cx="2370653" cy="169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Documents and Settings\Standard\Local Settings\Temporary Internet Files\Content.IE5\W0EWQYKV\MP9002276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163" y="788421"/>
            <a:ext cx="2274249" cy="148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Documents and Settings\Standard\Local Settings\Temporary Internet Files\Content.IE5\LDZ16G42\MP90042219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535" y="4365104"/>
            <a:ext cx="2627024" cy="175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77583" y="3395318"/>
            <a:ext cx="31361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</a:rPr>
              <a:t>SAMÁ VODA</a:t>
            </a:r>
            <a:endParaRPr lang="cs-CZ" sz="4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34" name="Picture 14" descr="C:\Documents and Settings\Standard\Local Settings\Temporary Internet Files\Content.IE5\VJTPVKV5\MP90044655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0431"/>
            <a:ext cx="1352208" cy="1751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7987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52497432"/>
              </p:ext>
            </p:extLst>
          </p:nvPr>
        </p:nvGraphicFramePr>
        <p:xfrm>
          <a:off x="195343" y="188640"/>
          <a:ext cx="8216745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09068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1911F9-2A0D-4663-98AC-5BD4F6AB30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250"/>
                                        <p:tgtEl>
                                          <p:spTgt spid="2">
                                            <p:graphicEl>
                                              <a:dgm id="{951911F9-2A0D-4663-98AC-5BD4F6AB30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AB6ACE-2C84-4D66-AFD1-7520F83124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250"/>
                                        <p:tgtEl>
                                          <p:spTgt spid="2">
                                            <p:graphicEl>
                                              <a:dgm id="{6FAB6ACE-2C84-4D66-AFD1-7520F83124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C4AE5D-3DBA-41E1-9CA5-82AB3FCEC1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250"/>
                                        <p:tgtEl>
                                          <p:spTgt spid="2">
                                            <p:graphicEl>
                                              <a:dgm id="{DAC4AE5D-3DBA-41E1-9CA5-82AB3FCEC1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C270426-56AB-4C2D-A7FB-2495052FC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2250"/>
                                        <p:tgtEl>
                                          <p:spTgt spid="2">
                                            <p:graphicEl>
                                              <a:dgm id="{FC270426-56AB-4C2D-A7FB-2495052FCB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3DDE80D-C30E-4E87-9A96-096223493A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250"/>
                                        <p:tgtEl>
                                          <p:spTgt spid="2">
                                            <p:graphicEl>
                                              <a:dgm id="{63DDE80D-C30E-4E87-9A96-096223493A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6AFF73-7EDE-4330-9BC1-DC759F64D6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2250"/>
                                        <p:tgtEl>
                                          <p:spTgt spid="2">
                                            <p:graphicEl>
                                              <a:dgm id="{8F6AFF73-7EDE-4330-9BC1-DC759F64D6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E17C361-E2A7-40F9-A443-B7FB2E7636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2250"/>
                                        <p:tgtEl>
                                          <p:spTgt spid="2">
                                            <p:graphicEl>
                                              <a:dgm id="{FE17C361-E2A7-40F9-A443-B7FB2E7636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B054D8-5114-47A0-BEEB-735C08E9C5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2250"/>
                                        <p:tgtEl>
                                          <p:spTgt spid="2">
                                            <p:graphicEl>
                                              <a:dgm id="{E5B054D8-5114-47A0-BEEB-735C08E9C5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DC3AE2-5659-480C-BD93-EEF6FD9EF8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250"/>
                                        <p:tgtEl>
                                          <p:spTgt spid="2">
                                            <p:graphicEl>
                                              <a:dgm id="{B3DC3AE2-5659-480C-BD93-EEF6FD9EF8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3" y="1844824"/>
            <a:ext cx="75608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          Vodu musíme chránit !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Jaké  stavby jsou v našem v našem blízkém okolí?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260648"/>
            <a:ext cx="727280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Voda – součást životního prostředí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3789040"/>
            <a:ext cx="2084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Úpravna vody Plav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789040"/>
            <a:ext cx="11176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Přehrada</a:t>
            </a:r>
          </a:p>
          <a:p>
            <a:r>
              <a:rPr lang="cs-CZ" dirty="0" smtClean="0"/>
              <a:t>Římov 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076508"/>
            <a:ext cx="2543045" cy="339072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grpSp>
        <p:nvGrpSpPr>
          <p:cNvPr id="18" name="Skupina 17"/>
          <p:cNvGrpSpPr/>
          <p:nvPr/>
        </p:nvGrpSpPr>
        <p:grpSpPr>
          <a:xfrm>
            <a:off x="120539" y="3191231"/>
            <a:ext cx="3267055" cy="2889669"/>
            <a:chOff x="169156" y="3108195"/>
            <a:chExt cx="3267055" cy="2889669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0647" y="3108195"/>
              <a:ext cx="3035564" cy="2276673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</p:pic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156" y="4771871"/>
              <a:ext cx="1456284" cy="1225993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TextovéPole 18"/>
          <p:cNvSpPr txBox="1"/>
          <p:nvPr/>
        </p:nvSpPr>
        <p:spPr>
          <a:xfrm>
            <a:off x="6804248" y="3861048"/>
            <a:ext cx="11400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Stavba</a:t>
            </a:r>
          </a:p>
          <a:p>
            <a:r>
              <a:rPr lang="cs-CZ" dirty="0" smtClean="0"/>
              <a:t>Čističky</a:t>
            </a:r>
          </a:p>
          <a:p>
            <a:r>
              <a:rPr lang="cs-CZ" dirty="0" smtClean="0"/>
              <a:t>Doudleby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6252605" y="2795652"/>
            <a:ext cx="2756546" cy="3845057"/>
            <a:chOff x="6279951" y="1991270"/>
            <a:chExt cx="2756546" cy="3845057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10897" y="1991270"/>
              <a:ext cx="1625600" cy="1219200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03324" y="4941168"/>
              <a:ext cx="1193545" cy="895159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79951" y="3045253"/>
              <a:ext cx="2640293" cy="1980220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102514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100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100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100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00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Veselý obličej 24"/>
          <p:cNvSpPr/>
          <p:nvPr/>
        </p:nvSpPr>
        <p:spPr>
          <a:xfrm>
            <a:off x="7403919" y="2678076"/>
            <a:ext cx="1416553" cy="1182972"/>
          </a:xfrm>
          <a:prstGeom prst="smileyFace">
            <a:avLst>
              <a:gd name="adj" fmla="val -4653"/>
            </a:avLst>
          </a:prstGeom>
          <a:solidFill>
            <a:schemeClr val="accent5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670822" y="2599942"/>
            <a:ext cx="1326166" cy="1182972"/>
          </a:xfrm>
          <a:prstGeom prst="smileyFac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4179600" y="2572899"/>
            <a:ext cx="1326166" cy="1182972"/>
          </a:xfrm>
          <a:prstGeom prst="smileyFace">
            <a:avLst>
              <a:gd name="adj" fmla="val -4653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2699352" y="2564904"/>
            <a:ext cx="1056513" cy="1182972"/>
          </a:xfrm>
          <a:prstGeom prst="smileyFac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1115616" y="2564905"/>
            <a:ext cx="1056513" cy="1182972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59632" y="427310"/>
            <a:ext cx="5832648" cy="12618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                  </a:t>
            </a:r>
            <a:r>
              <a:rPr lang="cs-CZ" sz="4000" b="1" cap="all" dirty="0" smtClean="0">
                <a:ln w="0"/>
                <a:solidFill>
                  <a:srgbClr val="0070C0"/>
                </a:solidFill>
                <a:effectLst>
                  <a:reflection blurRad="12700" stA="50000" endPos="50000" dist="5000" dir="5400000" sy="-100000" rotWithShape="0"/>
                </a:effectLst>
              </a:rPr>
              <a:t>PITNÝ</a:t>
            </a:r>
            <a:r>
              <a:rPr lang="cs-CZ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REŽIM</a:t>
            </a:r>
          </a:p>
          <a:p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4279" y="1035804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Vyber vhodné nápoje pro dodržování pitného režimu</a:t>
            </a:r>
          </a:p>
          <a:p>
            <a:pPr marL="342900" indent="-342900">
              <a:buFontTx/>
              <a:buChar char="-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přidej k nim správného 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</a:rPr>
              <a:t>smajlíka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:</a:t>
            </a:r>
          </a:p>
          <a:p>
            <a:pPr marL="342900" indent="-342900">
              <a:buFontTx/>
              <a:buChar char="-"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6758" y="4535745"/>
            <a:ext cx="2903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lazená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limonáda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4538737"/>
            <a:ext cx="27158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5"/>
                </a:solidFill>
              </a:rPr>
              <a:t>a</a:t>
            </a:r>
            <a:r>
              <a:rPr lang="cs-CZ" sz="2400" b="1" dirty="0" smtClean="0">
                <a:solidFill>
                  <a:schemeClr val="accent5"/>
                </a:solidFill>
              </a:rPr>
              <a:t>lkoholický nápoj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0740" y="5761925"/>
            <a:ext cx="2882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</a:rPr>
              <a:t>n</a:t>
            </a:r>
            <a:r>
              <a:rPr lang="cs-CZ" sz="2400" b="1" dirty="0" smtClean="0">
                <a:solidFill>
                  <a:schemeClr val="accent2"/>
                </a:solidFill>
              </a:rPr>
              <a:t>ealkoholické pivo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5063118"/>
            <a:ext cx="1606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minerálka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519958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vocný čaj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9433" y="5300260"/>
            <a:ext cx="25111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eleninový džus</a:t>
            </a: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59058" y="3933056"/>
            <a:ext cx="2286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o</a:t>
            </a:r>
            <a:r>
              <a:rPr lang="cs-CZ" sz="2400" b="1" dirty="0" smtClean="0">
                <a:solidFill>
                  <a:srgbClr val="00B0F0"/>
                </a:solidFill>
              </a:rPr>
              <a:t>vocné šťávy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5184" y="5964088"/>
            <a:ext cx="1622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čistá voda</a:t>
            </a:r>
            <a:endParaRPr lang="cs-CZ" sz="24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1878277" y="2572899"/>
            <a:ext cx="1326166" cy="1182972"/>
          </a:xfrm>
          <a:prstGeom prst="smileyFac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422023" y="2599942"/>
            <a:ext cx="1326166" cy="1182972"/>
          </a:xfrm>
          <a:prstGeom prst="smileyFace">
            <a:avLst>
              <a:gd name="adj" fmla="val -465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3428399" y="2572899"/>
            <a:ext cx="1326166" cy="1182972"/>
          </a:xfrm>
          <a:prstGeom prst="smileyFace">
            <a:avLst>
              <a:gd name="adj" fmla="val -465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930801" y="2572899"/>
            <a:ext cx="1326166" cy="1182972"/>
          </a:xfrm>
          <a:prstGeom prst="smileyFace">
            <a:avLst>
              <a:gd name="adj" fmla="val -4653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247784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víno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4610" y="4077072"/>
            <a:ext cx="1884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3"/>
                </a:solidFill>
              </a:rPr>
              <a:t>d</a:t>
            </a:r>
            <a:r>
              <a:rPr lang="cs-CZ" sz="2400" b="1" dirty="0" smtClean="0">
                <a:solidFill>
                  <a:schemeClr val="accent3"/>
                </a:solidFill>
              </a:rPr>
              <a:t>ětský čaj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24" name="Veselý obličej 23"/>
          <p:cNvSpPr/>
          <p:nvPr/>
        </p:nvSpPr>
        <p:spPr>
          <a:xfrm>
            <a:off x="133451" y="2599943"/>
            <a:ext cx="1126181" cy="1182971"/>
          </a:xfrm>
          <a:prstGeom prst="smileyFac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699352" y="6453336"/>
            <a:ext cx="626984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http://www.jenprozeny.cz/zdravi/22717-pitny-rezim-deti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9542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0" grpId="0" animBg="1"/>
      <p:bldP spid="18" grpId="0" animBg="1"/>
      <p:bldP spid="16" grpId="0" animBg="1"/>
      <p:bldP spid="15" grpId="0" animBg="1"/>
      <p:bldP spid="2" grpId="0"/>
      <p:bldP spid="4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8" grpId="0" animBg="1"/>
      <p:bldP spid="14" grpId="0" animBg="1"/>
      <p:bldP spid="17" grpId="0" animBg="1"/>
      <p:bldP spid="19" grpId="0" animBg="1"/>
      <p:bldP spid="21" grpId="0"/>
      <p:bldP spid="22" grpId="0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 O T R A V A - živiny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39442" y="1896083"/>
            <a:ext cx="45977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ZOPAKUJ si :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FFC000"/>
                </a:solidFill>
              </a:rPr>
              <a:t>Odkud</a:t>
            </a:r>
            <a:r>
              <a:rPr lang="cs-CZ" sz="2400" dirty="0" smtClean="0"/>
              <a:t> čerpají </a:t>
            </a:r>
            <a:r>
              <a:rPr lang="cs-CZ" sz="2400" dirty="0" smtClean="0">
                <a:solidFill>
                  <a:srgbClr val="FFC000"/>
                </a:solidFill>
              </a:rPr>
              <a:t>rostliny</a:t>
            </a:r>
            <a:r>
              <a:rPr lang="cs-CZ" sz="2400" dirty="0" smtClean="0"/>
              <a:t> živiny?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FFC000"/>
                </a:solidFill>
              </a:rPr>
              <a:t>Čím</a:t>
            </a:r>
            <a:r>
              <a:rPr lang="cs-CZ" sz="2400" dirty="0" smtClean="0"/>
              <a:t> je přijímají?</a:t>
            </a:r>
            <a:endParaRPr lang="cs-CZ" sz="2400" dirty="0"/>
          </a:p>
        </p:txBody>
      </p:sp>
      <p:pic>
        <p:nvPicPr>
          <p:cNvPr id="1026" name="Picture 2" descr="C:\Documents and Settings\Standard\Local Settings\Temporary Internet Files\Content.IE5\W0EWQYKV\MC9002930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112" y="1407515"/>
            <a:ext cx="1700784" cy="16888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</p:pic>
      <p:cxnSp>
        <p:nvCxnSpPr>
          <p:cNvPr id="5" name="Přímá spojnice se šipkou 4"/>
          <p:cNvCxnSpPr/>
          <p:nvPr/>
        </p:nvCxnSpPr>
        <p:spPr>
          <a:xfrm>
            <a:off x="6876256" y="2846549"/>
            <a:ext cx="1296144" cy="150403"/>
          </a:xfrm>
          <a:prstGeom prst="straightConnector1">
            <a:avLst/>
          </a:prstGeom>
          <a:ln w="38100"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372200" y="2846549"/>
            <a:ext cx="1296144" cy="695109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763688" y="3356992"/>
            <a:ext cx="4362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1.---------------         2.----------------------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73907" y="4437112"/>
            <a:ext cx="535595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Člověk</a:t>
            </a:r>
            <a:r>
              <a:rPr lang="cs-CZ" dirty="0" smtClean="0"/>
              <a:t>              přijímá živiny jako stavební látky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vylučuje škodliviny 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979712" y="4653136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051720" y="465313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79712" y="4760277"/>
            <a:ext cx="720080" cy="1808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300192" y="4653136"/>
            <a:ext cx="792088" cy="1736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932040" y="4850722"/>
            <a:ext cx="2160240" cy="904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164288" y="4365104"/>
            <a:ext cx="1584176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zachování</a:t>
            </a:r>
          </a:p>
          <a:p>
            <a:r>
              <a:rPr lang="cs-CZ" b="1" dirty="0" smtClean="0"/>
              <a:t>vnitřní</a:t>
            </a:r>
          </a:p>
          <a:p>
            <a:r>
              <a:rPr lang="cs-CZ" b="1" dirty="0" smtClean="0"/>
              <a:t>rovnováhy</a:t>
            </a:r>
            <a:endParaRPr lang="cs-CZ" b="1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1979712" y="4775666"/>
            <a:ext cx="792088" cy="8135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961416" y="5589240"/>
            <a:ext cx="3506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veškeré živiny přijímá v potravě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5856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/>
      <p:bldP spid="27" grpId="0" animBg="1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 descr="C:\Documents and Settings\Standard\Local Settings\Temporary Internet Files\Content.IE5\QW0SCBC5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06758"/>
            <a:ext cx="1700419" cy="113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Standard\Local Settings\Temporary Internet Files\Content.IE5\0W9QYXC5\MC9003871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581128"/>
            <a:ext cx="964704" cy="96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Standard\Local Settings\Temporary Internet Files\Content.IE5\DPNPILTB\MP9004052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076" y="3608663"/>
            <a:ext cx="1129943" cy="807103"/>
          </a:xfrm>
          <a:prstGeom prst="rect">
            <a:avLst/>
          </a:prstGeom>
          <a:noFill/>
        </p:spPr>
      </p:pic>
      <p:pic>
        <p:nvPicPr>
          <p:cNvPr id="2052" name="Picture 4" descr="C:\Documents and Settings\Standard\Local Settings\Temporary Internet Files\Content.IE5\DPNPILTB\MC90044198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84" y="548680"/>
            <a:ext cx="6801042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Standard\Local Settings\Temporary Internet Files\Content.IE5\BEB6OYQP\MC9004418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679" y="3789040"/>
            <a:ext cx="942777" cy="93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8459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Člověk a jeho potrava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5" name="Picture 7" descr="C:\Documents and Settings\Standard\Local Settings\Temporary Internet Files\Content.IE5\BEB6OYQP\MC9002288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521" y="2527990"/>
            <a:ext cx="972492" cy="781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Standard\Local Settings\Temporary Internet Files\Content.IE5\W0EWQYKV\MC90022889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115" y="1923546"/>
            <a:ext cx="1111317" cy="1175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Standard\Local Settings\Temporary Internet Files\Content.IE5\80MKHGTR\MC9003470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432" y="5217919"/>
            <a:ext cx="804587" cy="65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35816" y="1185719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Člověk je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:                             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-----------------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-------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11154" y="970533"/>
            <a:ext cx="1018356" cy="164406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148478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3770" y="20215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1926124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95272" y="1854116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1669450"/>
            <a:ext cx="308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08517" y="1324154"/>
            <a:ext cx="507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7" y="1324154"/>
            <a:ext cx="506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60" name="Picture 12" descr="C:\Documents and Settings\Standard\Local Settings\Temporary Internet Files\Content.IE5\0W9QYXC5\MC9004418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767" y="5052174"/>
            <a:ext cx="1102866" cy="97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9" y="764704"/>
            <a:ext cx="307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Ž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9079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Franklin Gothic Book"/>
              </a:rPr>
              <a:t>Kolektiv autorů, Přírodověda pro 4. ročník základní školy, Praha: SPN, 2010. ISBN 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Franklin Gothic Book"/>
              </a:rPr>
              <a:t>    978-80-7235-466-5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1988840"/>
            <a:ext cx="52803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</a:pPr>
            <a:r>
              <a:rPr lang="cs-CZ" dirty="0" smtClean="0">
                <a:latin typeface="Arial" charset="0"/>
                <a:cs typeface="Lucida Sans Unicode" charset="0"/>
                <a:hlinkClick r:id="rId2"/>
              </a:rPr>
              <a:t>  www.office.microsoft.com</a:t>
            </a:r>
            <a:endParaRPr lang="cs-CZ" dirty="0">
              <a:latin typeface="Arial" charset="0"/>
              <a:cs typeface="Lucida Sans Unicode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2636913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  <a:hlinkClick r:id="rId3"/>
              </a:rPr>
              <a:t> http</a:t>
            </a:r>
            <a:r>
              <a:rPr lang="cs-CZ" dirty="0">
                <a:solidFill>
                  <a:prstClr val="black"/>
                </a:solidFill>
                <a:hlinkClick r:id="rId3"/>
              </a:rPr>
              <a:t>://www.jenprozeny.cz/zdravi/22717-pitny-rezim-deti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573016"/>
            <a:ext cx="4356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Fotografie: vlastní fotogalerie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22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2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820</TotalTime>
  <Words>630</Words>
  <Application>Microsoft Office PowerPoint</Application>
  <PresentationFormat>Předvádění na obrazovce (4:3)</PresentationFormat>
  <Paragraphs>169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Motiv systému Office</vt:lpstr>
      <vt:lpstr>Administrativní</vt:lpstr>
      <vt:lpstr>1_Administrativní</vt:lpstr>
      <vt:lpstr>Austin</vt:lpstr>
      <vt:lpstr>Bohatý</vt:lpstr>
      <vt:lpstr>Arkýř</vt:lpstr>
      <vt:lpstr>Prezentace aplikace PowerPoint</vt:lpstr>
      <vt:lpstr>ANOTACE</vt:lpstr>
      <vt:lpstr>Člověk a jeho životní podmínky Označ červeně výroky, které platí JENOM pro člověka a modře,  které platí pro VŠECHNY živočichy, tedy i pro člověka. </vt:lpstr>
      <vt:lpstr>4 základní podmínky života jsou:</vt:lpstr>
      <vt:lpstr>  </vt:lpstr>
      <vt:lpstr>PRAVDA O VZDUCHU  </vt:lpstr>
      <vt:lpstr>VZPOMENEŠ SI ?</vt:lpstr>
      <vt:lpstr>  SVĚTLO  A TEPLO </vt:lpstr>
      <vt:lpstr>Prezentace aplikace PowerPoint</vt:lpstr>
      <vt:lpstr>Prezentace aplikace PowerPoint</vt:lpstr>
      <vt:lpstr>Prezentace aplikace PowerPoint</vt:lpstr>
      <vt:lpstr>Prezentace aplikace PowerPoint</vt:lpstr>
      <vt:lpstr>P O T R A V A - živiny</vt:lpstr>
      <vt:lpstr>Člověk a jeho potrava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User</cp:lastModifiedBy>
  <cp:revision>83</cp:revision>
  <dcterms:created xsi:type="dcterms:W3CDTF">2013-05-13T16:03:11Z</dcterms:created>
  <dcterms:modified xsi:type="dcterms:W3CDTF">2013-05-27T15:12:33Z</dcterms:modified>
</cp:coreProperties>
</file>