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6"/>
  </p:notesMasterIdLst>
  <p:sldIdLst>
    <p:sldId id="256" r:id="rId4"/>
    <p:sldId id="257" r:id="rId5"/>
    <p:sldId id="260" r:id="rId6"/>
    <p:sldId id="258" r:id="rId7"/>
    <p:sldId id="261" r:id="rId8"/>
    <p:sldId id="262" r:id="rId9"/>
    <p:sldId id="264" r:id="rId10"/>
    <p:sldId id="263" r:id="rId11"/>
    <p:sldId id="265" r:id="rId12"/>
    <p:sldId id="266" r:id="rId13"/>
    <p:sldId id="259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91" autoAdjust="0"/>
    <p:restoredTop sz="94660"/>
  </p:normalViewPr>
  <p:slideViewPr>
    <p:cSldViewPr>
      <p:cViewPr>
        <p:scale>
          <a:sx n="110" d="100"/>
          <a:sy n="110" d="100"/>
        </p:scale>
        <p:origin x="-90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51E23F-945B-46C1-8AF4-E546D0B5EA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27D1D-12B5-456B-B39B-739B692EF7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286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Klikni na text, pak klikni v záložce domů na Výplň obrazce, vyber barvu a</a:t>
            </a:r>
            <a:r>
              <a:rPr lang="cs-CZ" baseline="0" dirty="0" smtClean="0"/>
              <a:t> klikni na ni.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7D1D-12B5-456B-B39B-739B692EF76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7592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3574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1227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23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618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950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313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461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0168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4029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3835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52701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3192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AA20EAD-B2F9-445E-9BF4-3F027AB7E306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B5C35E2-D3A4-4009-9806-DCE7FE879D6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wmf"/><Relationship Id="rId3" Type="http://schemas.openxmlformats.org/officeDocument/2006/relationships/hyperlink" Target="http://www.viscojis.cz/teens/images/pdf/ziviny%20a%20voda_6_7_r.pdf" TargetMode="External"/><Relationship Id="rId7" Type="http://schemas.openxmlformats.org/officeDocument/2006/relationships/image" Target="../media/image11.wmf"/><Relationship Id="rId12" Type="http://schemas.openxmlformats.org/officeDocument/2006/relationships/image" Target="../media/image16.wmf"/><Relationship Id="rId2" Type="http://schemas.openxmlformats.org/officeDocument/2006/relationships/image" Target="../media/image7.wmf"/><Relationship Id="rId16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wmf"/><Relationship Id="rId11" Type="http://schemas.openxmlformats.org/officeDocument/2006/relationships/image" Target="../media/image15.wmf"/><Relationship Id="rId5" Type="http://schemas.openxmlformats.org/officeDocument/2006/relationships/image" Target="../media/image9.wmf"/><Relationship Id="rId15" Type="http://schemas.openxmlformats.org/officeDocument/2006/relationships/image" Target="../media/image19.wmf"/><Relationship Id="rId10" Type="http://schemas.openxmlformats.org/officeDocument/2006/relationships/image" Target="../media/image14.jpeg"/><Relationship Id="rId4" Type="http://schemas.openxmlformats.org/officeDocument/2006/relationships/image" Target="../media/image8.wmf"/><Relationship Id="rId9" Type="http://schemas.openxmlformats.org/officeDocument/2006/relationships/image" Target="../media/image13.wmf"/><Relationship Id="rId14" Type="http://schemas.openxmlformats.org/officeDocument/2006/relationships/image" Target="../media/image18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13" Type="http://schemas.openxmlformats.org/officeDocument/2006/relationships/image" Target="../media/image32.png"/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12" Type="http://schemas.openxmlformats.org/officeDocument/2006/relationships/image" Target="../media/image31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wmf"/><Relationship Id="rId11" Type="http://schemas.openxmlformats.org/officeDocument/2006/relationships/image" Target="../media/image30.wmf"/><Relationship Id="rId5" Type="http://schemas.openxmlformats.org/officeDocument/2006/relationships/image" Target="../media/image24.jpeg"/><Relationship Id="rId10" Type="http://schemas.openxmlformats.org/officeDocument/2006/relationships/image" Target="../media/image29.wmf"/><Relationship Id="rId4" Type="http://schemas.openxmlformats.org/officeDocument/2006/relationships/image" Target="../media/image23.jpeg"/><Relationship Id="rId9" Type="http://schemas.openxmlformats.org/officeDocument/2006/relationships/image" Target="../media/image28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13" Type="http://schemas.openxmlformats.org/officeDocument/2006/relationships/image" Target="../media/image45.jpeg"/><Relationship Id="rId3" Type="http://schemas.openxmlformats.org/officeDocument/2006/relationships/image" Target="../media/image35.jpg"/><Relationship Id="rId7" Type="http://schemas.openxmlformats.org/officeDocument/2006/relationships/image" Target="../media/image39.jpg"/><Relationship Id="rId12" Type="http://schemas.openxmlformats.org/officeDocument/2006/relationships/image" Target="../media/image44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38.jpg"/><Relationship Id="rId11" Type="http://schemas.openxmlformats.org/officeDocument/2006/relationships/image" Target="../media/image43.jpg"/><Relationship Id="rId5" Type="http://schemas.openxmlformats.org/officeDocument/2006/relationships/image" Target="../media/image37.jpg"/><Relationship Id="rId10" Type="http://schemas.openxmlformats.org/officeDocument/2006/relationships/image" Target="../media/image42.jpg"/><Relationship Id="rId4" Type="http://schemas.openxmlformats.org/officeDocument/2006/relationships/image" Target="../media/image36.jpg"/><Relationship Id="rId9" Type="http://schemas.openxmlformats.org/officeDocument/2006/relationships/image" Target="../media/image41.jpg"/><Relationship Id="rId14" Type="http://schemas.openxmlformats.org/officeDocument/2006/relationships/image" Target="../media/image4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scojis.cz/teens/images/pdf/ziviny%20a%20voda_6_7_r.pd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512768" cy="2495128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lvl="0" algn="l">
              <a:spcBef>
                <a:spcPts val="0"/>
              </a:spcBef>
            </a:pPr>
            <a:r>
              <a:rPr lang="cs-CZ" sz="1500" dirty="0">
                <a:solidFill>
                  <a:prstClr val="black"/>
                </a:solidFill>
                <a:latin typeface="Franklin Gothic Book"/>
              </a:rPr>
              <a:t>NÁZEV ŠKOLY: Základní škola a Mateřská škola</a:t>
            </a:r>
          </a:p>
          <a:p>
            <a:pPr lvl="0" algn="l">
              <a:spcBef>
                <a:spcPts val="0"/>
              </a:spcBef>
            </a:pPr>
            <a:r>
              <a:rPr lang="cs-CZ" sz="1500" dirty="0">
                <a:solidFill>
                  <a:prstClr val="black"/>
                </a:solidFill>
                <a:latin typeface="Franklin Gothic Book"/>
              </a:rPr>
              <a:t> 	         Doudleby, okres České Budějovice</a:t>
            </a:r>
          </a:p>
          <a:p>
            <a:pPr lvl="0" algn="l">
              <a:spcBef>
                <a:spcPts val="0"/>
              </a:spcBef>
            </a:pPr>
            <a:endParaRPr lang="cs-CZ" sz="1500" dirty="0">
              <a:solidFill>
                <a:prstClr val="black"/>
              </a:solidFill>
              <a:latin typeface="Franklin Gothic Book"/>
            </a:endParaRPr>
          </a:p>
          <a:p>
            <a:pPr lvl="0" algn="l">
              <a:spcBef>
                <a:spcPts val="0"/>
              </a:spcBef>
            </a:pPr>
            <a:r>
              <a:rPr lang="cs-CZ" sz="1500" dirty="0">
                <a:solidFill>
                  <a:prstClr val="black"/>
                </a:solidFill>
                <a:latin typeface="Franklin Gothic Book"/>
              </a:rPr>
              <a:t>AUTOR:		Mgr. Jaromíra </a:t>
            </a:r>
            <a:r>
              <a:rPr lang="cs-CZ" sz="1500" dirty="0" err="1">
                <a:solidFill>
                  <a:prstClr val="black"/>
                </a:solidFill>
                <a:latin typeface="Franklin Gothic Book"/>
              </a:rPr>
              <a:t>Stropková</a:t>
            </a:r>
            <a:endParaRPr lang="cs-CZ" sz="1500" dirty="0">
              <a:solidFill>
                <a:prstClr val="black"/>
              </a:solidFill>
              <a:latin typeface="Franklin Gothic Book"/>
            </a:endParaRPr>
          </a:p>
          <a:p>
            <a:pPr lvl="0" algn="l">
              <a:spcBef>
                <a:spcPts val="0"/>
              </a:spcBef>
            </a:pPr>
            <a:r>
              <a:rPr lang="cs-CZ" sz="1500" dirty="0">
                <a:solidFill>
                  <a:prstClr val="black"/>
                </a:solidFill>
                <a:latin typeface="Franklin Gothic Book"/>
              </a:rPr>
              <a:t>NÁZEV:		</a:t>
            </a:r>
            <a:r>
              <a:rPr lang="cs-CZ" sz="1500" dirty="0" smtClean="0">
                <a:solidFill>
                  <a:prstClr val="black"/>
                </a:solidFill>
                <a:latin typeface="Franklin Gothic Book"/>
              </a:rPr>
              <a:t>VY_INOVACE_32_12</a:t>
            </a:r>
            <a:endParaRPr lang="cs-CZ" sz="1500" dirty="0">
              <a:solidFill>
                <a:prstClr val="black"/>
              </a:solidFill>
              <a:latin typeface="Franklin Gothic Book"/>
            </a:endParaRPr>
          </a:p>
          <a:p>
            <a:pPr lvl="0" algn="l">
              <a:spcBef>
                <a:spcPts val="0"/>
              </a:spcBef>
            </a:pPr>
            <a:r>
              <a:rPr lang="cs-CZ" sz="1500" dirty="0">
                <a:solidFill>
                  <a:prstClr val="black"/>
                </a:solidFill>
                <a:latin typeface="Franklin Gothic Book"/>
              </a:rPr>
              <a:t>TÉMA:  		Člověk a jeho svět, Přírodověda 4.ročník, Člověk a jeho </a:t>
            </a:r>
            <a:r>
              <a:rPr lang="cs-CZ" sz="1500" dirty="0" smtClean="0">
                <a:solidFill>
                  <a:prstClr val="black"/>
                </a:solidFill>
                <a:latin typeface="Franklin Gothic Book"/>
              </a:rPr>
              <a:t>          zdraví, Výživa, zdravá strava</a:t>
            </a:r>
            <a:endParaRPr lang="cs-CZ" sz="1500" dirty="0">
              <a:solidFill>
                <a:prstClr val="black"/>
              </a:solidFill>
              <a:latin typeface="Franklin Gothic Book"/>
            </a:endParaRPr>
          </a:p>
          <a:p>
            <a:pPr lvl="0" algn="l">
              <a:spcBef>
                <a:spcPts val="0"/>
              </a:spcBef>
            </a:pPr>
            <a:r>
              <a:rPr lang="cs-CZ" sz="1500" dirty="0">
                <a:solidFill>
                  <a:prstClr val="black"/>
                </a:solidFill>
                <a:latin typeface="Franklin Gothic Book"/>
              </a:rPr>
              <a:t>DATUM TVORBY:          </a:t>
            </a:r>
            <a:r>
              <a:rPr lang="cs-CZ" sz="1500" dirty="0" smtClean="0">
                <a:solidFill>
                  <a:prstClr val="black"/>
                </a:solidFill>
                <a:latin typeface="Franklin Gothic Book"/>
              </a:rPr>
              <a:t>14. </a:t>
            </a:r>
            <a:r>
              <a:rPr lang="cs-CZ" sz="1500" dirty="0">
                <a:solidFill>
                  <a:prstClr val="black"/>
                </a:solidFill>
                <a:latin typeface="Franklin Gothic Book"/>
              </a:rPr>
              <a:t>května 2013</a:t>
            </a:r>
          </a:p>
          <a:p>
            <a:pPr lvl="0" algn="l">
              <a:spcBef>
                <a:spcPts val="0"/>
              </a:spcBef>
            </a:pPr>
            <a:r>
              <a:rPr lang="cs-CZ" sz="1500" dirty="0">
                <a:solidFill>
                  <a:prstClr val="black"/>
                </a:solidFill>
                <a:latin typeface="Franklin Gothic Book"/>
              </a:rPr>
              <a:t>ČÍSLO PROJEKTU:        Číslo projektu:      CZ.1.07/1.4.00/21.3424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04864"/>
            <a:ext cx="5976664" cy="120578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69036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99592" y="2348880"/>
            <a:ext cx="684076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kern="0" dirty="0" smtClean="0">
                <a:solidFill>
                  <a:prstClr val="black">
                    <a:tint val="75000"/>
                  </a:prstClr>
                </a:solidFill>
              </a:rPr>
              <a:t>Interaktivní m</a:t>
            </a:r>
            <a:r>
              <a:rPr kumimoji="0" lang="cs-CZ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t>ateriál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t> je určen pro procvičení a opakování tématu Člověk</a:t>
            </a:r>
            <a:r>
              <a:rPr kumimoji="0" lang="cs-CZ" sz="2000" b="0" i="0" u="none" strike="noStrike" kern="0" cap="none" spc="0" normalizeH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t> a jeho zdraví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t> ve 4. ročníku ZŠ. Je určen pro 2 vyučovací hodiny.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t>Žáci pracují nejprve samostatně na svých PC stanovištích, pak společně s učitelem na interaktivní tabuli = kontrola a doplnění.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t>Tím je zajištěna aktivní účast všech žáků.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t>U některých snímků je vložena poznámka s návodem, jak mají žáci postupovat při plnění interaktivních úkolů.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kern="0" dirty="0" smtClean="0">
                <a:solidFill>
                  <a:prstClr val="black">
                    <a:tint val="75000"/>
                  </a:prstClr>
                </a:solidFill>
              </a:rPr>
              <a:t>Práci je možné rozdělit do dvou vyučovacích hodin. Také lze pracovat s žáky přímo frontálně s interaktivní tabuli a doplnit látku znalostmi žaků.</a:t>
            </a: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2185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pPr marL="571500" indent="-571500">
              <a:buFont typeface="Wingdings" pitchFamily="2" charset="2"/>
              <a:buChar char="q"/>
            </a:pPr>
            <a:r>
              <a:rPr lang="cs-CZ" sz="5400" b="1" dirty="0" smtClean="0">
                <a:solidFill>
                  <a:srgbClr val="0070C0"/>
                </a:solidFill>
              </a:rPr>
              <a:t>CO je to ZDRAVÍ ?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r>
              <a:rPr lang="cs-CZ" b="1" dirty="0" smtClean="0">
                <a:solidFill>
                  <a:schemeClr val="accent6"/>
                </a:solidFill>
              </a:rPr>
              <a:t>NEJÍST SLADKOSTI</a:t>
            </a:r>
          </a:p>
          <a:p>
            <a:endParaRPr lang="cs-CZ" dirty="0" smtClean="0"/>
          </a:p>
          <a:p>
            <a:r>
              <a:rPr lang="cs-CZ" b="1" dirty="0" smtClean="0">
                <a:solidFill>
                  <a:srgbClr val="0070C0"/>
                </a:solidFill>
              </a:rPr>
              <a:t>STAV TĚLESNÉ A DUŠEVNÍ POHODY</a:t>
            </a:r>
          </a:p>
          <a:p>
            <a:endParaRPr lang="cs-CZ" dirty="0"/>
          </a:p>
          <a:p>
            <a:r>
              <a:rPr lang="cs-CZ" b="1" dirty="0" smtClean="0"/>
              <a:t>SPÁT 5 HODIN DENNĚ</a:t>
            </a:r>
          </a:p>
          <a:p>
            <a:endParaRPr lang="cs-CZ" b="1" dirty="0"/>
          </a:p>
          <a:p>
            <a:r>
              <a:rPr lang="cs-CZ" b="1" dirty="0" smtClean="0">
                <a:solidFill>
                  <a:srgbClr val="00B050"/>
                </a:solidFill>
              </a:rPr>
              <a:t>JÍST ZDRAVOU STRAVU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Přesuň </a:t>
            </a:r>
            <a:r>
              <a:rPr lang="cs-CZ" dirty="0" err="1" smtClean="0"/>
              <a:t>smajlíka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</a:t>
            </a:r>
            <a:endParaRPr lang="cs-CZ" dirty="0"/>
          </a:p>
        </p:txBody>
      </p:sp>
      <p:sp>
        <p:nvSpPr>
          <p:cNvPr id="7" name="Veselý obličej 6"/>
          <p:cNvSpPr/>
          <p:nvPr/>
        </p:nvSpPr>
        <p:spPr>
          <a:xfrm>
            <a:off x="6156176" y="5393774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7380312" y="5373216"/>
            <a:ext cx="914400" cy="914400"/>
          </a:xfrm>
          <a:prstGeom prst="smileyFace">
            <a:avLst>
              <a:gd name="adj" fmla="val -4653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4860032" y="5350754"/>
            <a:ext cx="914400" cy="914400"/>
          </a:xfrm>
          <a:prstGeom prst="smileyFace">
            <a:avLst>
              <a:gd name="adj" fmla="val -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Veselý obličej 7"/>
          <p:cNvSpPr/>
          <p:nvPr/>
        </p:nvSpPr>
        <p:spPr>
          <a:xfrm>
            <a:off x="3635896" y="5393774"/>
            <a:ext cx="914400" cy="914400"/>
          </a:xfrm>
          <a:prstGeom prst="smileyFace">
            <a:avLst>
              <a:gd name="adj" fmla="val -4653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92D050"/>
              </a:solidFill>
            </a:endParaRPr>
          </a:p>
        </p:txBody>
      </p:sp>
      <p:pic>
        <p:nvPicPr>
          <p:cNvPr id="2050" name="Picture 2" descr="C:\Documents and Settings\Standard\Local Settings\Temporary Internet Files\Content.IE5\VWHOHKOE\MC9003342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700887"/>
            <a:ext cx="1194206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813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7345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 P R Á V N Á   V Ý Ž I V A</a:t>
            </a:r>
            <a:r>
              <a:rPr lang="cs-CZ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cs-CZ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3985912"/>
              </p:ext>
            </p:extLst>
          </p:nvPr>
        </p:nvGraphicFramePr>
        <p:xfrm>
          <a:off x="467542" y="2132856"/>
          <a:ext cx="7920882" cy="3840480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880098"/>
                <a:gridCol w="880098"/>
                <a:gridCol w="880098"/>
                <a:gridCol w="880098"/>
                <a:gridCol w="880098"/>
                <a:gridCol w="880098"/>
                <a:gridCol w="880098"/>
                <a:gridCol w="880098"/>
                <a:gridCol w="880098"/>
              </a:tblGrid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S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Ý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R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H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O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D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O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V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Y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I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Č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K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Y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76044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B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L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K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O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U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R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É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U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Č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R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K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I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K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Ř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K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K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N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S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O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Y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V</a:t>
                      </a:r>
                      <a:endParaRPr lang="cs-CZ" sz="3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79512" y="1534105"/>
            <a:ext cx="8462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70C0"/>
                </a:solidFill>
              </a:rPr>
              <a:t>Dvousměrka</a:t>
            </a:r>
            <a:r>
              <a:rPr lang="cs-CZ" sz="2400" dirty="0" smtClean="0">
                <a:solidFill>
                  <a:srgbClr val="0070C0"/>
                </a:solidFill>
              </a:rPr>
              <a:t> – vodorovně a svisle;  zdravé potraviny označ červeně: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Documents and Settings\Standard\Local Settings\Temporary Internet Files\Content.IE5\VWHOHKOE\MC9003556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89" y="4863349"/>
            <a:ext cx="730219" cy="365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Standard\Local Settings\Temporary Internet Files\Content.IE5\M6P1ILGH\MC9003330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861" y="4863349"/>
            <a:ext cx="373155" cy="443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5536" y="6093296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TAJENKA:………………………...............................</a:t>
            </a:r>
            <a:endParaRPr lang="cs-CZ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78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Documents and Settings\Standard\Local Settings\Temporary Internet Files\Content.IE5\KHBLEWD3\MC9004418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679" y="5056464"/>
            <a:ext cx="1048892" cy="838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Které základní živiny musí být</a:t>
            </a:r>
            <a:b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v potravě zastoupeny?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3" y="1516431"/>
            <a:ext cx="8540927" cy="5080921"/>
          </a:xfrm>
        </p:spPr>
        <p:txBody>
          <a:bodyPr>
            <a:normAutofit fontScale="47500" lnSpcReduction="20000"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4600" b="1" dirty="0" smtClean="0">
                <a:solidFill>
                  <a:schemeClr val="accent6">
                    <a:lumMod val="75000"/>
                  </a:schemeClr>
                </a:solidFill>
              </a:rPr>
              <a:t>sacharidy</a:t>
            </a:r>
          </a:p>
          <a:p>
            <a:pPr marL="514350" indent="-514350">
              <a:buFont typeface="+mj-lt"/>
              <a:buAutoNum type="alphaLcParenR"/>
            </a:pPr>
            <a:endParaRPr lang="cs-CZ" sz="46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4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/>
              <a:t>              </a:t>
            </a:r>
          </a:p>
          <a:p>
            <a:pPr marL="0" indent="0">
              <a:buNone/>
            </a:pPr>
            <a:r>
              <a:rPr lang="cs-CZ" sz="4600" b="1" dirty="0" smtClean="0">
                <a:solidFill>
                  <a:srgbClr val="7030A0"/>
                </a:solidFill>
              </a:rPr>
              <a:t>b)     bílkoviny</a:t>
            </a:r>
          </a:p>
          <a:p>
            <a:pPr marL="914400" indent="-914400">
              <a:buAutoNum type="alphaLcParenR" startAt="2"/>
            </a:pPr>
            <a:endParaRPr lang="cs-CZ" sz="46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cs-CZ" sz="4600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lphaLcParenR" startAt="3"/>
            </a:pPr>
            <a:r>
              <a:rPr lang="cs-CZ" sz="4600" b="1" dirty="0">
                <a:solidFill>
                  <a:srgbClr val="0070C0"/>
                </a:solidFill>
              </a:rPr>
              <a:t>t</a:t>
            </a:r>
            <a:r>
              <a:rPr lang="cs-CZ" sz="4600" b="1" dirty="0" smtClean="0">
                <a:solidFill>
                  <a:srgbClr val="0070C0"/>
                </a:solidFill>
              </a:rPr>
              <a:t>uky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b="1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5100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5100" dirty="0" smtClean="0">
                <a:solidFill>
                  <a:srgbClr val="00B050"/>
                </a:solidFill>
              </a:rPr>
              <a:t>Kde je najdeme?  – spoj  s obrázkem.</a:t>
            </a:r>
          </a:p>
          <a:p>
            <a:pPr marL="0" indent="0">
              <a:buNone/>
            </a:pPr>
            <a:r>
              <a:rPr lang="cs-CZ" sz="3300" dirty="0"/>
              <a:t> </a:t>
            </a:r>
            <a:r>
              <a:rPr lang="cs-CZ" sz="3300" dirty="0" smtClean="0"/>
              <a:t>                 </a:t>
            </a:r>
            <a:r>
              <a:rPr lang="cs-CZ" sz="3300" dirty="0" smtClean="0">
                <a:solidFill>
                  <a:schemeClr val="accent6">
                    <a:lumMod val="75000"/>
                  </a:schemeClr>
                </a:solidFill>
              </a:rPr>
              <a:t>Prohlédni si webovou stránku : </a:t>
            </a:r>
          </a:p>
          <a:p>
            <a:pPr marL="0" indent="0">
              <a:buNone/>
            </a:pPr>
            <a:r>
              <a:rPr lang="cs-CZ" sz="3300" dirty="0" smtClean="0">
                <a:hlinkClick r:id="rId3"/>
              </a:rPr>
              <a:t>http://www.viscojis.cz/teens/images/pdf/ziviny%20a%20voda_6_7_r.pdf</a:t>
            </a:r>
            <a:endParaRPr lang="cs-CZ" sz="3300" dirty="0"/>
          </a:p>
        </p:txBody>
      </p:sp>
      <p:pic>
        <p:nvPicPr>
          <p:cNvPr id="3074" name="Picture 2" descr="C:\Documents and Settings\Standard\Local Settings\Temporary Internet Files\Content.IE5\DPNPILTB\MC9002153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758" y="1420466"/>
            <a:ext cx="1038102" cy="959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Standard\Local Settings\Temporary Internet Files\Content.IE5\VJTPVKV5\MC9003312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9" y="2555875"/>
            <a:ext cx="765472" cy="60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Standard\Local Settings\Temporary Internet Files\Content.IE5\BEB6OYQP\MC90021551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579" y="3154857"/>
            <a:ext cx="1210855" cy="95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Documents and Settings\Standard\Local Settings\Temporary Internet Files\Content.IE5\BEB6OYQP\MC90008993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298804"/>
            <a:ext cx="1004695" cy="74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Documents and Settings\Standard\Local Settings\Temporary Internet Files\Content.IE5\DPNPILTB\MP90043048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799" y="3396338"/>
            <a:ext cx="902466" cy="902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Documents and Settings\Standard\Local Settings\Temporary Internet Files\Content.IE5\DPNPILTB\MC90027853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157835"/>
            <a:ext cx="673452" cy="796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Documents and Settings\Standard\Local Settings\Temporary Internet Files\Content.IE5\VWHOHKOE\MP900438787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516431"/>
            <a:ext cx="1288972" cy="86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Documents and Settings\Standard\Local Settings\Temporary Internet Files\Content.IE5\M6P1ILGH\MC90033586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364" y="2633075"/>
            <a:ext cx="932878" cy="76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Standard\Local Settings\Temporary Internet Files\Content.IE5\DE48GVEL\MC900305143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975" y="4437113"/>
            <a:ext cx="729234" cy="90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tandard\Local Settings\Temporary Internet Files\Content.IE5\M6P1ILGH\MC900441824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821" y="4106471"/>
            <a:ext cx="1154187" cy="790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Standard\Local Settings\Temporary Internet Files\Content.IE5\QW0SCBC5\MC900299493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725" y="5056464"/>
            <a:ext cx="1164659" cy="102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Standard\Local Settings\Temporary Internet Files\Content.IE5\M6P1ILGH\MC900310690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465" y="694123"/>
            <a:ext cx="777838" cy="11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Documents and Settings\Standard\Local Settings\Temporary Internet Files\Content.IE5\VJTPVKV5\MC9003312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079" y="2633075"/>
            <a:ext cx="765472" cy="60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3" descr="C:\Documents and Settings\Standard\Local Settings\Temporary Internet Files\Content.IE5\M6P1ILGH\MC90033586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443" y="2907048"/>
            <a:ext cx="932878" cy="76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Standard\Local Settings\Temporary Internet Files\Content.IE5\LDZ16G42\MP900442443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7169" y="5736016"/>
            <a:ext cx="901301" cy="67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582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   O S T A T N Í  S L  O Ž K Y   P O T R A V Y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b="1" dirty="0">
                <a:solidFill>
                  <a:srgbClr val="92D050"/>
                </a:solidFill>
              </a:rPr>
              <a:t>d) </a:t>
            </a:r>
            <a:r>
              <a:rPr lang="cs-CZ" b="1" dirty="0" smtClean="0">
                <a:solidFill>
                  <a:srgbClr val="92D050"/>
                </a:solidFill>
              </a:rPr>
              <a:t>vitamíny</a:t>
            </a:r>
          </a:p>
          <a:p>
            <a:pPr marL="0" lvl="0" indent="0"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b="1" dirty="0" smtClean="0">
                <a:solidFill>
                  <a:srgbClr val="00B0F0"/>
                </a:solidFill>
              </a:rPr>
              <a:t>e</a:t>
            </a:r>
            <a:r>
              <a:rPr lang="cs-CZ" b="1" dirty="0">
                <a:solidFill>
                  <a:srgbClr val="00B0F0"/>
                </a:solidFill>
              </a:rPr>
              <a:t>) minerální </a:t>
            </a:r>
            <a:r>
              <a:rPr lang="cs-CZ" b="1" dirty="0" smtClean="0">
                <a:solidFill>
                  <a:srgbClr val="00B0F0"/>
                </a:solidFill>
              </a:rPr>
              <a:t>látky</a:t>
            </a:r>
          </a:p>
          <a:p>
            <a:pPr marL="0" lvl="0" indent="0"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f)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v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láknina</a:t>
            </a:r>
          </a:p>
          <a:p>
            <a:pPr marL="0" lvl="0" indent="0">
              <a:buNone/>
            </a:pP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lvl="0" indent="0">
              <a:buNone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g) voda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  <a:p>
            <a:pPr lvl="0">
              <a:spcBef>
                <a:spcPts val="0"/>
              </a:spcBef>
              <a:buFont typeface="Wingdings" pitchFamily="2" charset="2"/>
              <a:buChar char="§"/>
            </a:pPr>
            <a:endParaRPr lang="cs-CZ" sz="2400" b="1" dirty="0">
              <a:solidFill>
                <a:srgbClr val="FEB80A">
                  <a:lumMod val="50000"/>
                </a:srgbClr>
              </a:solidFill>
              <a:latin typeface="Gill Sans MT"/>
            </a:endParaRPr>
          </a:p>
        </p:txBody>
      </p:sp>
      <p:pic>
        <p:nvPicPr>
          <p:cNvPr id="4098" name="Picture 2" descr="C:\Documents and Settings\Standard\Local Settings\Temporary Internet Files\Content.IE5\VWHOHKOE\MC9004079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969" y="1301010"/>
            <a:ext cx="1280790" cy="909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Documents and Settings\Standard\Local Settings\Temporary Internet Files\Content.IE5\DPNPILTB\MP9004031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310" y="1358909"/>
            <a:ext cx="1584176" cy="1059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Documents and Settings\Standard\Local Settings\Temporary Internet Files\Content.IE5\KHBLEWD3\MP90040525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633" y="3271527"/>
            <a:ext cx="1368152" cy="97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Standard\Local Settings\Temporary Internet Files\Content.IE5\LDZ16G42\MP90040354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743805"/>
            <a:ext cx="1584176" cy="105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tandard\Local Settings\Temporary Internet Files\Content.IE5\DPNPILTB\MC9003700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20" y="4556712"/>
            <a:ext cx="970577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Standard\Local Settings\Temporary Internet Files\Content.IE5\VED32U3S\MC900441779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759" y="2114327"/>
            <a:ext cx="1515616" cy="15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Standard\Local Settings\Temporary Internet Files\Content.IE5\HNHOQEB8\MC90041189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262" y="1149958"/>
            <a:ext cx="1346941" cy="121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Standard\Local Settings\Temporary Internet Files\Content.IE5\W0EWQYKV\MC90038880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612" y="1902577"/>
            <a:ext cx="1449591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Standard\Local Settings\Temporary Internet Files\Content.IE5\KHBLEWD3\MC90038878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850" y="4892955"/>
            <a:ext cx="1413046" cy="1321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Standard\Local Settings\Temporary Internet Files\Content.IE5\M6P1ILGH\MC90021537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064" y="1888852"/>
            <a:ext cx="911857" cy="643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Standard\Local Settings\Temporary Internet Files\Content.IE5\W0EWQYKV\MC90044187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992" y="2590720"/>
            <a:ext cx="1917700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Standard\Local Settings\Temporary Internet Files\Content.IE5\W0EWQYKV\MC90044187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023" y="3054705"/>
            <a:ext cx="1917700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6309320"/>
            <a:ext cx="5374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Spoj složku potravy s obrázkem, použij obrazec „šipka“.</a:t>
            </a:r>
            <a:endParaRPr lang="cs-CZ" dirty="0"/>
          </a:p>
        </p:txBody>
      </p:sp>
      <p:pic>
        <p:nvPicPr>
          <p:cNvPr id="1036" name="Picture 12" descr="C:\Documents and Settings\Standard\Local Settings\Temporary Internet Files\Content.IE5\SAKK4170\MC900441753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88089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135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nice 4"/>
          <p:cNvCxnSpPr/>
          <p:nvPr/>
        </p:nvCxnSpPr>
        <p:spPr>
          <a:xfrm>
            <a:off x="4427984" y="1196752"/>
            <a:ext cx="0" cy="2952328"/>
          </a:xfrm>
          <a:prstGeom prst="line">
            <a:avLst/>
          </a:prstGeom>
          <a:ln w="5715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Nadpis 12"/>
          <p:cNvSpPr>
            <a:spLocks noGrp="1"/>
          </p:cNvSpPr>
          <p:nvPr>
            <p:ph type="title"/>
          </p:nvPr>
        </p:nvSpPr>
        <p:spPr>
          <a:xfrm>
            <a:off x="313184" y="188640"/>
            <a:ext cx="8229600" cy="1368152"/>
          </a:xfrm>
          <a:solidFill>
            <a:schemeClr val="accent6">
              <a:lumMod val="20000"/>
              <a:lumOff val="80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>
            <a:normAutofit fontScale="90000"/>
          </a:bodyPr>
          <a:lstStyle/>
          <a:p>
            <a:pPr marL="571500" indent="-571500">
              <a:buFont typeface="Wingdings" pitchFamily="2" charset="2"/>
              <a:buChar char="§"/>
            </a:pPr>
            <a:r>
              <a:rPr lang="cs-CZ" sz="53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ZDRAVÝ ŽIVOTNÍ STYL</a:t>
            </a:r>
            <a:r>
              <a:rPr lang="cs-CZ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/>
            </a:r>
            <a:br>
              <a:rPr lang="cs-CZ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</a:b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9552" y="1556792"/>
            <a:ext cx="744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Zdraví prospívá:                </a:t>
            </a:r>
            <a:r>
              <a:rPr lang="cs-CZ" sz="3600" b="1" dirty="0" smtClean="0">
                <a:solidFill>
                  <a:srgbClr val="FF0000"/>
                </a:solidFill>
              </a:rPr>
              <a:t>Zdraví škodí:     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5" name="Veselý obličej 14"/>
          <p:cNvSpPr/>
          <p:nvPr/>
        </p:nvSpPr>
        <p:spPr>
          <a:xfrm>
            <a:off x="3491880" y="1556792"/>
            <a:ext cx="698376" cy="706591"/>
          </a:xfrm>
          <a:prstGeom prst="smileyFace">
            <a:avLst/>
          </a:prstGeom>
          <a:solidFill>
            <a:srgbClr val="FFFF00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17" name="Veselý obličej 16"/>
          <p:cNvSpPr/>
          <p:nvPr/>
        </p:nvSpPr>
        <p:spPr>
          <a:xfrm>
            <a:off x="7659092" y="1556792"/>
            <a:ext cx="720080" cy="706591"/>
          </a:xfrm>
          <a:prstGeom prst="smileyFace">
            <a:avLst>
              <a:gd name="adj" fmla="val -4653"/>
            </a:avLst>
          </a:prstGeom>
          <a:solidFill>
            <a:srgbClr val="92D050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539552" y="5805264"/>
            <a:ext cx="2709396" cy="461665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400" b="1" dirty="0">
                <a:solidFill>
                  <a:srgbClr val="7030A0"/>
                </a:solidFill>
                <a:latin typeface="Gill Sans MT"/>
              </a:rPr>
              <a:t>t</a:t>
            </a:r>
            <a:r>
              <a:rPr lang="cs-CZ" sz="2400" b="1" dirty="0" smtClean="0">
                <a:solidFill>
                  <a:srgbClr val="7030A0"/>
                </a:solidFill>
                <a:latin typeface="Gill Sans MT"/>
              </a:rPr>
              <a:t>ělesná aktivita</a:t>
            </a:r>
            <a:endParaRPr lang="cs-CZ" sz="2400" b="1" dirty="0">
              <a:solidFill>
                <a:srgbClr val="7030A0"/>
              </a:solidFill>
              <a:latin typeface="Gill Sans MT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692958" y="6266929"/>
            <a:ext cx="3343538" cy="73866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400" b="1" dirty="0" smtClean="0">
                <a:solidFill>
                  <a:srgbClr val="7030A0"/>
                </a:solidFill>
                <a:latin typeface="Gill Sans MT"/>
              </a:rPr>
              <a:t> denní režim</a:t>
            </a:r>
            <a:endParaRPr lang="cs-CZ" sz="2400" b="1" dirty="0">
              <a:solidFill>
                <a:srgbClr val="7030A0"/>
              </a:solidFill>
              <a:latin typeface="Gill Sans MT"/>
            </a:endParaRPr>
          </a:p>
          <a:p>
            <a:pPr marL="285750" indent="-285750">
              <a:buFont typeface="Wingdings" pitchFamily="2" charset="2"/>
              <a:buChar char="§"/>
            </a:pP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427984" y="4149080"/>
            <a:ext cx="4464495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400" b="1" dirty="0">
                <a:solidFill>
                  <a:srgbClr val="7030A0"/>
                </a:solidFill>
                <a:latin typeface="Gill Sans MT"/>
              </a:rPr>
              <a:t>dodržování osobní hygieny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83568" y="4149080"/>
            <a:ext cx="3344570" cy="738664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400" b="1" dirty="0">
                <a:solidFill>
                  <a:srgbClr val="7030A0"/>
                </a:solidFill>
                <a:latin typeface="Gill Sans MT"/>
              </a:rPr>
              <a:t> nedostatek pohybu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841068" y="5877272"/>
            <a:ext cx="4145237" cy="461665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400" b="1" dirty="0">
                <a:solidFill>
                  <a:srgbClr val="7030A0"/>
                </a:solidFill>
                <a:latin typeface="Gill Sans MT"/>
              </a:rPr>
              <a:t> špatné stravovací návyky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2355851" y="4640068"/>
            <a:ext cx="559963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259632" y="4756502"/>
            <a:ext cx="3251200" cy="73866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400" b="1" dirty="0" smtClean="0">
                <a:solidFill>
                  <a:srgbClr val="7030A0"/>
                </a:solidFill>
                <a:latin typeface="Gill Sans MT"/>
              </a:rPr>
              <a:t>dlouhé sezení u PC</a:t>
            </a:r>
            <a:endParaRPr lang="cs-CZ" sz="2400" b="1" dirty="0">
              <a:solidFill>
                <a:srgbClr val="7030A0"/>
              </a:solidFill>
              <a:latin typeface="Gill Sans MT"/>
            </a:endParaRPr>
          </a:p>
          <a:p>
            <a:r>
              <a:rPr lang="cs-CZ" dirty="0" smtClean="0">
                <a:solidFill>
                  <a:srgbClr val="7030A0"/>
                </a:solidFill>
              </a:rPr>
              <a:t> 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1024" name="TextovéPole 1023"/>
          <p:cNvSpPr txBox="1"/>
          <p:nvPr/>
        </p:nvSpPr>
        <p:spPr>
          <a:xfrm>
            <a:off x="6214157" y="4518412"/>
            <a:ext cx="2534307" cy="73866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endParaRPr lang="cs-CZ" dirty="0" smtClean="0">
              <a:solidFill>
                <a:srgbClr val="7030A0"/>
              </a:solidFill>
            </a:endParaRPr>
          </a:p>
          <a:p>
            <a:pPr marL="342900" lvl="0" indent="-342900">
              <a:buFont typeface="Wingdings" pitchFamily="2" charset="2"/>
              <a:buChar char="§"/>
            </a:pPr>
            <a:endParaRPr lang="cs-CZ" sz="2400" b="1" dirty="0">
              <a:solidFill>
                <a:srgbClr val="7030A0"/>
              </a:solidFill>
              <a:latin typeface="Gill Sans MT"/>
            </a:endParaRPr>
          </a:p>
        </p:txBody>
      </p:sp>
      <p:sp>
        <p:nvSpPr>
          <p:cNvPr id="1025" name="TextovéPole 1024"/>
          <p:cNvSpPr txBox="1"/>
          <p:nvPr/>
        </p:nvSpPr>
        <p:spPr>
          <a:xfrm>
            <a:off x="5076056" y="4824734"/>
            <a:ext cx="184731" cy="36933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030" name="TextovéPole 1029"/>
          <p:cNvSpPr txBox="1"/>
          <p:nvPr/>
        </p:nvSpPr>
        <p:spPr>
          <a:xfrm>
            <a:off x="4542370" y="4518412"/>
            <a:ext cx="2728567" cy="461665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b="1" dirty="0" smtClean="0">
                <a:solidFill>
                  <a:srgbClr val="7030A0"/>
                </a:solidFill>
              </a:rPr>
              <a:t>kouření a alkohol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1032" name="TextovéPole 1031"/>
          <p:cNvSpPr txBox="1"/>
          <p:nvPr/>
        </p:nvSpPr>
        <p:spPr>
          <a:xfrm>
            <a:off x="2635832" y="3632244"/>
            <a:ext cx="3750001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2D050"/>
            </a:solidFill>
            <a:prstDash val="solid"/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Rozděl do správné poloviny: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71600" y="5194066"/>
            <a:ext cx="3056538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400" b="1" dirty="0">
                <a:solidFill>
                  <a:srgbClr val="7030A0"/>
                </a:solidFill>
                <a:latin typeface="Gill Sans MT"/>
              </a:rPr>
              <a:t> </a:t>
            </a:r>
            <a:r>
              <a:rPr lang="cs-CZ" sz="2400" b="1" dirty="0" smtClean="0">
                <a:solidFill>
                  <a:srgbClr val="7030A0"/>
                </a:solidFill>
                <a:latin typeface="Gill Sans MT"/>
              </a:rPr>
              <a:t>správná výživa             </a:t>
            </a:r>
            <a:endParaRPr lang="cs-CZ" sz="2400" b="1" dirty="0">
              <a:solidFill>
                <a:srgbClr val="7030A0"/>
              </a:solidFill>
              <a:latin typeface="Gill Sans MT"/>
            </a:endParaRPr>
          </a:p>
        </p:txBody>
      </p:sp>
      <p:sp>
        <p:nvSpPr>
          <p:cNvPr id="1027" name="TextovéPole 1026"/>
          <p:cNvSpPr txBox="1"/>
          <p:nvPr/>
        </p:nvSpPr>
        <p:spPr>
          <a:xfrm>
            <a:off x="4860032" y="4963233"/>
            <a:ext cx="2554289" cy="461665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400" b="1" dirty="0">
                <a:solidFill>
                  <a:srgbClr val="7030A0"/>
                </a:solidFill>
                <a:latin typeface="Gill Sans MT"/>
              </a:rPr>
              <a:t>z</a:t>
            </a:r>
            <a:r>
              <a:rPr lang="cs-CZ" sz="2400" b="1" dirty="0" smtClean="0">
                <a:solidFill>
                  <a:srgbClr val="7030A0"/>
                </a:solidFill>
                <a:latin typeface="Gill Sans MT"/>
              </a:rPr>
              <a:t>dravý spánek</a:t>
            </a:r>
            <a:endParaRPr lang="cs-CZ" sz="2400" b="1" dirty="0">
              <a:solidFill>
                <a:srgbClr val="7030A0"/>
              </a:solidFill>
              <a:latin typeface="Gill Sans MT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542370" y="5460032"/>
            <a:ext cx="3476762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400" b="1" dirty="0">
                <a:solidFill>
                  <a:srgbClr val="7030A0"/>
                </a:solidFill>
                <a:latin typeface="Gill Sans MT"/>
              </a:rPr>
              <a:t>p</a:t>
            </a:r>
            <a:r>
              <a:rPr lang="cs-CZ" sz="2400" b="1" dirty="0" smtClean="0">
                <a:solidFill>
                  <a:srgbClr val="7030A0"/>
                </a:solidFill>
                <a:latin typeface="Gill Sans MT"/>
              </a:rPr>
              <a:t>itný režim</a:t>
            </a:r>
            <a:endParaRPr lang="cs-CZ" sz="2400" b="1" dirty="0">
              <a:solidFill>
                <a:srgbClr val="7030A0"/>
              </a:solidFill>
              <a:latin typeface="Gill Sans MT"/>
            </a:endParaRPr>
          </a:p>
        </p:txBody>
      </p:sp>
    </p:spTree>
    <p:extLst>
      <p:ext uri="{BB962C8B-B14F-4D97-AF65-F5344CB8AC3E}">
        <p14:creationId xmlns:p14="http://schemas.microsoft.com/office/powerpoint/2010/main" val="369101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DENNÍ REŽIM – NÁPLŇ NAŠEHO DNE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684298" cy="554461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  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KDY? Zvol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si jeden den  a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napiš,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kdy kterou    činnost děláš!     </a:t>
            </a:r>
          </a:p>
          <a:p>
            <a:pPr marL="0" indent="0">
              <a:buNone/>
            </a:pPr>
            <a:r>
              <a:rPr lang="cs-CZ" dirty="0" smtClean="0"/>
              <a:t>            snídám                 dívám se na TV</a:t>
            </a:r>
          </a:p>
          <a:p>
            <a:pPr marL="0" indent="0">
              <a:buNone/>
            </a:pPr>
            <a:r>
              <a:rPr lang="cs-CZ" dirty="0" smtClean="0"/>
              <a:t>                              dělám </a:t>
            </a:r>
            <a:r>
              <a:rPr lang="cs-CZ" dirty="0"/>
              <a:t>úkoly</a:t>
            </a:r>
          </a:p>
          <a:p>
            <a:pPr marL="0" indent="0">
              <a:buNone/>
            </a:pPr>
            <a:r>
              <a:rPr lang="cs-CZ" dirty="0" smtClean="0"/>
              <a:t>             jdu spát         vstávám        jsem ve škole</a:t>
            </a:r>
          </a:p>
          <a:p>
            <a:pPr marL="0" indent="0">
              <a:buNone/>
            </a:pPr>
            <a:r>
              <a:rPr lang="cs-CZ" dirty="0" smtClean="0"/>
              <a:t>               jdu ven                 večeřím</a:t>
            </a:r>
          </a:p>
          <a:p>
            <a:pPr marL="0" indent="0">
              <a:buNone/>
            </a:pPr>
            <a:r>
              <a:rPr lang="cs-CZ" dirty="0" smtClean="0"/>
              <a:t>                         mám kroužek               svačím</a:t>
            </a:r>
          </a:p>
          <a:p>
            <a:pPr marL="0" indent="0">
              <a:buNone/>
            </a:pPr>
            <a:r>
              <a:rPr lang="cs-CZ" dirty="0" smtClean="0"/>
              <a:t>              hraju na PC         vstávám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večeřím                       myji se       </a:t>
            </a:r>
            <a:r>
              <a:rPr lang="cs-CZ" sz="3600" dirty="0" smtClean="0"/>
              <a:t>         </a:t>
            </a:r>
            <a:r>
              <a:rPr lang="cs-CZ" dirty="0" smtClean="0"/>
              <a:t>obědvám        </a:t>
            </a:r>
            <a:r>
              <a:rPr lang="cs-CZ" b="1" dirty="0" smtClean="0">
                <a:solidFill>
                  <a:schemeClr val="accent5"/>
                </a:solidFill>
              </a:rPr>
              <a:t>JINÉ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7" y="332656"/>
            <a:ext cx="83529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endParaRPr lang="cs-CZ" sz="5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719572" y="2132856"/>
            <a:ext cx="576064" cy="43204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073225" y="2132856"/>
            <a:ext cx="864096" cy="4320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267744" y="2564904"/>
            <a:ext cx="648072" cy="5040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5148064" y="3248891"/>
            <a:ext cx="504056" cy="43204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654342" y="3284984"/>
            <a:ext cx="576064" cy="432048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3635895" y="3717032"/>
            <a:ext cx="583667" cy="5040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942374" y="3850293"/>
            <a:ext cx="576064" cy="44280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1835696" y="4349358"/>
            <a:ext cx="648072" cy="4320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5580112" y="4304107"/>
            <a:ext cx="576064" cy="43204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870366" y="4781406"/>
            <a:ext cx="648072" cy="5040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3635895" y="4794729"/>
            <a:ext cx="576063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5998267" y="5345351"/>
            <a:ext cx="648072" cy="576064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3419871" y="5892080"/>
            <a:ext cx="1181201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2267744" y="5513089"/>
            <a:ext cx="864096" cy="5040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4499992" y="6237312"/>
            <a:ext cx="5478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Můj zvolený den : </a:t>
            </a:r>
            <a:r>
              <a:rPr lang="cs-CZ" dirty="0" smtClean="0"/>
              <a:t>…………………………………..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307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Tělesná aktivita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1797567" y="368749"/>
            <a:ext cx="914400" cy="914400"/>
          </a:xfrm>
          <a:prstGeom prst="smileyFace">
            <a:avLst/>
          </a:prstGeom>
          <a:solidFill>
            <a:srgbClr val="FFFF00"/>
          </a:solidFill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eselý obličej 3"/>
          <p:cNvSpPr/>
          <p:nvPr/>
        </p:nvSpPr>
        <p:spPr>
          <a:xfrm>
            <a:off x="4083948" y="934553"/>
            <a:ext cx="914400" cy="914400"/>
          </a:xfrm>
          <a:prstGeom prst="smileyFac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5389231" y="992406"/>
            <a:ext cx="914400" cy="914400"/>
          </a:xfrm>
          <a:prstGeom prst="smileyFace">
            <a:avLst/>
          </a:prstGeom>
          <a:solidFill>
            <a:srgbClr val="FFC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3078429" y="668920"/>
            <a:ext cx="914400" cy="1214326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isometricOffAxis1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256" y="4577570"/>
            <a:ext cx="806448" cy="1674931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44" y="1423330"/>
            <a:ext cx="2540000" cy="1696720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379" y="4729892"/>
            <a:ext cx="1967629" cy="1475722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04" y="3307492"/>
            <a:ext cx="1945640" cy="1422400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grpSp>
        <p:nvGrpSpPr>
          <p:cNvPr id="7" name="Skupina 6"/>
          <p:cNvGrpSpPr/>
          <p:nvPr/>
        </p:nvGrpSpPr>
        <p:grpSpPr>
          <a:xfrm>
            <a:off x="195886" y="4898509"/>
            <a:ext cx="2491324" cy="1528103"/>
            <a:chOff x="180300" y="4870283"/>
            <a:chExt cx="2491324" cy="1528103"/>
          </a:xfrm>
        </p:grpSpPr>
        <p:pic>
          <p:nvPicPr>
            <p:cNvPr id="19" name="Obrázek 1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6024" y="4870283"/>
              <a:ext cx="1625600" cy="1219200"/>
            </a:xfrm>
            <a:prstGeom prst="rect">
              <a:avLst/>
            </a:prstGeom>
            <a:ln w="38100">
              <a:solidFill>
                <a:srgbClr val="FFC000"/>
              </a:solidFill>
            </a:ln>
          </p:spPr>
        </p:pic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300" y="5364528"/>
              <a:ext cx="1378477" cy="1033858"/>
            </a:xfrm>
            <a:prstGeom prst="rect">
              <a:avLst/>
            </a:prstGeom>
            <a:ln w="38100">
              <a:solidFill>
                <a:srgbClr val="FFC000"/>
              </a:solidFill>
            </a:ln>
          </p:spPr>
        </p:pic>
      </p:grpSp>
      <p:pic>
        <p:nvPicPr>
          <p:cNvPr id="15" name="Obrázek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128" y="1793142"/>
            <a:ext cx="1234440" cy="135636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414" y="4729892"/>
            <a:ext cx="2540000" cy="1696720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624" y="15798"/>
            <a:ext cx="1625600" cy="1219200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279068"/>
            <a:ext cx="2540000" cy="1696720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254" y="2991266"/>
            <a:ext cx="1534160" cy="1630680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93" y="168219"/>
            <a:ext cx="1633434" cy="1091134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679" y="1076762"/>
            <a:ext cx="1605742" cy="1072636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22" name="Veselý obličej 21"/>
          <p:cNvSpPr/>
          <p:nvPr/>
        </p:nvSpPr>
        <p:spPr>
          <a:xfrm>
            <a:off x="6625208" y="478834"/>
            <a:ext cx="914400" cy="914400"/>
          </a:xfrm>
          <a:prstGeom prst="smileyFac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689080" y="2876157"/>
            <a:ext cx="55544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POHYB JE ZDRAVÝ 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830575" y="3798429"/>
            <a:ext cx="40446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5"/>
                </a:solidFill>
              </a:rPr>
              <a:t>       A jak sportuješ ty?</a:t>
            </a:r>
          </a:p>
          <a:p>
            <a:r>
              <a:rPr lang="cs-CZ" dirty="0" smtClean="0"/>
              <a:t> </a:t>
            </a:r>
            <a:r>
              <a:rPr lang="cs-CZ" sz="1400" i="1" dirty="0" smtClean="0">
                <a:solidFill>
                  <a:srgbClr val="7030A0"/>
                </a:solidFill>
              </a:rPr>
              <a:t>Namaluj obrázek v programu MALOVÁNÍ</a:t>
            </a:r>
            <a:endParaRPr lang="cs-CZ" sz="14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0914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2" grpId="0" animBg="1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H Y G I E N A</a:t>
            </a:r>
            <a:endParaRPr lang="cs-CZ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79631" y="2967335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2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0092" y="1065510"/>
            <a:ext cx="76555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OSOBNÍ HYGIENA             DUŠEVNÍ HYGIENA</a:t>
            </a:r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= péče o čistotu našeho těla                  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= péče o naši spokojenost a pohodu =</a:t>
            </a:r>
          </a:p>
          <a:p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                              = o naše duševní zdraví</a:t>
            </a:r>
            <a:endParaRPr lang="cs-CZ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835696" y="4293096"/>
            <a:ext cx="1148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UČIT SE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131840" y="5157192"/>
            <a:ext cx="27734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</a:rPr>
              <a:t>PŘIMĚŘENÝ SPÁNEK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98016" y="3890665"/>
            <a:ext cx="2470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ODPOČINEK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47864" y="3966540"/>
            <a:ext cx="4488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KONÍČKY A ZÁLIBY</a:t>
            </a:r>
            <a:endParaRPr 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43778" y="5388025"/>
            <a:ext cx="2800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DOBRÉ  KAMARÁDSTVÍ</a:t>
            </a:r>
            <a:endParaRPr lang="cs-CZ" sz="2000" b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1521" y="2556707"/>
            <a:ext cx="15841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RADOST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</a:p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 VYKONANÉ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PRÁCE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400092" y="2819837"/>
            <a:ext cx="3132348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Nemaluj čerta na zeď!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67544" y="5526524"/>
            <a:ext cx="3492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SPOKOJENOST A POHODA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050826" y="2192924"/>
            <a:ext cx="4209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LIDOVÁ MOUDRA </a:t>
            </a:r>
            <a:r>
              <a:rPr lang="cs-CZ" sz="2400" dirty="0" smtClean="0"/>
              <a:t>- vysvětli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732240" y="1988840"/>
            <a:ext cx="19514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ČISTÉ OBLEČENÍ</a:t>
            </a:r>
            <a:endParaRPr lang="cs-CZ" sz="24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77239" y="3966540"/>
            <a:ext cx="2421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PÉČE O VLASY</a:t>
            </a:r>
            <a:endParaRPr lang="cs-CZ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372200" y="4869160"/>
            <a:ext cx="1920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ČISTOTA TĚLA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843808" y="4688155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MYTÍ RUKOU PŘED JÍDLEM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91669" y="4852259"/>
            <a:ext cx="1861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SPRCHOVÁNÍ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31563" y="3650834"/>
            <a:ext cx="1855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SPORTOVÁNÍ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003986" y="5621930"/>
            <a:ext cx="2477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PÉČE O CHRUP</a:t>
            </a:r>
            <a:endParaRPr lang="cs-CZ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1835696" y="2967335"/>
            <a:ext cx="3269958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Neodkládej </a:t>
            </a:r>
            <a:r>
              <a:rPr lang="cs-CZ" sz="2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na zítřek, co můžeš udělat </a:t>
            </a:r>
            <a:r>
              <a:rPr lang="cs-CZ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dnes!</a:t>
            </a:r>
            <a:endParaRPr lang="cs-CZ" sz="2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9" name="Šipka dolů 28"/>
          <p:cNvSpPr/>
          <p:nvPr/>
        </p:nvSpPr>
        <p:spPr>
          <a:xfrm>
            <a:off x="3347864" y="2654589"/>
            <a:ext cx="119886" cy="414371"/>
          </a:xfrm>
          <a:prstGeom prst="downArrow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ipka doprava 29"/>
          <p:cNvSpPr/>
          <p:nvPr/>
        </p:nvSpPr>
        <p:spPr>
          <a:xfrm rot="1969024">
            <a:off x="4797842" y="2654589"/>
            <a:ext cx="422230" cy="207185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251520" y="6370295"/>
            <a:ext cx="3456383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Vyplň osobní hygienu modře.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008957" y="6370295"/>
            <a:ext cx="324722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Vyplň </a:t>
            </a:r>
            <a:r>
              <a:rPr lang="cs-CZ" dirty="0" smtClean="0"/>
              <a:t>duševní </a:t>
            </a:r>
            <a:r>
              <a:rPr lang="cs-CZ" dirty="0" smtClean="0"/>
              <a:t>hygienu oranžově!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1187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  <p:bldP spid="27" grpId="0" animBg="1"/>
      <p:bldP spid="32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622433"/>
              </p:ext>
            </p:extLst>
          </p:nvPr>
        </p:nvGraphicFramePr>
        <p:xfrm>
          <a:off x="899595" y="908718"/>
          <a:ext cx="4114449" cy="2011680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504053"/>
                <a:gridCol w="432048"/>
                <a:gridCol w="442048"/>
                <a:gridCol w="456050"/>
                <a:gridCol w="456050"/>
                <a:gridCol w="456050"/>
                <a:gridCol w="456050"/>
                <a:gridCol w="456050"/>
                <a:gridCol w="456050"/>
              </a:tblGrid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S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Ý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J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H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O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D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A</a:t>
                      </a:r>
                      <a:endParaRPr lang="cs-CZ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O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Č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M</a:t>
                      </a:r>
                      <a:endParaRPr lang="cs-CZ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J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B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O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R</a:t>
                      </a:r>
                      <a:endParaRPr lang="cs-CZ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É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Č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K</a:t>
                      </a:r>
                      <a:endParaRPr lang="cs-CZ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Ř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E</a:t>
                      </a:r>
                      <a:endParaRPr lang="cs-CZ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S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O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V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827584" y="404664"/>
            <a:ext cx="2142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Dvojsměrka</a:t>
            </a:r>
            <a:r>
              <a:rPr lang="cs-CZ" dirty="0" smtClean="0"/>
              <a:t> – řešení: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2296700"/>
            <a:ext cx="432049" cy="215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293353"/>
            <a:ext cx="185738" cy="22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724128" y="1196752"/>
            <a:ext cx="1940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Tajenka: VITAMÍNY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171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5373216"/>
            <a:ext cx="5814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  <a:latin typeface="Franklin Gothic Book"/>
              </a:rPr>
              <a:t>Kolektiv autorů, Přírodověda pro 4. ročník základní školy, Praha: SPN, 2010. ISBN </a:t>
            </a:r>
          </a:p>
          <a:p>
            <a:pPr lvl="0"/>
            <a:r>
              <a:rPr lang="cs-CZ" dirty="0">
                <a:solidFill>
                  <a:prstClr val="black"/>
                </a:solidFill>
                <a:latin typeface="Franklin Gothic Book"/>
              </a:rPr>
              <a:t>    978-80-7235-466-5</a:t>
            </a:r>
          </a:p>
        </p:txBody>
      </p:sp>
      <p:sp>
        <p:nvSpPr>
          <p:cNvPr id="3" name="Obdélník 2"/>
          <p:cNvSpPr/>
          <p:nvPr/>
        </p:nvSpPr>
        <p:spPr>
          <a:xfrm>
            <a:off x="994396" y="764704"/>
            <a:ext cx="58143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  <a:latin typeface="Trebuchet MS"/>
              </a:rPr>
              <a:t>Fotografie:</a:t>
            </a:r>
          </a:p>
          <a:p>
            <a:pPr lvl="0"/>
            <a:endParaRPr lang="cs-CZ" dirty="0">
              <a:solidFill>
                <a:prstClr val="black"/>
              </a:solidFill>
              <a:latin typeface="Trebuchet MS"/>
            </a:endParaRPr>
          </a:p>
          <a:p>
            <a:pPr lvl="0"/>
            <a:r>
              <a:rPr lang="cs-CZ" dirty="0">
                <a:solidFill>
                  <a:prstClr val="black"/>
                </a:solidFill>
                <a:latin typeface="Trebuchet MS"/>
              </a:rPr>
              <a:t>Vlastní fotogalerie </a:t>
            </a:r>
            <a:r>
              <a:rPr lang="cs-CZ" dirty="0" smtClean="0">
                <a:solidFill>
                  <a:prstClr val="black"/>
                </a:solidFill>
                <a:latin typeface="Trebuchet MS"/>
              </a:rPr>
              <a:t>autorky</a:t>
            </a:r>
          </a:p>
          <a:p>
            <a:pPr lvl="0"/>
            <a:endParaRPr lang="cs-CZ" dirty="0">
              <a:solidFill>
                <a:prstClr val="black"/>
              </a:solidFill>
              <a:latin typeface="Trebuchet MS"/>
            </a:endParaRPr>
          </a:p>
          <a:p>
            <a:pPr lvl="0"/>
            <a:endParaRPr lang="cs-CZ" dirty="0">
              <a:solidFill>
                <a:prstClr val="black"/>
              </a:solidFill>
              <a:latin typeface="Trebuchet M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043608" y="3090446"/>
            <a:ext cx="581439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1900" dirty="0">
                <a:solidFill>
                  <a:prstClr val="black"/>
                </a:solidFill>
                <a:hlinkClick r:id="rId2"/>
              </a:rPr>
              <a:t>http://</a:t>
            </a:r>
            <a:r>
              <a:rPr lang="cs-CZ" sz="1900" dirty="0" smtClean="0">
                <a:solidFill>
                  <a:prstClr val="black"/>
                </a:solidFill>
                <a:hlinkClick r:id="rId2"/>
              </a:rPr>
              <a:t>www.viscojis.cz/teens/images/pdf/ziviny%20a%20voda_6_7_r.pdf</a:t>
            </a:r>
            <a:endParaRPr lang="cs-CZ" sz="1900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94396" y="2223757"/>
            <a:ext cx="2661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www.office.microsoft.com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259632" y="5013176"/>
            <a:ext cx="1117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Učebnice: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528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516</TotalTime>
  <Words>612</Words>
  <Application>Microsoft Office PowerPoint</Application>
  <PresentationFormat>Předvádění na obrazovce (4:3)</PresentationFormat>
  <Paragraphs>224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Motiv systému Office</vt:lpstr>
      <vt:lpstr>Cesta</vt:lpstr>
      <vt:lpstr>Aerodynamika</vt:lpstr>
      <vt:lpstr>Prezentace aplikace PowerPoint</vt:lpstr>
      <vt:lpstr>Prezentace aplikace PowerPoint</vt:lpstr>
      <vt:lpstr>CO je to ZDRAVÍ ?</vt:lpstr>
      <vt:lpstr>S P R Á V N Á   V Ý Ž I V A </vt:lpstr>
      <vt:lpstr>Které základní živiny musí být  v potravě zastoupeny?</vt:lpstr>
      <vt:lpstr>   O S T A T N Í  S L  O Ž K Y   P O T R A V Y</vt:lpstr>
      <vt:lpstr>ZDRAVÝ ŽIVOTNÍ STYL </vt:lpstr>
      <vt:lpstr>DENNÍ REŽIM – NÁPLŇ NAŠEHO DNE </vt:lpstr>
      <vt:lpstr>Tělesná aktivita </vt:lpstr>
      <vt:lpstr>H Y G I E N A</vt:lpstr>
      <vt:lpstr>Prezentace aplikace PowerPoint</vt:lpstr>
      <vt:lpstr>Prezentace aplikace PowerPoint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Your User Name</dc:creator>
  <cp:lastModifiedBy>User</cp:lastModifiedBy>
  <cp:revision>53</cp:revision>
  <dcterms:created xsi:type="dcterms:W3CDTF">2013-05-14T19:49:10Z</dcterms:created>
  <dcterms:modified xsi:type="dcterms:W3CDTF">2013-05-27T15:20:09Z</dcterms:modified>
</cp:coreProperties>
</file>