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64" r:id="rId3"/>
    <p:sldId id="272" r:id="rId4"/>
    <p:sldId id="273" r:id="rId5"/>
    <p:sldId id="274" r:id="rId6"/>
    <p:sldId id="258" r:id="rId7"/>
    <p:sldId id="260" r:id="rId8"/>
    <p:sldId id="261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62" r:id="rId18"/>
    <p:sldId id="275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2D81D6-0B9A-427D-8F16-63AE199C024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630544-748F-4934-AC05-B94D03306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468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630544-748F-4934-AC05-B94D03306921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253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107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731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607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258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995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403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00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664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358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266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320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BD7E43-B15E-4BC5-AB09-DD8520140F2B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7315A3-BD34-4915-9639-547D42B12D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637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jpeg"/><Relationship Id="rId12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G"/><Relationship Id="rId11" Type="http://schemas.openxmlformats.org/officeDocument/2006/relationships/image" Target="../media/image9.wmf"/><Relationship Id="rId5" Type="http://schemas.openxmlformats.org/officeDocument/2006/relationships/slide" Target="slide18.xml"/><Relationship Id="rId10" Type="http://schemas.openxmlformats.org/officeDocument/2006/relationships/image" Target="../media/image8.wmf"/><Relationship Id="rId4" Type="http://schemas.openxmlformats.org/officeDocument/2006/relationships/image" Target="../media/image3.emf"/><Relationship Id="rId9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G"/><Relationship Id="rId7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audio" Target="../media/audio1.wav"/><Relationship Id="rId5" Type="http://schemas.openxmlformats.org/officeDocument/2006/relationships/image" Target="../media/image12.png"/><Relationship Id="rId10" Type="http://schemas.openxmlformats.org/officeDocument/2006/relationships/image" Target="../media/image17.jpeg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hyperlink" Target="file:///C:\Documents%20and%20Settings\Standard\Dokumenty\DUM-p&#345;%20+prv" TargetMode="External"/><Relationship Id="rId7" Type="http://schemas.openxmlformats.org/officeDocument/2006/relationships/image" Target="../media/image2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JP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7.jpeg"/><Relationship Id="rId7" Type="http://schemas.openxmlformats.org/officeDocument/2006/relationships/image" Target="../media/image25.png"/><Relationship Id="rId2" Type="http://schemas.openxmlformats.org/officeDocument/2006/relationships/hyperlink" Target="//upload.wikimedia.org/wikipedia/commons/0/05/Quercus_petraea_-_K%C3%B6hler%E2%80%93s_Medizinal-Pflanzen-11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9.JPG"/><Relationship Id="rId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31.png"/><Relationship Id="rId7" Type="http://schemas.openxmlformats.org/officeDocument/2006/relationships/image" Target="../media/image25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9.JPG"/><Relationship Id="rId7" Type="http://schemas.openxmlformats.org/officeDocument/2006/relationships/image" Target="../media/image38.JP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10" Type="http://schemas.openxmlformats.org/officeDocument/2006/relationships/image" Target="../media/image26.png"/><Relationship Id="rId4" Type="http://schemas.openxmlformats.org/officeDocument/2006/relationships/image" Target="../media/image35.jpeg"/><Relationship Id="rId9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G"/><Relationship Id="rId3" Type="http://schemas.openxmlformats.org/officeDocument/2006/relationships/image" Target="../media/image40.JPG"/><Relationship Id="rId7" Type="http://schemas.openxmlformats.org/officeDocument/2006/relationships/image" Target="../media/image17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43.jpeg"/><Relationship Id="rId7" Type="http://schemas.openxmlformats.org/officeDocument/2006/relationships/image" Target="../media/image24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6.png"/><Relationship Id="rId5" Type="http://schemas.openxmlformats.org/officeDocument/2006/relationships/image" Target="../media/image45.jpeg"/><Relationship Id="rId4" Type="http://schemas.openxmlformats.org/officeDocument/2006/relationships/image" Target="../media/image44.png"/><Relationship Id="rId9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emf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50.JPG"/><Relationship Id="rId7" Type="http://schemas.openxmlformats.org/officeDocument/2006/relationships/image" Target="../media/image25.pn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5" Type="http://schemas.openxmlformats.org/officeDocument/2006/relationships/image" Target="../media/image52.JPG"/><Relationship Id="rId4" Type="http://schemas.openxmlformats.org/officeDocument/2006/relationships/image" Target="../media/image51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55.emf"/><Relationship Id="rId7" Type="http://schemas.openxmlformats.org/officeDocument/2006/relationships/image" Target="../media/image25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7.JPG"/><Relationship Id="rId5" Type="http://schemas.openxmlformats.org/officeDocument/2006/relationships/image" Target="../media/image56.jp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59.png"/><Relationship Id="rId7" Type="http://schemas.openxmlformats.org/officeDocument/2006/relationships/image" Target="../media/image24.png"/><Relationship Id="rId2" Type="http://schemas.openxmlformats.org/officeDocument/2006/relationships/image" Target="../media/image58.e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2.emf"/><Relationship Id="rId5" Type="http://schemas.openxmlformats.org/officeDocument/2006/relationships/image" Target="../media/image61.emf"/><Relationship Id="rId4" Type="http://schemas.openxmlformats.org/officeDocument/2006/relationships/image" Target="../media/image60.JPG"/><Relationship Id="rId9" Type="http://schemas.openxmlformats.org/officeDocument/2006/relationships/image" Target="../media/image5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3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Quercus_petraea_-_K%C3%B6hler%E2%80%93s_Medizinal-Pflanzen-118.jpg" TargetMode="External"/><Relationship Id="rId2" Type="http://schemas.openxmlformats.org/officeDocument/2006/relationships/hyperlink" Target="http://cs.wikipedia.org/wiki/Soubor:Paris_quadrifolia_2011_G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lvl="0" algn="l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NÁZEV ŠKOLY: Základní škola a Mateřská škola</a:t>
            </a:r>
          </a:p>
          <a:p>
            <a:pPr lvl="0" algn="l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 	         Doudleby, okres České Budějovice</a:t>
            </a:r>
          </a:p>
          <a:p>
            <a:pPr lvl="0" algn="l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Franklin Gothic Book"/>
            </a:endParaRPr>
          </a:p>
          <a:p>
            <a:pPr lvl="0" algn="l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AUTOR:		Mgr. Jaromíra </a:t>
            </a:r>
            <a:r>
              <a:rPr lang="cs-CZ" dirty="0" err="1" smtClean="0">
                <a:solidFill>
                  <a:prstClr val="black"/>
                </a:solidFill>
                <a:latin typeface="Franklin Gothic Book"/>
              </a:rPr>
              <a:t>Stropková</a:t>
            </a:r>
            <a:endParaRPr lang="cs-CZ" dirty="0" smtClean="0">
              <a:solidFill>
                <a:prstClr val="black"/>
              </a:solidFill>
              <a:latin typeface="Franklin Gothic Book"/>
            </a:endParaRPr>
          </a:p>
          <a:p>
            <a:pPr lvl="0" algn="l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NÁZEV:		VY_32_INOVACE_13</a:t>
            </a:r>
          </a:p>
          <a:p>
            <a:pPr lvl="0" algn="l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TÉMA:  		Člověk a jeho svět, Přírodověda 4.ročník, Závěrečné opakování - rostliny</a:t>
            </a:r>
          </a:p>
          <a:p>
            <a:pPr lvl="0" algn="l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DATUM TVORBY:          14. května 2013</a:t>
            </a:r>
          </a:p>
          <a:p>
            <a:pPr lvl="0" algn="l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ČÍSLO PROJEKTU:        Číslo projektu:      CZ.1.07/1.4.00/21.3424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04864"/>
            <a:ext cx="5976664" cy="1205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751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400" dirty="0"/>
              <a:t>Test na opakování probrané látky ve 4. </a:t>
            </a:r>
            <a:r>
              <a:rPr lang="cs-CZ" sz="2400" dirty="0" smtClean="0"/>
              <a:t>ročníku. Test uvádí příběh 2 skřítků. Žáci nahrazují slova v příběhu přetažením zmenšených obrázků.</a:t>
            </a:r>
          </a:p>
          <a:p>
            <a:r>
              <a:rPr lang="cs-CZ" sz="2400" dirty="0" smtClean="0"/>
              <a:t>Hrají 2 žáci nebo 2 skupiny. Každá dvojice – skupina pracuje u jednoho PC stanoviště. Jeden žák – skupina je skřítek VĚTVIČKA, druhý SOUČEK. Skřítci dávají střídavě otázku a opět střídavě odpovídají. </a:t>
            </a:r>
          </a:p>
          <a:p>
            <a:r>
              <a:rPr lang="cs-CZ" sz="2400" dirty="0" smtClean="0"/>
              <a:t>Vyhodnocení: Žáci zaznamenávají své odpovědi přímo do prezentace nebo do prázdné tabulky na konci testu.</a:t>
            </a:r>
          </a:p>
          <a:p>
            <a:r>
              <a:rPr lang="cs-CZ" sz="2400" dirty="0" smtClean="0"/>
              <a:t>Tuto je možné i vytisknout. </a:t>
            </a:r>
            <a:endParaRPr lang="cs-CZ" sz="2400" dirty="0"/>
          </a:p>
          <a:p>
            <a:r>
              <a:rPr lang="cs-CZ" sz="2400" dirty="0" smtClean="0"/>
              <a:t>Další možnost – přiřazují </a:t>
            </a:r>
            <a:r>
              <a:rPr lang="cs-CZ" sz="2400" dirty="0" err="1" smtClean="0"/>
              <a:t>smajlíka</a:t>
            </a:r>
            <a:r>
              <a:rPr lang="cs-CZ" sz="2400" dirty="0" smtClean="0"/>
              <a:t> ke správné odpovědi.</a:t>
            </a:r>
          </a:p>
          <a:p>
            <a:r>
              <a:rPr lang="cs-CZ" sz="2400" dirty="0" smtClean="0"/>
              <a:t>Odpovědi skřítků může zaznamenávat i nezávislý žák do tabulky na svém PC.</a:t>
            </a:r>
          </a:p>
          <a:p>
            <a:endParaRPr lang="cs-CZ" sz="2400" dirty="0" smtClean="0"/>
          </a:p>
          <a:p>
            <a:r>
              <a:rPr lang="cs-CZ" sz="2400" dirty="0" smtClean="0"/>
              <a:t>Na závěr je test zobrazen na PC a společně vyhodnocen.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6342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824" y="4126336"/>
            <a:ext cx="2206506" cy="1678927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4"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96616"/>
            <a:ext cx="2016224" cy="24730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5004" y="1340768"/>
            <a:ext cx="2632145" cy="175827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2295" name="Picture 7" descr="I:\Jehličnany\Borovice - dosp.strom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45" y="3501008"/>
            <a:ext cx="1016000" cy="2524125"/>
          </a:xfrm>
          <a:prstGeom prst="rect">
            <a:avLst/>
          </a:prstGeom>
          <a:noFill/>
          <a:ln w="38100">
            <a:solidFill>
              <a:schemeClr val="tx1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     SOUČEK   a   VĚTVIČKA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67755" y="1484785"/>
            <a:ext cx="5196533" cy="3785652"/>
          </a:xfrm>
          <a:prstGeom prst="rect">
            <a:avLst/>
          </a:prstGeom>
          <a:ln>
            <a:solidFill>
              <a:schemeClr val="accent3"/>
            </a:solidFill>
            <a:prstDash val="solid"/>
          </a:ln>
        </p:spPr>
        <p:txBody>
          <a:bodyPr wrap="square">
            <a:spAutoFit/>
          </a:bodyPr>
          <a:lstStyle/>
          <a:p>
            <a:r>
              <a:rPr lang="cs-CZ" sz="2400" dirty="0"/>
              <a:t>V hlubokém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černém lese </a:t>
            </a:r>
            <a:r>
              <a:rPr lang="cs-CZ" sz="2400" dirty="0"/>
              <a:t>žili dva skřítkové.</a:t>
            </a:r>
          </a:p>
          <a:p>
            <a:r>
              <a:rPr lang="cs-CZ" sz="2400" dirty="0" smtClean="0"/>
              <a:t>Skřítek Souček bydlel </a:t>
            </a:r>
            <a:r>
              <a:rPr lang="cs-CZ" sz="2400" dirty="0"/>
              <a:t>v chaloupce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>
                <a:solidFill>
                  <a:schemeClr val="bg1">
                    <a:lumMod val="95000"/>
                  </a:schemeClr>
                </a:solidFill>
              </a:rPr>
              <a:t>pod </a:t>
            </a:r>
            <a:r>
              <a:rPr lang="cs-CZ" sz="2400" dirty="0"/>
              <a:t>velkým </a:t>
            </a:r>
            <a:r>
              <a:rPr lang="cs-CZ" sz="2400" dirty="0" smtClean="0"/>
              <a:t>starým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smrkovým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pařezem</a:t>
            </a:r>
            <a:r>
              <a:rPr lang="cs-CZ" sz="2400" dirty="0"/>
              <a:t>. </a:t>
            </a:r>
          </a:p>
          <a:p>
            <a:r>
              <a:rPr lang="cs-CZ" sz="2400" dirty="0"/>
              <a:t>A skřítek </a:t>
            </a:r>
            <a:r>
              <a:rPr lang="cs-CZ" sz="2400" dirty="0" smtClean="0"/>
              <a:t>Větvička </a:t>
            </a:r>
            <a:r>
              <a:rPr lang="cs-CZ" sz="2400" dirty="0"/>
              <a:t>měl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kůrovou chaloupku </a:t>
            </a:r>
            <a:r>
              <a:rPr lang="cs-CZ" sz="2400" dirty="0"/>
              <a:t>v zeleném mechu u paty </a:t>
            </a:r>
            <a:r>
              <a:rPr lang="cs-CZ" sz="2400" dirty="0" smtClean="0"/>
              <a:t>vysoké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borovice</a:t>
            </a:r>
            <a:r>
              <a:rPr lang="cs-CZ" sz="2400" dirty="0" smtClean="0"/>
              <a:t>.</a:t>
            </a:r>
            <a:endParaRPr lang="cs-CZ" sz="2400" dirty="0"/>
          </a:p>
          <a:p>
            <a:r>
              <a:rPr lang="cs-CZ" sz="2400" dirty="0"/>
              <a:t>Měli k sobě blízko a tak se často </a:t>
            </a:r>
            <a:r>
              <a:rPr lang="cs-CZ" sz="2400" dirty="0" smtClean="0"/>
              <a:t> sc</a:t>
            </a:r>
            <a:r>
              <a:rPr lang="cs-CZ" sz="2400" dirty="0" smtClean="0">
                <a:solidFill>
                  <a:schemeClr val="bg1"/>
                </a:solidFill>
              </a:rPr>
              <a:t>házeli</a:t>
            </a:r>
            <a:r>
              <a:rPr lang="cs-CZ" sz="2400" dirty="0" smtClean="0"/>
              <a:t> </a:t>
            </a:r>
            <a:r>
              <a:rPr lang="cs-CZ" sz="2400" dirty="0"/>
              <a:t>buď pod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smrkem</a:t>
            </a:r>
            <a:r>
              <a:rPr lang="cs-CZ" sz="2400" dirty="0" smtClean="0"/>
              <a:t> nebo</a:t>
            </a:r>
          </a:p>
          <a:p>
            <a:r>
              <a:rPr lang="cs-CZ" sz="2400" dirty="0" smtClean="0"/>
              <a:t>pod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borovicí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477" y="5589240"/>
            <a:ext cx="1611154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6" name="Picture 8" descr="I:\STOŽEC 12\Hluboký černý les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99" y="1352848"/>
            <a:ext cx="1812157" cy="135911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7" name="Picture 9" descr="C:\Documents and Settings\Standard\Local Settings\Temporary Internet Files\Content.IE5\SAKK4170\MC90040786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7336" y="194701"/>
            <a:ext cx="745339" cy="1082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Documents and Settings\Standard\Local Settings\Temporary Internet Files\Content.IE5\VWHOHKOE\MC90040641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077" y="194701"/>
            <a:ext cx="666677" cy="104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174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1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284984"/>
            <a:ext cx="2315568" cy="160435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3326" name="Picture 14" descr="C:\Documents and Settings\Standard\Local Settings\Temporary Internet Files\Content.IE5\VED32U3S\MC9004282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50" y="2473325"/>
            <a:ext cx="2730500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55776" y="2276872"/>
            <a:ext cx="4248472" cy="3046988"/>
          </a:xfrm>
          <a:prstGeom prst="rect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txBody>
          <a:bodyPr wrap="square">
            <a:spAutoFit/>
          </a:bodyPr>
          <a:lstStyle/>
          <a:p>
            <a:r>
              <a:rPr lang="cs-CZ" sz="2400" dirty="0"/>
              <a:t>Za teplých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letních večerů </a:t>
            </a:r>
            <a:r>
              <a:rPr lang="cs-CZ" sz="2400" dirty="0"/>
              <a:t>sedávali venku, pili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jahodovou </a:t>
            </a:r>
            <a:r>
              <a:rPr lang="cs-CZ" sz="2400" dirty="0"/>
              <a:t>a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borůvkovou </a:t>
            </a:r>
            <a:r>
              <a:rPr lang="cs-CZ" sz="2400" dirty="0"/>
              <a:t>šťávu, mlsali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ostružinovou</a:t>
            </a:r>
            <a:r>
              <a:rPr lang="cs-CZ" sz="2400" dirty="0"/>
              <a:t> a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malinovou</a:t>
            </a:r>
            <a:r>
              <a:rPr lang="cs-CZ" sz="2400" dirty="0"/>
              <a:t>  zavařeninu a vyprávěli si různé </a:t>
            </a:r>
            <a:r>
              <a:rPr lang="cs-CZ" sz="2400" dirty="0" smtClean="0"/>
              <a:t>příhody o </a:t>
            </a:r>
            <a:r>
              <a:rPr lang="cs-CZ" sz="2400" dirty="0" smtClean="0">
                <a:solidFill>
                  <a:srgbClr val="C00000"/>
                </a:solidFill>
              </a:rPr>
              <a:t>lese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C00000"/>
                </a:solidFill>
              </a:rPr>
              <a:t>zvířatech</a:t>
            </a:r>
            <a:r>
              <a:rPr lang="cs-CZ" sz="2400" dirty="0" smtClean="0"/>
              <a:t>, která zde žijí.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77352"/>
            <a:ext cx="2664296" cy="178504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933823"/>
            <a:ext cx="1919330" cy="14508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7" name="Picture 5" descr="C:\Documents and Settings\Standard\Dokumenty\DUM-př +prv\Houby,borůvky\Maliník list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146" y="4954528"/>
            <a:ext cx="2213081" cy="1659811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:\Documents and Settings\Standard\Plocha\Pomocné fotky\LES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686" y="363811"/>
            <a:ext cx="2540000" cy="1697037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8" name="Picture 16" descr="C:\Documents and Settings\Standard\Local Settings\Temporary Internet Files\Content.IE5\VWHOHKOE\MC9004262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32" y="491161"/>
            <a:ext cx="2685484" cy="1569687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0" name="Picture 18" descr="C:\Documents and Settings\Standard\Plocha\Opakování-fotky\borůvčí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677" y="188640"/>
            <a:ext cx="2589051" cy="1728192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4260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11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529" y="275980"/>
            <a:ext cx="3570721" cy="2374551"/>
          </a:xfrm>
          <a:prstGeom prst="rect">
            <a:avLst/>
          </a:prstGeom>
          <a:noFill/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14" y="180702"/>
            <a:ext cx="3667361" cy="2457449"/>
          </a:xfrm>
          <a:prstGeom prst="rect">
            <a:avLst/>
          </a:prstGeom>
          <a:noFill/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4" name="Picture 8" descr="C:\Documents and Settings\Standard\Local Settings\Temporary Internet Files\Content.IE5\SAKK4170\MP90043373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331" y="4622040"/>
            <a:ext cx="2646040" cy="1984530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86000" y="2551837"/>
            <a:ext cx="4572000" cy="2677656"/>
          </a:xfrm>
          <a:prstGeom prst="rect">
            <a:avLst/>
          </a:prstGeom>
          <a:ln w="38100">
            <a:solidFill>
              <a:srgbClr val="92D050"/>
            </a:solidFill>
          </a:ln>
        </p:spPr>
        <p:txBody>
          <a:bodyPr>
            <a:spAutoFit/>
          </a:bodyPr>
          <a:lstStyle/>
          <a:p>
            <a:r>
              <a:rPr lang="cs-CZ" sz="2400" dirty="0"/>
              <a:t>Ale když na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/>
              <a:t>podzim</a:t>
            </a:r>
            <a:r>
              <a:rPr lang="cs-CZ" sz="2400" dirty="0">
                <a:solidFill>
                  <a:srgbClr val="C00000"/>
                </a:solidFill>
              </a:rPr>
              <a:t> opadalo listí </a:t>
            </a:r>
            <a:r>
              <a:rPr lang="cs-CZ" sz="2400" dirty="0"/>
              <a:t>a nastalo deštivé počasí nebo v zimě, </a:t>
            </a:r>
          </a:p>
          <a:p>
            <a:r>
              <a:rPr lang="cs-CZ" sz="2400" dirty="0"/>
              <a:t>když venku </a:t>
            </a:r>
            <a:r>
              <a:rPr lang="cs-CZ" sz="2400" dirty="0">
                <a:solidFill>
                  <a:srgbClr val="C00000"/>
                </a:solidFill>
              </a:rPr>
              <a:t>fičel severák</a:t>
            </a:r>
            <a:r>
              <a:rPr lang="cs-CZ" sz="2400" dirty="0"/>
              <a:t>, padal sníh a </a:t>
            </a:r>
            <a:r>
              <a:rPr lang="cs-CZ" sz="2400" dirty="0">
                <a:solidFill>
                  <a:srgbClr val="C00000"/>
                </a:solidFill>
              </a:rPr>
              <a:t>mrzlo</a:t>
            </a:r>
            <a:r>
              <a:rPr lang="cs-CZ" sz="2400" dirty="0"/>
              <a:t>, sedávali u kamen,</a:t>
            </a:r>
          </a:p>
          <a:p>
            <a:r>
              <a:rPr lang="cs-CZ" sz="2400" dirty="0"/>
              <a:t>popíjeli čaj z </a:t>
            </a:r>
            <a:r>
              <a:rPr lang="cs-CZ" sz="2400" dirty="0">
                <a:solidFill>
                  <a:srgbClr val="C00000"/>
                </a:solidFill>
              </a:rPr>
              <a:t>černého bezu</a:t>
            </a:r>
            <a:r>
              <a:rPr lang="cs-CZ" sz="2400" dirty="0"/>
              <a:t>, dávali si různé hádanky a snažili se jeden </a:t>
            </a:r>
            <a:endParaRPr lang="cs-CZ" sz="2400" dirty="0" smtClean="0"/>
          </a:p>
          <a:p>
            <a:r>
              <a:rPr lang="cs-CZ" sz="2400" dirty="0" smtClean="0"/>
              <a:t>na </a:t>
            </a:r>
            <a:r>
              <a:rPr lang="cs-CZ" sz="2400" dirty="0"/>
              <a:t>druhého vyzrát.</a:t>
            </a:r>
          </a:p>
        </p:txBody>
      </p:sp>
      <p:pic>
        <p:nvPicPr>
          <p:cNvPr id="14342" name="Picture 6" descr="C:\Documents and Settings\Standard\Local Settings\Temporary Internet Files\Content.IE5\DPNPILTB\MC9002501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868" y="3789040"/>
            <a:ext cx="1984218" cy="2693406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33072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386557"/>
            <a:ext cx="5580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        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978931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1906746"/>
            <a:ext cx="3910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b="1" dirty="0" smtClean="0"/>
              <a:t>Vypadá to jako borůvka, ale má to </a:t>
            </a:r>
          </a:p>
          <a:p>
            <a:r>
              <a:rPr lang="cs-CZ" dirty="0" smtClean="0"/>
              <a:t>       4 listy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2492896"/>
            <a:ext cx="37979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Borůvkový čtyřlístek pro štěstí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Královské borůvky výborné chuti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Vraní oko čtyřlisté -jedovaté</a:t>
            </a:r>
            <a:endParaRPr lang="cs-CZ" dirty="0"/>
          </a:p>
        </p:txBody>
      </p:sp>
      <p:pic>
        <p:nvPicPr>
          <p:cNvPr id="1026" name="Picture 2" descr="Soubor:Paris quadrifolia 2011 G1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500" y="3645024"/>
            <a:ext cx="2397868" cy="1941593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7524328" y="5822971"/>
            <a:ext cx="792088" cy="5760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adpis 14"/>
          <p:cNvSpPr>
            <a:spLocks noGrp="1"/>
          </p:cNvSpPr>
          <p:nvPr>
            <p:ph type="title" idx="4294967295"/>
          </p:nvPr>
        </p:nvSpPr>
        <p:spPr>
          <a:xfrm>
            <a:off x="1619673" y="242888"/>
            <a:ext cx="5616623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JEDOVATÉ ROSTLINY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Zástupný symbol pro obsah 15"/>
          <p:cNvSpPr>
            <a:spLocks noGrp="1"/>
          </p:cNvSpPr>
          <p:nvPr>
            <p:ph sz="half" idx="4294967295"/>
          </p:nvPr>
        </p:nvSpPr>
        <p:spPr>
          <a:xfrm>
            <a:off x="323528" y="1268760"/>
            <a:ext cx="3637285" cy="485740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  Větvička</a:t>
            </a:r>
            <a:endParaRPr lang="cs-CZ" sz="2400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4294967295"/>
          </p:nvPr>
        </p:nvSpPr>
        <p:spPr>
          <a:xfrm>
            <a:off x="5076056" y="1381125"/>
            <a:ext cx="3941983" cy="4424139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 Souček</a:t>
            </a:r>
          </a:p>
          <a:p>
            <a:pPr marL="0" lvl="0" indent="0">
              <a:buNone/>
            </a:pPr>
            <a:endParaRPr lang="cs-CZ" sz="2400" b="1" dirty="0" smtClean="0">
              <a:solidFill>
                <a:prstClr val="black"/>
              </a:solidFill>
            </a:endParaRPr>
          </a:p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94320"/>
            <a:ext cx="42206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indent="-400050">
              <a:buAutoNum type="romanUcPeriod"/>
            </a:pPr>
            <a:r>
              <a:rPr lang="cs-CZ" sz="2000" b="1" dirty="0" smtClean="0"/>
              <a:t>Má   2-3 listy, bílé  vonné květy na        stonku a červené kulaté plody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60376" y="2633424"/>
            <a:ext cx="23469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eriod"/>
            </a:pPr>
            <a:r>
              <a:rPr lang="cs-CZ" sz="2000" dirty="0" smtClean="0"/>
              <a:t>Červený rybíz</a:t>
            </a:r>
          </a:p>
          <a:p>
            <a:pPr marL="342900" indent="-342900">
              <a:buFont typeface="+mj-lt"/>
              <a:buAutoNum type="alphaLcPeriod"/>
            </a:pPr>
            <a:r>
              <a:rPr lang="cs-CZ" sz="2000" dirty="0" smtClean="0"/>
              <a:t>Bez hroznatý</a:t>
            </a:r>
          </a:p>
          <a:p>
            <a:pPr marL="342900" indent="-342900">
              <a:buFont typeface="+mj-lt"/>
              <a:buAutoNum type="alphaLcPeriod"/>
            </a:pPr>
            <a:r>
              <a:rPr lang="cs-CZ" sz="2000" dirty="0" smtClean="0"/>
              <a:t>Konvalinka vonná</a:t>
            </a:r>
            <a:endParaRPr lang="cs-CZ" sz="2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1176" y="3756295"/>
            <a:ext cx="2540000" cy="1696720"/>
          </a:xfrm>
          <a:prstGeom prst="rect">
            <a:avLst/>
          </a:prstGeom>
          <a:ln>
            <a:solidFill>
              <a:schemeClr val="tx1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8" name="Obdélník 7"/>
          <p:cNvSpPr/>
          <p:nvPr/>
        </p:nvSpPr>
        <p:spPr>
          <a:xfrm>
            <a:off x="3357515" y="5822971"/>
            <a:ext cx="848816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80337" y="6029703"/>
            <a:ext cx="6197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Součka :                                                Odpověď Větvičky</a:t>
            </a:r>
            <a:endParaRPr lang="cs-CZ" dirty="0"/>
          </a:p>
        </p:txBody>
      </p:sp>
      <p:sp>
        <p:nvSpPr>
          <p:cNvPr id="18" name="Veselý obličej 17"/>
          <p:cNvSpPr/>
          <p:nvPr/>
        </p:nvSpPr>
        <p:spPr>
          <a:xfrm>
            <a:off x="3829193" y="1296036"/>
            <a:ext cx="504056" cy="50669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888" y="1272503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159" y="1095176"/>
            <a:ext cx="556471" cy="811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19" y="929595"/>
            <a:ext cx="619406" cy="977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41914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LISTNATÉ STROMY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23528" y="1600200"/>
            <a:ext cx="4104456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II. </a:t>
            </a:r>
            <a:r>
              <a:rPr lang="cs-CZ" sz="2000" b="1" dirty="0" smtClean="0"/>
              <a:t>Kdy opadá listí ze zimního dubu?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a) na podzim</a:t>
            </a:r>
          </a:p>
          <a:p>
            <a:pPr marL="0" indent="0">
              <a:buNone/>
            </a:pPr>
            <a:r>
              <a:rPr lang="cs-CZ" sz="2000" dirty="0" smtClean="0"/>
              <a:t>      b) v zimě když mrzne</a:t>
            </a:r>
          </a:p>
          <a:p>
            <a:pPr marL="0" indent="0">
              <a:buNone/>
            </a:pPr>
            <a:r>
              <a:rPr lang="cs-CZ" sz="2000" dirty="0" smtClean="0"/>
              <a:t>      c) na jaře – roste nové listí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105400" y="1700808"/>
            <a:ext cx="4038600" cy="4425355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B. BUKVICE roste na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1. dubu</a:t>
            </a:r>
          </a:p>
          <a:p>
            <a:pPr marL="0" indent="0">
              <a:buNone/>
            </a:pPr>
            <a:r>
              <a:rPr lang="cs-CZ" sz="2000" dirty="0" smtClean="0"/>
              <a:t>       2. buku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3. habru</a:t>
            </a:r>
          </a:p>
          <a:p>
            <a:pPr marL="0" indent="0">
              <a:buNone/>
            </a:pPr>
            <a:r>
              <a:rPr lang="cs-CZ" dirty="0" smtClean="0"/>
              <a:t>     :</a:t>
            </a:r>
            <a:endParaRPr lang="cs-CZ" dirty="0"/>
          </a:p>
        </p:txBody>
      </p:sp>
      <p:pic>
        <p:nvPicPr>
          <p:cNvPr id="2050" name="Picture 2" descr="Soubor:Quercus petraea - Köhler–s Medizinal-Pflanzen-11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031" y="3356992"/>
            <a:ext cx="1872208" cy="2390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86000" y="3105834"/>
            <a:ext cx="6678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0045" y="6237312"/>
            <a:ext cx="6048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http://cs.wikipedia.org/wiki/Soubor:Buchenwald_1.jp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356992"/>
            <a:ext cx="1980220" cy="1485165"/>
          </a:xfrm>
          <a:prstGeom prst="rect">
            <a:avLst/>
          </a:prstGeom>
          <a:ln w="38100">
            <a:solidFill>
              <a:schemeClr val="tx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10" name="Zaoblený obdélník 9"/>
          <p:cNvSpPr/>
          <p:nvPr/>
        </p:nvSpPr>
        <p:spPr>
          <a:xfrm>
            <a:off x="7224514" y="5223901"/>
            <a:ext cx="947886" cy="8404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443409" y="5248077"/>
            <a:ext cx="1080120" cy="792088"/>
          </a:xfrm>
          <a:prstGeom prst="round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51521" y="3105835"/>
            <a:ext cx="8352927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i="1" dirty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r>
              <a:rPr lang="cs-CZ" i="1" dirty="0" smtClean="0"/>
              <a:t>             </a:t>
            </a:r>
            <a:r>
              <a:rPr lang="cs-CZ" dirty="0" smtClean="0"/>
              <a:t>Odpověď </a:t>
            </a:r>
            <a:r>
              <a:rPr lang="cs-CZ" dirty="0"/>
              <a:t>Součka</a:t>
            </a:r>
            <a:r>
              <a:rPr lang="cs-CZ" sz="2400" dirty="0" smtClean="0"/>
              <a:t>:                                    </a:t>
            </a:r>
            <a:r>
              <a:rPr lang="cs-CZ" dirty="0"/>
              <a:t>Odpověď Větvičky</a:t>
            </a:r>
          </a:p>
          <a:p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11170" y="3556602"/>
            <a:ext cx="2240502" cy="1824774"/>
          </a:xfrm>
          <a:prstGeom prst="rect">
            <a:avLst/>
          </a:prstGeom>
          <a:ln w="38100">
            <a:solidFill>
              <a:schemeClr val="tx1"/>
            </a:solidFill>
            <a:prstDash val="solid"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7" name="TextovéPole 6"/>
          <p:cNvSpPr txBox="1"/>
          <p:nvPr/>
        </p:nvSpPr>
        <p:spPr>
          <a:xfrm>
            <a:off x="5252767" y="1228108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Souček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1249781"/>
            <a:ext cx="1764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Větvička</a:t>
            </a:r>
            <a:endParaRPr lang="cs-CZ" sz="2800" b="1" dirty="0"/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3469" y="1240544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49781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5" y="706856"/>
            <a:ext cx="636290" cy="927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45" y="620689"/>
            <a:ext cx="587539" cy="926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909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14808" y="159767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JEHLIČNANY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323528" y="1556792"/>
            <a:ext cx="3715072" cy="4569371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III</a:t>
            </a:r>
            <a:r>
              <a:rPr lang="cs-CZ" b="1" dirty="0" smtClean="0"/>
              <a:t>. </a:t>
            </a:r>
            <a:r>
              <a:rPr lang="cs-CZ" sz="2000" b="1" dirty="0" smtClean="0"/>
              <a:t>Kterému jehličnanu                               opadává  </a:t>
            </a:r>
            <a:r>
              <a:rPr lang="cs-CZ" sz="2000" b="1" dirty="0" smtClean="0"/>
              <a:t>na </a:t>
            </a:r>
            <a:r>
              <a:rPr lang="cs-CZ" sz="2000" b="1" dirty="0" smtClean="0"/>
              <a:t>zimu jehličí?</a:t>
            </a:r>
          </a:p>
          <a:p>
            <a:pPr marL="0" indent="0">
              <a:buNone/>
            </a:pPr>
            <a:r>
              <a:rPr lang="cs-CZ" sz="2400" dirty="0" smtClean="0"/>
              <a:t>       </a:t>
            </a:r>
            <a:r>
              <a:rPr lang="cs-CZ" sz="2000" dirty="0" smtClean="0"/>
              <a:t>a. modřínu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b. tisu</a:t>
            </a:r>
          </a:p>
          <a:p>
            <a:pPr marL="0" indent="0">
              <a:buNone/>
            </a:pPr>
            <a:r>
              <a:rPr lang="cs-CZ" sz="2000" dirty="0" smtClean="0"/>
              <a:t>        c. jalovci</a:t>
            </a:r>
            <a:endParaRPr lang="cs-CZ" sz="2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C.   Proč nelze najít na zemi                 jedlovou šišku:</a:t>
            </a:r>
          </a:p>
          <a:p>
            <a:pPr lvl="0">
              <a:spcBef>
                <a:spcPts val="0"/>
              </a:spcBef>
              <a:buFont typeface="+mj-lt"/>
              <a:buAutoNum type="alphaLcParenR"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1. </a:t>
            </a:r>
            <a:r>
              <a:rPr lang="cs-CZ" sz="1800" dirty="0" smtClean="0">
                <a:solidFill>
                  <a:prstClr val="black"/>
                </a:solidFill>
              </a:rPr>
              <a:t>šiška </a:t>
            </a:r>
            <a:r>
              <a:rPr lang="cs-CZ" sz="1800" dirty="0">
                <a:solidFill>
                  <a:prstClr val="black"/>
                </a:solidFill>
              </a:rPr>
              <a:t>se rozpadne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2. </a:t>
            </a:r>
            <a:r>
              <a:rPr lang="cs-CZ" sz="1800" dirty="0" smtClean="0">
                <a:solidFill>
                  <a:prstClr val="black"/>
                </a:solidFill>
              </a:rPr>
              <a:t>veverky </a:t>
            </a:r>
            <a:r>
              <a:rPr lang="cs-CZ" sz="1800" dirty="0">
                <a:solidFill>
                  <a:prstClr val="black"/>
                </a:solidFill>
              </a:rPr>
              <a:t>všechny šišky sní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3. </a:t>
            </a:r>
            <a:r>
              <a:rPr lang="cs-CZ" sz="1800" dirty="0">
                <a:solidFill>
                  <a:prstClr val="black"/>
                </a:solidFill>
              </a:rPr>
              <a:t>j</a:t>
            </a:r>
            <a:r>
              <a:rPr lang="cs-CZ" sz="1800" dirty="0" smtClean="0">
                <a:solidFill>
                  <a:prstClr val="black"/>
                </a:solidFill>
              </a:rPr>
              <a:t>edle </a:t>
            </a:r>
            <a:r>
              <a:rPr lang="cs-CZ" sz="1800" dirty="0" smtClean="0">
                <a:solidFill>
                  <a:prstClr val="black"/>
                </a:solidFill>
              </a:rPr>
              <a:t>nemá šišku</a:t>
            </a:r>
          </a:p>
          <a:p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4582805" y="3429000"/>
            <a:ext cx="4226574" cy="2391223"/>
            <a:chOff x="4582805" y="3429000"/>
            <a:chExt cx="4226574" cy="2391223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96136" y="4481815"/>
              <a:ext cx="1784543" cy="1338408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glow rad="228600">
                <a:schemeClr val="accent3">
                  <a:satMod val="175000"/>
                  <a:alpha val="40000"/>
                </a:schemeClr>
              </a:glow>
            </a:effectLst>
          </p:spPr>
        </p:pic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640822">
              <a:off x="4582805" y="3477288"/>
              <a:ext cx="1512168" cy="1817596"/>
            </a:xfrm>
            <a:prstGeom prst="rect">
              <a:avLst/>
            </a:prstGeom>
            <a:noFill/>
            <a:ln>
              <a:noFill/>
            </a:ln>
            <a:effectLst>
              <a:glow rad="228600">
                <a:schemeClr val="accent3">
                  <a:satMod val="175000"/>
                  <a:alpha val="40000"/>
                </a:schemeClr>
              </a:glow>
              <a:outerShdw dist="3592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52959" y="3429000"/>
              <a:ext cx="1756420" cy="1175450"/>
            </a:xfrm>
            <a:prstGeom prst="rect">
              <a:avLst/>
            </a:prstGeom>
            <a:ln>
              <a:solidFill>
                <a:schemeClr val="tx1"/>
              </a:solidFill>
            </a:ln>
            <a:effectLst>
              <a:glow rad="228600">
                <a:schemeClr val="accent3">
                  <a:satMod val="175000"/>
                  <a:alpha val="40000"/>
                </a:schemeClr>
              </a:glow>
            </a:effectLst>
          </p:spPr>
        </p:pic>
      </p:grp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999" y="3717032"/>
            <a:ext cx="2953171" cy="1972718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9" name="Zaoblený obdélník 8"/>
          <p:cNvSpPr/>
          <p:nvPr/>
        </p:nvSpPr>
        <p:spPr>
          <a:xfrm>
            <a:off x="3491880" y="5971345"/>
            <a:ext cx="864096" cy="64807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7308304" y="5877272"/>
            <a:ext cx="936104" cy="64807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3573016"/>
            <a:ext cx="892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JEDLE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172400" y="4481815"/>
            <a:ext cx="73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SMRK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5229200"/>
            <a:ext cx="1159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BOROVICE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3960" y="6025759"/>
            <a:ext cx="1929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Odpověď Součka: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911682" y="6016642"/>
            <a:ext cx="21516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Odpověď Větvičky: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340768"/>
            <a:ext cx="14646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 Větvička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1225211"/>
            <a:ext cx="1798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Souček</a:t>
            </a:r>
            <a:endParaRPr lang="cs-CZ" sz="2400" b="1" dirty="0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357784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775" y="1357784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783" y="613246"/>
            <a:ext cx="657117" cy="958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66" y="675913"/>
            <a:ext cx="600282" cy="946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808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L E 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4038600" cy="4209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IV. V jehličnatých  lesích       převládají:</a:t>
            </a:r>
          </a:p>
          <a:p>
            <a:pPr marL="0" indent="0">
              <a:buNone/>
            </a:pPr>
            <a:r>
              <a:rPr lang="cs-CZ" sz="2000" dirty="0" smtClean="0"/>
              <a:t>        a) borovice, smrk, jedle, modřín</a:t>
            </a:r>
          </a:p>
          <a:p>
            <a:pPr marL="0" indent="0">
              <a:buNone/>
            </a:pPr>
            <a:r>
              <a:rPr lang="cs-CZ" sz="2000" dirty="0" smtClean="0"/>
              <a:t>        b) borovice, tis, jedle, modřín</a:t>
            </a:r>
          </a:p>
          <a:p>
            <a:pPr marL="0" indent="0">
              <a:buNone/>
            </a:pPr>
            <a:r>
              <a:rPr lang="cs-CZ" sz="2000" dirty="0" smtClean="0"/>
              <a:t>        c) </a:t>
            </a:r>
            <a:r>
              <a:rPr lang="cs-CZ" sz="2000" dirty="0" smtClean="0"/>
              <a:t>zerav</a:t>
            </a:r>
            <a:r>
              <a:rPr lang="cs-CZ" sz="2000" dirty="0" smtClean="0"/>
              <a:t>,  tis, borovice, smrk</a:t>
            </a:r>
          </a:p>
          <a:p>
            <a:pPr marL="0" indent="0">
              <a:buNone/>
            </a:pPr>
            <a:r>
              <a:rPr lang="cs-CZ" sz="2000" dirty="0" smtClean="0"/>
              <a:t>         </a:t>
            </a:r>
          </a:p>
          <a:p>
            <a:pPr marL="0" indent="0">
              <a:buNone/>
            </a:pPr>
            <a:r>
              <a:rPr lang="cs-CZ" sz="2400" dirty="0" smtClean="0"/>
              <a:t>         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88024" y="1822248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D. V listnatých lesích rostou hlavně:</a:t>
            </a:r>
          </a:p>
          <a:p>
            <a:pPr marL="0" indent="0">
              <a:buNone/>
            </a:pPr>
            <a:r>
              <a:rPr lang="cs-CZ" sz="2000" dirty="0"/>
              <a:t>1</a:t>
            </a:r>
            <a:r>
              <a:rPr lang="cs-CZ" sz="2000" dirty="0" smtClean="0"/>
              <a:t>) duby, buky, javory, lípy</a:t>
            </a:r>
          </a:p>
          <a:p>
            <a:pPr marL="0" indent="0">
              <a:buNone/>
            </a:pPr>
            <a:r>
              <a:rPr lang="cs-CZ" sz="2000" dirty="0"/>
              <a:t>2</a:t>
            </a:r>
            <a:r>
              <a:rPr lang="cs-CZ" sz="2000" dirty="0" smtClean="0"/>
              <a:t>) duby, buky, javory, jírovce</a:t>
            </a:r>
          </a:p>
          <a:p>
            <a:pPr marL="0" indent="0">
              <a:buNone/>
            </a:pPr>
            <a:r>
              <a:rPr lang="cs-CZ" sz="2000" dirty="0"/>
              <a:t>3</a:t>
            </a:r>
            <a:r>
              <a:rPr lang="cs-CZ" sz="2000" dirty="0" smtClean="0"/>
              <a:t>) duby, buky, javory, břízy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4" y="1340768"/>
            <a:ext cx="1777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   Větvička </a:t>
            </a:r>
            <a:r>
              <a:rPr lang="cs-CZ" dirty="0" smtClean="0"/>
              <a:t>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88024" y="120188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Souček</a:t>
            </a:r>
            <a:endParaRPr lang="cs-CZ" sz="2400" b="1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5220072" y="3861048"/>
            <a:ext cx="2864442" cy="1694555"/>
            <a:chOff x="5220072" y="3861048"/>
            <a:chExt cx="2864442" cy="1694555"/>
          </a:xfrm>
          <a:effectLst>
            <a:glow rad="228600">
              <a:schemeClr val="accent3">
                <a:satMod val="175000"/>
                <a:alpha val="40000"/>
              </a:schemeClr>
            </a:glow>
          </a:effectLst>
        </p:grpSpPr>
        <p:pic>
          <p:nvPicPr>
            <p:cNvPr id="1030" name="Picture 6" descr="C:\Documents and Settings\Standard\Plocha\Opakování-fotky\Lípa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3861048"/>
              <a:ext cx="1640306" cy="109490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Documents and Settings\Standard\Plocha\Opakování-fotky\dub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2" y="4501275"/>
              <a:ext cx="1579518" cy="1054328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646343" y="3933056"/>
            <a:ext cx="3349594" cy="1883814"/>
            <a:chOff x="646343" y="3848694"/>
            <a:chExt cx="3349594" cy="1883814"/>
          </a:xfrm>
        </p:grpSpPr>
        <p:pic>
          <p:nvPicPr>
            <p:cNvPr id="1026" name="Picture 2" descr="C:\Documents and Settings\Standard\Plocha\Opakování-fotky\Borovice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6343" y="3848694"/>
              <a:ext cx="1953468" cy="1305161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glow rad="228600">
                <a:schemeClr val="accent3">
                  <a:satMod val="175000"/>
                  <a:alpha val="40000"/>
                </a:schemeClr>
              </a:glo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36201" y="4557004"/>
              <a:ext cx="1759736" cy="1175504"/>
            </a:xfrm>
            <a:prstGeom prst="rect">
              <a:avLst/>
            </a:prstGeom>
            <a:ln w="38100">
              <a:solidFill>
                <a:schemeClr val="tx1"/>
              </a:solidFill>
            </a:ln>
            <a:effectLst>
              <a:glow rad="228600">
                <a:schemeClr val="accent3">
                  <a:satMod val="175000"/>
                  <a:alpha val="40000"/>
                </a:schemeClr>
              </a:glow>
            </a:effectLst>
          </p:spPr>
        </p:pic>
      </p:grpSp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1965" y="157353"/>
            <a:ext cx="1392702" cy="1044527"/>
          </a:xfrm>
          <a:prstGeom prst="rect">
            <a:avLst/>
          </a:prstGeom>
          <a:ln>
            <a:solidFill>
              <a:schemeClr val="tx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14" name="TextovéPole 13"/>
          <p:cNvSpPr txBox="1"/>
          <p:nvPr/>
        </p:nvSpPr>
        <p:spPr>
          <a:xfrm>
            <a:off x="899592" y="6093296"/>
            <a:ext cx="1876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 : Součka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6036052"/>
            <a:ext cx="19400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 Větvičky:</a:t>
            </a:r>
            <a:endParaRPr lang="cs-CZ" dirty="0"/>
          </a:p>
          <a:p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2987824" y="6021288"/>
            <a:ext cx="879868" cy="64807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092280" y="6021288"/>
            <a:ext cx="992234" cy="64807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Standard\Plocha\Pomocné fotky\Jehl.les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250" y="283211"/>
            <a:ext cx="1503170" cy="1003366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774" y="1305240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2579" y="1306487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872" y="1225864"/>
            <a:ext cx="417986" cy="609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76" y="1177946"/>
            <a:ext cx="468371" cy="738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5223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LESNÍ PODROST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9552" y="1052736"/>
            <a:ext cx="3957836" cy="1584176"/>
          </a:xfrm>
        </p:spPr>
        <p:txBody>
          <a:bodyPr>
            <a:normAutofit/>
          </a:bodyPr>
          <a:lstStyle/>
          <a:p>
            <a:r>
              <a:rPr lang="cs-CZ" dirty="0"/>
              <a:t>V. Lesní podrost tvoří: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       a.</a:t>
            </a:r>
            <a:r>
              <a:rPr lang="cs-CZ" dirty="0" smtClean="0"/>
              <a:t> </a:t>
            </a:r>
            <a:r>
              <a:rPr lang="cs-CZ" sz="2000" dirty="0" smtClean="0"/>
              <a:t>stromy, keře, byliny, houby</a:t>
            </a:r>
          </a:p>
          <a:p>
            <a:pPr marL="0" indent="0">
              <a:buNone/>
            </a:pPr>
            <a:r>
              <a:rPr lang="cs-CZ" sz="2000" dirty="0" smtClean="0"/>
              <a:t>       b. </a:t>
            </a:r>
            <a:r>
              <a:rPr lang="cs-CZ" sz="2000" dirty="0" smtClean="0"/>
              <a:t>horniny</a:t>
            </a:r>
            <a:r>
              <a:rPr lang="cs-CZ" sz="2000" dirty="0" smtClean="0"/>
              <a:t>, stromy, keře, houby</a:t>
            </a:r>
          </a:p>
          <a:p>
            <a:pPr marL="0" indent="0">
              <a:buNone/>
            </a:pPr>
            <a:r>
              <a:rPr lang="cs-CZ" sz="2000" dirty="0" smtClean="0"/>
              <a:t>       c. </a:t>
            </a:r>
            <a:r>
              <a:rPr lang="cs-CZ" sz="2000" dirty="0" smtClean="0"/>
              <a:t>keře</a:t>
            </a:r>
            <a:r>
              <a:rPr lang="cs-CZ" sz="2000" dirty="0" smtClean="0"/>
              <a:t>, byliny, houby, mechy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pl-PL" dirty="0"/>
              <a:t>E. Které lesní plody zde rostou?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1. borůvky, angrešt, brusinky, maliny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2. maliny, houby, borůvky, ostružiny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3. rybíz, houby, maliny, ostružiny</a:t>
            </a:r>
            <a:endParaRPr lang="cs-CZ" sz="20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617661"/>
            <a:ext cx="2520280" cy="1683547"/>
          </a:xfrm>
          <a:prstGeom prst="rect">
            <a:avLst/>
          </a:prstGeom>
          <a:ln w="38100">
            <a:solidFill>
              <a:schemeClr val="tx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849834"/>
            <a:ext cx="1935165" cy="1451374"/>
          </a:xfrm>
          <a:prstGeom prst="rect">
            <a:avLst/>
          </a:prstGeom>
          <a:ln w="38100">
            <a:solidFill>
              <a:schemeClr val="tx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12" name="TextovéPole 11"/>
          <p:cNvSpPr txBox="1"/>
          <p:nvPr/>
        </p:nvSpPr>
        <p:spPr>
          <a:xfrm>
            <a:off x="827583" y="6021288"/>
            <a:ext cx="1823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Odpověď Součka: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6044070"/>
            <a:ext cx="25517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Odpověď </a:t>
            </a:r>
            <a:r>
              <a:rPr lang="cs-CZ" dirty="0" smtClean="0"/>
              <a:t>Větvičky:</a:t>
            </a:r>
            <a:endParaRPr lang="cs-CZ" dirty="0"/>
          </a:p>
          <a:p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3203848" y="5794750"/>
            <a:ext cx="864096" cy="60833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123758" y="5739905"/>
            <a:ext cx="936104" cy="60833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775" y="1266156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332" y="1253024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076055" y="1318937"/>
            <a:ext cx="1091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Souček</a:t>
            </a:r>
            <a:endParaRPr lang="cs-CZ" sz="2400" b="1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832" y="957279"/>
            <a:ext cx="584733" cy="852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046775" y="1239169"/>
            <a:ext cx="125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Větvička</a:t>
            </a:r>
            <a:endParaRPr lang="cs-CZ" sz="2400" b="1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21" y="893441"/>
            <a:ext cx="539434" cy="850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4077072"/>
            <a:ext cx="1832539" cy="1224136"/>
          </a:xfrm>
          <a:prstGeom prst="rect">
            <a:avLst/>
          </a:prstGeom>
          <a:ln w="38100">
            <a:solidFill>
              <a:schemeClr val="tx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115" y="4946390"/>
            <a:ext cx="1093549" cy="730491"/>
          </a:xfrm>
          <a:prstGeom prst="rect">
            <a:avLst/>
          </a:prstGeom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62006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H O U B 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9620" y="1124744"/>
            <a:ext cx="417227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  Větvička</a:t>
            </a:r>
          </a:p>
          <a:p>
            <a:pPr marL="0" indent="0">
              <a:buNone/>
            </a:pPr>
            <a:r>
              <a:rPr lang="cs-CZ" sz="2400" b="1" dirty="0" smtClean="0"/>
              <a:t>VI. </a:t>
            </a:r>
            <a:r>
              <a:rPr lang="cs-CZ" sz="2400" b="1" dirty="0"/>
              <a:t>J</a:t>
            </a:r>
            <a:r>
              <a:rPr lang="cs-CZ" sz="2400" b="1" dirty="0" smtClean="0"/>
              <a:t>edovatá houba je: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a) muchomůrka červená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b) čirůvka májovka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c) bedla vysoká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196752"/>
            <a:ext cx="4042792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Souček</a:t>
            </a:r>
          </a:p>
          <a:p>
            <a:pPr marL="0" indent="0">
              <a:buNone/>
            </a:pPr>
            <a:r>
              <a:rPr lang="cs-CZ" sz="2400" b="1" dirty="0" smtClean="0"/>
              <a:t>     F. Na obrázku je:</a:t>
            </a:r>
          </a:p>
          <a:p>
            <a:pPr marL="0" indent="0">
              <a:buNone/>
            </a:pPr>
            <a:r>
              <a:rPr lang="cs-CZ" sz="2400" dirty="0" smtClean="0"/>
              <a:t>     1. </a:t>
            </a:r>
            <a:r>
              <a:rPr lang="cs-CZ" sz="2400" dirty="0" smtClean="0"/>
              <a:t>kozák </a:t>
            </a:r>
            <a:r>
              <a:rPr lang="cs-CZ" sz="2400" dirty="0" smtClean="0"/>
              <a:t>březový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2. hřib  dubový</a:t>
            </a:r>
          </a:p>
          <a:p>
            <a:pPr marL="0" indent="0">
              <a:buNone/>
            </a:pPr>
            <a:r>
              <a:rPr lang="cs-CZ" sz="2400" dirty="0" smtClean="0"/>
              <a:t>     3. </a:t>
            </a:r>
            <a:r>
              <a:rPr lang="cs-CZ" sz="2400" dirty="0" smtClean="0"/>
              <a:t>hřib </a:t>
            </a:r>
            <a:r>
              <a:rPr lang="cs-CZ" sz="2400" dirty="0" smtClean="0"/>
              <a:t>hnědý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3475301"/>
            <a:ext cx="49535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Sbírej jen to, co dobře znáš!!!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Standard\Plocha\Opakování-fotky\čirůvka májová-houb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194" y="3470860"/>
            <a:ext cx="1625600" cy="1219200"/>
          </a:xfrm>
          <a:prstGeom prst="rect">
            <a:avLst/>
          </a:prstGeom>
          <a:noFill/>
          <a:ln w="28575">
            <a:solidFill>
              <a:schemeClr val="tx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  <a:softEdge rad="215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tandard\Plocha\Opakování-fotky\bedl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032" y="4437112"/>
            <a:ext cx="1800200" cy="120275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  <a:softEdge rad="165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tandard\Plocha\Opakování-fotky\muchomůrka.bm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3844633"/>
            <a:ext cx="1152128" cy="158743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  <a:softEdge rad="152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tandard\Plocha\Opakování-fotky\Kozák březový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57170"/>
            <a:ext cx="2736304" cy="1828193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  <a:softEdge rad="203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6093296"/>
            <a:ext cx="1876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Odpověď Součka: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04048" y="6165304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Odpověď </a:t>
            </a:r>
            <a:r>
              <a:rPr lang="cs-CZ" dirty="0" smtClean="0"/>
              <a:t>Větvičky: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059832" y="6021288"/>
            <a:ext cx="936104" cy="64807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942999"/>
            <a:ext cx="96361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245" y="1124744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771" y="1124744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92696"/>
            <a:ext cx="744537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781232"/>
            <a:ext cx="445974" cy="703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117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NA LOUCE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1"/>
            <a:ext cx="4038600" cy="2376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  Větvička</a:t>
            </a:r>
          </a:p>
          <a:p>
            <a:pPr marL="0" indent="0">
              <a:buNone/>
            </a:pPr>
            <a:r>
              <a:rPr lang="cs-CZ" sz="2400" b="1" dirty="0" smtClean="0"/>
              <a:t>VII. Na obrázku je: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400" dirty="0"/>
              <a:t>s</a:t>
            </a:r>
            <a:r>
              <a:rPr lang="cs-CZ" sz="2400" dirty="0" smtClean="0"/>
              <a:t>edmikráska </a:t>
            </a:r>
            <a:r>
              <a:rPr lang="cs-CZ" sz="2400" dirty="0" smtClean="0"/>
              <a:t>chudobka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400" dirty="0"/>
              <a:t>p</a:t>
            </a:r>
            <a:r>
              <a:rPr lang="cs-CZ" sz="2400" dirty="0" smtClean="0"/>
              <a:t>ryskyřník </a:t>
            </a:r>
            <a:r>
              <a:rPr lang="cs-CZ" sz="2400" dirty="0" smtClean="0"/>
              <a:t>prudký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400" dirty="0"/>
              <a:t>k</a:t>
            </a:r>
            <a:r>
              <a:rPr lang="cs-CZ" sz="2400" dirty="0" smtClean="0"/>
              <a:t>opretina </a:t>
            </a:r>
            <a:r>
              <a:rPr lang="cs-CZ" sz="2400" dirty="0" smtClean="0"/>
              <a:t>bílá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731054"/>
            <a:ext cx="3528392" cy="18419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  G. Na obrázku je:</a:t>
            </a:r>
          </a:p>
          <a:p>
            <a:pPr marL="0" indent="0">
              <a:buNone/>
            </a:pPr>
            <a:r>
              <a:rPr lang="cs-CZ" sz="2400" dirty="0" smtClean="0"/>
              <a:t>       1. pryskyřník prudký</a:t>
            </a:r>
          </a:p>
          <a:p>
            <a:pPr marL="0" indent="0">
              <a:buNone/>
            </a:pPr>
            <a:r>
              <a:rPr lang="cs-CZ" sz="2400" dirty="0" smtClean="0"/>
              <a:t>       2. kohoutek luční</a:t>
            </a:r>
          </a:p>
          <a:p>
            <a:pPr marL="0" indent="0">
              <a:buNone/>
            </a:pPr>
            <a:r>
              <a:rPr lang="cs-CZ" sz="2400" dirty="0" smtClean="0"/>
              <a:t>       3. třezalka tečkovaná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17033"/>
            <a:ext cx="2880320" cy="21706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  <a:softEdge rad="1524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3645024"/>
            <a:ext cx="3024336" cy="2219774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>
            <a:glow rad="127000">
              <a:schemeClr val="accent3">
                <a:lumMod val="60000"/>
                <a:lumOff val="40000"/>
              </a:schemeClr>
            </a:glow>
            <a:outerShdw dist="35921" dir="2700000" algn="ctr" rotWithShape="0">
              <a:schemeClr val="bg2"/>
            </a:outerShdw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60932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Odpověď </a:t>
            </a:r>
            <a:r>
              <a:rPr lang="cs-CZ" dirty="0" smtClean="0"/>
              <a:t>Součka: 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843808" y="6093296"/>
            <a:ext cx="792087" cy="50405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205135" y="6175121"/>
            <a:ext cx="679233" cy="494239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007" y="1306485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0782" y="1272206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135" y="950480"/>
            <a:ext cx="535217" cy="780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67" y="1075812"/>
            <a:ext cx="504056" cy="79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1340766"/>
            <a:ext cx="1091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Souček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6277962"/>
            <a:ext cx="1940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 Větvičky: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820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 O B I L O V I N Y 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075673"/>
            <a:ext cx="4038600" cy="49580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b="1" dirty="0" smtClean="0"/>
              <a:t>Větvička</a:t>
            </a:r>
          </a:p>
          <a:p>
            <a:pPr marL="0" indent="0">
              <a:buNone/>
            </a:pPr>
            <a:r>
              <a:rPr lang="cs-CZ" sz="2400" b="1" dirty="0" smtClean="0"/>
              <a:t>VIII. Mezi obiloviny patří:</a:t>
            </a:r>
          </a:p>
          <a:p>
            <a:pPr marL="0" indent="0">
              <a:buNone/>
            </a:pPr>
            <a:r>
              <a:rPr lang="cs-CZ" sz="2400" dirty="0" smtClean="0"/>
              <a:t>   a) </a:t>
            </a:r>
            <a:r>
              <a:rPr lang="cs-CZ" sz="2400" dirty="0" smtClean="0"/>
              <a:t>všechny </a:t>
            </a:r>
            <a:r>
              <a:rPr lang="cs-CZ" sz="2400" dirty="0" smtClean="0"/>
              <a:t>rostliny  </a:t>
            </a:r>
            <a:r>
              <a:rPr lang="cs-CZ" sz="2400" dirty="0" smtClean="0"/>
              <a:t>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sz="2400" dirty="0" smtClean="0"/>
              <a:t>pěstované </a:t>
            </a:r>
            <a:r>
              <a:rPr lang="cs-CZ" sz="2400" dirty="0" smtClean="0"/>
              <a:t>na poli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b) sója, oves, zelí, žito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c) žito, ječmen, kukuřice, oves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Souček</a:t>
            </a:r>
          </a:p>
          <a:p>
            <a:pPr marL="0" indent="0">
              <a:buNone/>
            </a:pPr>
            <a:r>
              <a:rPr lang="cs-CZ" sz="2400" b="1" dirty="0" smtClean="0"/>
              <a:t>H. Obiloviny se pěstují :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400" dirty="0"/>
              <a:t>j</a:t>
            </a:r>
            <a:r>
              <a:rPr lang="cs-CZ" sz="2400" dirty="0" smtClean="0"/>
              <a:t>ako </a:t>
            </a:r>
            <a:r>
              <a:rPr lang="cs-CZ" sz="2400" dirty="0" smtClean="0"/>
              <a:t>okrasné rostliny</a:t>
            </a:r>
          </a:p>
          <a:p>
            <a:pPr marL="514350" indent="-514350">
              <a:buAutoNum type="arabicParenR"/>
            </a:pPr>
            <a:r>
              <a:rPr lang="cs-CZ" sz="2400" dirty="0"/>
              <a:t>p</a:t>
            </a:r>
            <a:r>
              <a:rPr lang="cs-CZ" sz="2400" dirty="0" smtClean="0"/>
              <a:t>ro </a:t>
            </a:r>
            <a:r>
              <a:rPr lang="cs-CZ" sz="2400" dirty="0" smtClean="0"/>
              <a:t>obilná zrna</a:t>
            </a:r>
          </a:p>
          <a:p>
            <a:pPr marL="514350" indent="-514350">
              <a:buAutoNum type="arabicParenR"/>
            </a:pPr>
            <a:r>
              <a:rPr lang="cs-CZ" sz="2400" dirty="0"/>
              <a:t>p</a:t>
            </a:r>
            <a:r>
              <a:rPr lang="cs-CZ" sz="2400" dirty="0" smtClean="0"/>
              <a:t>ro </a:t>
            </a:r>
            <a:r>
              <a:rPr lang="cs-CZ" sz="2400" dirty="0" smtClean="0"/>
              <a:t>získávání oleje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0" indent="0">
              <a:buNone/>
            </a:pPr>
            <a:r>
              <a:rPr lang="cs-CZ" sz="1800" dirty="0" smtClean="0"/>
              <a:t>       Kukuřice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6120" y="4437112"/>
            <a:ext cx="1625600" cy="1219200"/>
          </a:xfrm>
          <a:prstGeom prst="rect">
            <a:avLst/>
          </a:prstGeom>
          <a:ln w="38100">
            <a:noFill/>
          </a:ln>
          <a:effectLst>
            <a:glow rad="203200">
              <a:schemeClr val="bg2">
                <a:lumMod val="50000"/>
                <a:alpha val="60000"/>
              </a:schemeClr>
            </a:glo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437112"/>
            <a:ext cx="1625600" cy="1219200"/>
          </a:xfrm>
          <a:prstGeom prst="rect">
            <a:avLst/>
          </a:prstGeom>
          <a:ln w="38100">
            <a:noFill/>
          </a:ln>
          <a:effectLst>
            <a:glow rad="203200">
              <a:schemeClr val="bg2">
                <a:lumMod val="50000"/>
                <a:alpha val="60000"/>
              </a:schemeClr>
            </a:glo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436128"/>
            <a:ext cx="1625600" cy="1219200"/>
          </a:xfrm>
          <a:prstGeom prst="rect">
            <a:avLst/>
          </a:prstGeom>
          <a:ln w="38100">
            <a:noFill/>
          </a:ln>
          <a:effectLst>
            <a:glow rad="203200">
              <a:schemeClr val="bg2">
                <a:lumMod val="50000"/>
                <a:alpha val="60000"/>
              </a:schemeClr>
            </a:glo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6244" y="4436128"/>
            <a:ext cx="1625600" cy="1219200"/>
          </a:xfrm>
          <a:prstGeom prst="rect">
            <a:avLst/>
          </a:prstGeom>
          <a:ln w="38100">
            <a:noFill/>
          </a:ln>
          <a:effectLst>
            <a:glow rad="203200">
              <a:schemeClr val="bg2">
                <a:lumMod val="50000"/>
                <a:alpha val="60000"/>
              </a:schemeClr>
            </a:glow>
          </a:effectLst>
        </p:spPr>
      </p:pic>
      <p:sp>
        <p:nvSpPr>
          <p:cNvPr id="9" name="TextovéPole 8"/>
          <p:cNvSpPr txBox="1"/>
          <p:nvPr/>
        </p:nvSpPr>
        <p:spPr>
          <a:xfrm>
            <a:off x="539552" y="4036422"/>
            <a:ext cx="945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Pšenice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66120" y="4067780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Ječmen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4067780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Řepka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6021288"/>
            <a:ext cx="1876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 Součka :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6165304"/>
            <a:ext cx="1877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Odpověď Větvičky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966120" y="6021288"/>
            <a:ext cx="893193" cy="64633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6948264" y="6026804"/>
            <a:ext cx="893193" cy="64633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071" y="1196752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233" y="1196752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858" y="928708"/>
            <a:ext cx="547351" cy="798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44" y="837250"/>
            <a:ext cx="500063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139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B050"/>
                </a:solidFill>
              </a:rPr>
              <a:t>L</a:t>
            </a:r>
            <a:r>
              <a:rPr lang="cs-CZ" b="1" dirty="0" smtClean="0">
                <a:solidFill>
                  <a:srgbClr val="00B050"/>
                </a:solidFill>
              </a:rPr>
              <a:t>ÉČIVKY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Větvička</a:t>
            </a:r>
          </a:p>
          <a:p>
            <a:pPr marL="0" indent="0">
              <a:buNone/>
            </a:pPr>
            <a:r>
              <a:rPr lang="cs-CZ" sz="2400" b="1" dirty="0" smtClean="0"/>
              <a:t>IX. Která z těchto rostlin se sbírá jako léčivka ?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Souček</a:t>
            </a:r>
          </a:p>
          <a:p>
            <a:pPr marL="0" indent="0">
              <a:buNone/>
            </a:pPr>
            <a:r>
              <a:rPr lang="cs-CZ" sz="2400" b="1" dirty="0" smtClean="0"/>
              <a:t>   I.  A která je léčivka z těchto    </a:t>
            </a:r>
            <a:r>
              <a:rPr lang="cs-CZ" sz="2400" b="1" dirty="0" smtClean="0"/>
              <a:t>  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</a:t>
            </a:r>
            <a:r>
              <a:rPr lang="cs-CZ" sz="2400" b="1" dirty="0" smtClean="0"/>
              <a:t>rostlin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6237312"/>
            <a:ext cx="1929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  Součka: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6021288"/>
            <a:ext cx="1940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Odpověď </a:t>
            </a:r>
            <a:r>
              <a:rPr lang="cs-CZ" dirty="0" smtClean="0"/>
              <a:t>Větvičky: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875996" y="6021288"/>
            <a:ext cx="864096" cy="53541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948264" y="5969605"/>
            <a:ext cx="864096" cy="53541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589240"/>
            <a:ext cx="7497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http://www.bylinymikes.cz/fotky1/fotos/_c_95SKMBT_C22413040309470.pdf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6289" y="4066485"/>
            <a:ext cx="1858958" cy="124178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255462"/>
            <a:ext cx="1184482" cy="232553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092" y="1497916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044" y="1484784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365" y="3654316"/>
            <a:ext cx="1919013" cy="147616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16" name="TextovéPole 15"/>
          <p:cNvSpPr txBox="1"/>
          <p:nvPr/>
        </p:nvSpPr>
        <p:spPr>
          <a:xfrm>
            <a:off x="778023" y="3284984"/>
            <a:ext cx="1379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Orsej jarní</a:t>
            </a:r>
            <a:endParaRPr lang="cs-CZ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0404" y="3654316"/>
            <a:ext cx="2209826" cy="1476164"/>
          </a:xfrm>
          <a:prstGeom prst="rect">
            <a:avLst/>
          </a:prstGeom>
          <a:ln w="28575">
            <a:solidFill>
              <a:schemeClr val="tx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19" name="TextovéPole 18"/>
          <p:cNvSpPr txBox="1"/>
          <p:nvPr/>
        </p:nvSpPr>
        <p:spPr>
          <a:xfrm>
            <a:off x="2542950" y="3349062"/>
            <a:ext cx="2181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Třezalka tečkovaná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365431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 Kostival lékařský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2780928"/>
            <a:ext cx="2487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 Zvonek rozkladitý</a:t>
            </a:r>
            <a:endParaRPr lang="cs-CZ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386" y="1278979"/>
            <a:ext cx="479724" cy="699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12" y="1216496"/>
            <a:ext cx="500063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709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164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STAVBA ROSTLIN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556791"/>
            <a:ext cx="3456384" cy="480485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Větvička</a:t>
            </a:r>
            <a:endParaRPr lang="cs-CZ" dirty="0"/>
          </a:p>
          <a:p>
            <a:pPr marL="0" indent="0">
              <a:buNone/>
            </a:pPr>
            <a:r>
              <a:rPr lang="cs-CZ" sz="2400" b="1" dirty="0" smtClean="0"/>
              <a:t>X. Na kterém obrázku je KVĚTENSTVÍ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Souček</a:t>
            </a:r>
          </a:p>
          <a:p>
            <a:pPr marL="0" indent="0">
              <a:buNone/>
            </a:pPr>
            <a:r>
              <a:rPr lang="cs-CZ" sz="2400" b="1" dirty="0" smtClean="0"/>
              <a:t>  J. Která z rostlin na obrázcích má ODDENEK?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854" y="2965489"/>
            <a:ext cx="1349676" cy="19127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165" y="3764139"/>
            <a:ext cx="1618080" cy="187220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6237312"/>
            <a:ext cx="1929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 Součka: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1" y="6237312"/>
            <a:ext cx="1940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 Větvičky: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691488" y="5235268"/>
            <a:ext cx="1567287" cy="1175465"/>
          </a:xfrm>
          <a:prstGeom prst="rect">
            <a:avLst/>
          </a:prstGeom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9" name="TextovéPole 8"/>
          <p:cNvSpPr txBox="1"/>
          <p:nvPr/>
        </p:nvSpPr>
        <p:spPr>
          <a:xfrm>
            <a:off x="5470000" y="345945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  <p:grpSp>
        <p:nvGrpSpPr>
          <p:cNvPr id="15" name="Skupina 14"/>
          <p:cNvGrpSpPr/>
          <p:nvPr/>
        </p:nvGrpSpPr>
        <p:grpSpPr>
          <a:xfrm>
            <a:off x="323527" y="3094293"/>
            <a:ext cx="3991787" cy="2916609"/>
            <a:chOff x="323527" y="2996952"/>
            <a:chExt cx="3991787" cy="2916609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7" y="3645024"/>
              <a:ext cx="2722563" cy="226853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31979" y="2996952"/>
              <a:ext cx="1783335" cy="194421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ovéPole 12"/>
          <p:cNvSpPr txBox="1"/>
          <p:nvPr/>
        </p:nvSpPr>
        <p:spPr>
          <a:xfrm>
            <a:off x="323527" y="330009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330009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2915816" y="6190377"/>
            <a:ext cx="792088" cy="55099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6913810" y="6172322"/>
            <a:ext cx="792088" cy="55099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62511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4066" y="1458615"/>
            <a:ext cx="530225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604448" y="24928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96336" y="5301208"/>
            <a:ext cx="411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871" y="1059869"/>
            <a:ext cx="587596" cy="856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64" y="1195121"/>
            <a:ext cx="500063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387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Tabulka pro vyhodnocení testu: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57200" y="1600200"/>
          <a:ext cx="4038600" cy="4074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9300"/>
                <a:gridCol w="2019300"/>
              </a:tblGrid>
              <a:tr h="126216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Odpovědi   Součka: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4803011"/>
              </p:ext>
            </p:extLst>
          </p:nvPr>
        </p:nvGraphicFramePr>
        <p:xfrm>
          <a:off x="4788024" y="1628800"/>
          <a:ext cx="3960440" cy="4106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1944216"/>
              </a:tblGrid>
              <a:tr h="36555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Odpovědi Větvičky: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6555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II.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550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III.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5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IV.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5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V.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5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5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5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VIII.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5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IX.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5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45990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015275" y="24292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29208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700" dirty="0" smtClean="0"/>
              <a:t>Řešení:</a:t>
            </a:r>
            <a:br>
              <a:rPr lang="cs-CZ" sz="2700" dirty="0" smtClean="0"/>
            </a:br>
            <a:r>
              <a:rPr lang="cs-CZ" sz="2700" dirty="0" smtClean="0"/>
              <a:t>Tabulka pro vyhodnocení testu</a:t>
            </a:r>
            <a:endParaRPr lang="cs-CZ" sz="2700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91456696"/>
              </p:ext>
            </p:extLst>
          </p:nvPr>
        </p:nvGraphicFramePr>
        <p:xfrm>
          <a:off x="457200" y="1844824"/>
          <a:ext cx="4038600" cy="4074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9300"/>
                <a:gridCol w="2019300"/>
              </a:tblGrid>
              <a:tr h="126216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Odpovědi   Součka: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3" name="Zástupný symbol pro obsah 12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936562839"/>
              </p:ext>
            </p:extLst>
          </p:nvPr>
        </p:nvGraphicFramePr>
        <p:xfrm>
          <a:off x="4788024" y="1853915"/>
          <a:ext cx="396044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1944216"/>
              </a:tblGrid>
              <a:tr h="36004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Odpovědi Větvičky: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II.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III.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IV.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V.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VIII.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IX.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897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46867"/>
            <a:ext cx="5302348" cy="5212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LETOKRUHY – paměť stromů</a:t>
            </a:r>
            <a:br>
              <a:rPr lang="cs-CZ" dirty="0" smtClean="0"/>
            </a:br>
            <a:r>
              <a:rPr lang="cs-CZ" dirty="0" smtClean="0"/>
              <a:t>doplněk k obrázku pařezu na snímku 3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954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60304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hlinkClick r:id="rId2"/>
              </a:rPr>
              <a:t>http://cs.wikipedia.org/wiki/Soubor:Paris_quadrifolia_2011_G1.jpg</a:t>
            </a:r>
            <a:endParaRPr lang="cs-CZ" sz="2000" dirty="0" smtClean="0"/>
          </a:p>
          <a:p>
            <a:r>
              <a:rPr lang="cs-CZ" sz="2000" dirty="0" smtClean="0"/>
              <a:t>http://cs.wikipedia.org/wiki/Soubor:Buchenwald_1.jp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0208" y="1556792"/>
            <a:ext cx="698477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3"/>
              </a:rPr>
              <a:t>http://cs.wikipedia.org/wiki/Soubor:Quercus_petraea_-_K%C3%B6hler%E2%80%93s_Medizinal-Pflanzen-118.jpg</a:t>
            </a:r>
            <a:endParaRPr lang="cs-CZ" sz="2000" dirty="0" smtClean="0"/>
          </a:p>
          <a:p>
            <a:endParaRPr lang="cs-CZ" sz="1200" dirty="0"/>
          </a:p>
          <a:p>
            <a:r>
              <a:rPr lang="cs-CZ" sz="2000" dirty="0" smtClean="0">
                <a:hlinkClick r:id="rId4"/>
              </a:rPr>
              <a:t>www.office.microsoft.com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http://www.houbareni.cz/houby.php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780928"/>
            <a:ext cx="418320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Fotografie: </a:t>
            </a:r>
          </a:p>
          <a:p>
            <a:r>
              <a:rPr lang="cs-CZ" sz="2000" dirty="0" smtClean="0"/>
              <a:t>Vlastní fotogalerie autorky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001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984</TotalTime>
  <Words>1043</Words>
  <Application>Microsoft Office PowerPoint</Application>
  <PresentationFormat>Předvádění na obrazovce (4:3)</PresentationFormat>
  <Paragraphs>273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</vt:lpstr>
      <vt:lpstr>      SOUČEK   a   VĚTVIČKA</vt:lpstr>
      <vt:lpstr>Prezentace aplikace PowerPoint</vt:lpstr>
      <vt:lpstr>Prezentace aplikace PowerPoint</vt:lpstr>
      <vt:lpstr>JEDOVATÉ ROSTLINY</vt:lpstr>
      <vt:lpstr>LISTNATÉ STROMY</vt:lpstr>
      <vt:lpstr>JEHLIČNANY</vt:lpstr>
      <vt:lpstr>L E S</vt:lpstr>
      <vt:lpstr>LESNÍ PODROST</vt:lpstr>
      <vt:lpstr>H O U B Y</vt:lpstr>
      <vt:lpstr>ROSTLINY NA LOUCE</vt:lpstr>
      <vt:lpstr> O B I L O V I N Y </vt:lpstr>
      <vt:lpstr>LÉČIVKY</vt:lpstr>
      <vt:lpstr>STAVBA ROSTLIN</vt:lpstr>
      <vt:lpstr>Tabulka pro vyhodnocení testu:</vt:lpstr>
      <vt:lpstr>Řešení: Tabulka pro vyhodnocení testu</vt:lpstr>
      <vt:lpstr>LETOKRUHY – paměť stromů doplněk k obrázku pařezu na snímku 3  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User</cp:lastModifiedBy>
  <cp:revision>87</cp:revision>
  <dcterms:created xsi:type="dcterms:W3CDTF">2013-05-15T07:35:17Z</dcterms:created>
  <dcterms:modified xsi:type="dcterms:W3CDTF">2013-05-27T15:28:48Z</dcterms:modified>
</cp:coreProperties>
</file>