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6" r:id="rId3"/>
    <p:sldId id="267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B84C9-C1D6-43F3-92D8-5C81D8277F30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012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C1243-F44F-4F7D-9005-B2FAF9F1A03E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360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21DD7-7260-4699-8B31-CC972BF85486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0407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BA198-520B-4216-A4E1-08B80DBD7201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2118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350DC-50C7-4543-AE5F-C40236163F2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0536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70EC0-D574-4BC0-80B4-6472D7B60DE1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3673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8F576-B4C7-42B8-B41A-94956CAE4AB8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1930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1E72D-6AFA-4160-A940-20B288A1F6F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190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3E78E-77ED-4B19-9AB4-088F3BE5C3C5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3844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A6A80-24D1-4AF9-A004-4249DC9721F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4362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38B4F-2048-4589-A63E-8F91B5380944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181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831269FC-6BED-46AD-B6C4-03F25C15016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7D630D7F-81CA-4BC9-AA59-F048D5EFCBDA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orizon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9221FA-6A43-4B8A-BA98-405B66F931AE}" type="slidenum">
              <a:rPr lang="cs-CZ">
                <a:solidFill>
                  <a:srgbClr val="FFFFFF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8925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ŠABLONA 32</a:t>
            </a:r>
            <a:endParaRPr lang="cs-CZ" sz="40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5013176"/>
            <a:ext cx="7924800" cy="149961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40640" y="371703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smtClean="0">
                <a:solidFill>
                  <a:srgbClr val="FFFFFF"/>
                </a:solidFill>
              </a:rPr>
              <a:t>VY_32_INOVACE_03_32_DRAHÉ </a:t>
            </a:r>
            <a:r>
              <a:rPr lang="cs-CZ" sz="2800" dirty="0" smtClean="0">
                <a:solidFill>
                  <a:srgbClr val="FFFFFF"/>
                </a:solidFill>
              </a:rPr>
              <a:t>KOVY</a:t>
            </a:r>
            <a:endParaRPr lang="cs-CZ" sz="2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78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Anotace:</a:t>
            </a:r>
            <a:r>
              <a:rPr lang="cs-CZ" sz="1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800" dirty="0"/>
              <a:t>Prezentace může sloužit jako výkladové, opakovací </a:t>
            </a:r>
            <a:r>
              <a:rPr lang="cs-CZ" sz="1800" dirty="0" smtClean="0"/>
              <a:t>učivo.</a:t>
            </a:r>
            <a:endParaRPr lang="cs-CZ" sz="1800" dirty="0"/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Autor: </a:t>
            </a:r>
            <a:r>
              <a:rPr lang="cs-CZ" sz="1800" dirty="0"/>
              <a:t>Mgr. Martin </a:t>
            </a:r>
            <a:r>
              <a:rPr lang="cs-CZ" sz="1800" dirty="0" smtClean="0"/>
              <a:t>Palát</a:t>
            </a:r>
            <a:endParaRPr lang="cs-CZ" sz="1800" dirty="0"/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Jazyk: </a:t>
            </a:r>
            <a:r>
              <a:rPr lang="cs-CZ" sz="1800" dirty="0"/>
              <a:t>Čeština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Očekávaný výstup:</a:t>
            </a:r>
            <a:r>
              <a:rPr lang="cs-CZ" sz="1800" dirty="0"/>
              <a:t> obohacení a rozšíření učiva na téma </a:t>
            </a:r>
            <a:r>
              <a:rPr lang="cs-CZ" sz="1800" dirty="0" smtClean="0"/>
              <a:t>nerosty a horniny</a:t>
            </a:r>
            <a:endParaRPr lang="cs-CZ" sz="1800" dirty="0"/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Speciální vzdělávací potřeby: </a:t>
            </a:r>
            <a:r>
              <a:rPr lang="cs-CZ" sz="1800" dirty="0"/>
              <a:t>dataprojektor, interaktivní tabule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Klíčová slova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cs-CZ" sz="1800" dirty="0" smtClean="0"/>
              <a:t> nerosty, zlato, stříbro, drahé kovy</a:t>
            </a:r>
            <a:endParaRPr lang="cs-CZ" sz="1800" dirty="0"/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Druh učebního materiálu: </a:t>
            </a:r>
            <a:r>
              <a:rPr lang="cs-CZ" sz="1800" dirty="0"/>
              <a:t>prezentace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Cílová skupina</a:t>
            </a:r>
            <a:r>
              <a:rPr lang="cs-CZ" sz="18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 </a:t>
            </a:r>
            <a:r>
              <a:rPr lang="cs-CZ" sz="1800" dirty="0"/>
              <a:t>žák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Stupeň a typ vzdělávání: </a:t>
            </a:r>
            <a:r>
              <a:rPr lang="cs-CZ" sz="1800" dirty="0"/>
              <a:t>základní vzdělávání – první stupeň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Typická věková skupina: </a:t>
            </a:r>
            <a:r>
              <a:rPr lang="cs-CZ" sz="1800" dirty="0"/>
              <a:t>9 -11 let</a:t>
            </a:r>
          </a:p>
          <a:p>
            <a:pPr eaLnBrk="1" hangingPunct="1"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3550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Drahé kovy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20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hlinkClick r:id="rId2" action="ppaction://hlinksldjump"/>
              </a:rPr>
              <a:t>Základní informace</a:t>
            </a:r>
            <a:endParaRPr lang="cs-CZ" sz="4400" dirty="0" smtClean="0"/>
          </a:p>
          <a:p>
            <a:r>
              <a:rPr lang="cs-CZ" sz="4400" dirty="0" smtClean="0">
                <a:hlinkClick r:id="rId3" action="ppaction://hlinksldjump"/>
              </a:rPr>
              <a:t>Zlato</a:t>
            </a:r>
            <a:endParaRPr lang="cs-CZ" sz="4400" dirty="0" smtClean="0"/>
          </a:p>
          <a:p>
            <a:r>
              <a:rPr lang="cs-CZ" sz="4400" dirty="0" smtClean="0">
                <a:hlinkClick r:id="rId4" action="ppaction://hlinksldjump"/>
              </a:rPr>
              <a:t>Stříbro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2244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620688"/>
            <a:ext cx="7924800" cy="411480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Některé kovy obsažené v nerostných surovinách jsou vzácné a velmi krásné, říkáme jim drahé kovy. Nejznámější je zlato a stříbro.</a:t>
            </a:r>
          </a:p>
          <a:p>
            <a:r>
              <a:rPr lang="cs-CZ" sz="2000" dirty="0" smtClean="0"/>
              <a:t>Odpradávna lidé vyhledávali především zlato pro jeho krásu, snadné zpracování, neměnný vzhled a vzácnost výskytu.</a:t>
            </a:r>
          </a:p>
          <a:p>
            <a:r>
              <a:rPr lang="cs-CZ" sz="2000" dirty="0" smtClean="0"/>
              <a:t>Stříbro bylo ceněno většinou méně než zlato</a:t>
            </a:r>
          </a:p>
          <a:p>
            <a:r>
              <a:rPr lang="cs-CZ" sz="2000" dirty="0" smtClean="0"/>
              <a:t>I v dnešní době má zlato i stříbro velkou cenu a vyrábějí se z nich především šperky.</a:t>
            </a:r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140968"/>
            <a:ext cx="5114198" cy="3396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683568" y="501317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804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0"/>
            <a:ext cx="7924800" cy="1143000"/>
          </a:xfrm>
        </p:spPr>
        <p:txBody>
          <a:bodyPr/>
          <a:lstStyle/>
          <a:p>
            <a:r>
              <a:rPr lang="cs-CZ" dirty="0" smtClean="0"/>
              <a:t>Zlato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1158385"/>
            <a:ext cx="7924800" cy="411480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Zlato je žlutý kov, v přírodě velmi vzácný.</a:t>
            </a:r>
          </a:p>
          <a:p>
            <a:r>
              <a:rPr lang="cs-CZ" sz="2000" dirty="0" smtClean="0"/>
              <a:t>Těží se v buď v hlubinných dolech, kde se nacházejí tzv. zlaté žíly, nebo se v podobě plíšků a valounků dostává do řek, kde se rýžuje.</a:t>
            </a:r>
          </a:p>
          <a:p>
            <a:r>
              <a:rPr lang="cs-CZ" sz="2000" dirty="0" smtClean="0"/>
              <a:t>Každý stát si cení svého zlata jako státního pokladu. Naše státní zlato je uloženo v trezoru České národní </a:t>
            </a:r>
            <a:r>
              <a:rPr lang="cs-CZ" sz="2000" dirty="0" smtClean="0"/>
              <a:t>banky.</a:t>
            </a:r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84984"/>
            <a:ext cx="4283968" cy="3212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284984"/>
            <a:ext cx="3347864" cy="22319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5374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764704"/>
            <a:ext cx="6703640" cy="5027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1907704" y="616530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Zlaté doly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740352" y="62068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983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Stříbro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Stříbro je bílý kovový nerost. V přírodě je vzácné. Lidé stříbro těžili hornickým způsobem v hlubinách země.</a:t>
            </a:r>
          </a:p>
          <a:p>
            <a:r>
              <a:rPr lang="cs-CZ" sz="2000" dirty="0" smtClean="0"/>
              <a:t>Kromě klenotnictví se používá stříbro i v elektrotechnice, protože je to velmi dobrý vodič elektřiny. Vyrábí se z něj například počítačové čipy nebo tranzistory.</a:t>
            </a:r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212976"/>
            <a:ext cx="4427984" cy="33209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423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2656"/>
            <a:ext cx="5904656" cy="5904656"/>
          </a:xfrm>
        </p:spPr>
      </p:pic>
      <p:sp>
        <p:nvSpPr>
          <p:cNvPr id="5" name="TextovéPole 4"/>
          <p:cNvSpPr txBox="1"/>
          <p:nvPr/>
        </p:nvSpPr>
        <p:spPr>
          <a:xfrm>
            <a:off x="6876256" y="458112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Stříbrné šperky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359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6840760" cy="6033550"/>
          </a:xfrm>
        </p:spPr>
      </p:pic>
      <p:sp>
        <p:nvSpPr>
          <p:cNvPr id="5" name="TextovéPole 4"/>
          <p:cNvSpPr txBox="1"/>
          <p:nvPr/>
        </p:nvSpPr>
        <p:spPr>
          <a:xfrm>
            <a:off x="683568" y="558924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Počítačový čip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05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7321858" cy="4878288"/>
          </a:xfrm>
        </p:spPr>
      </p:pic>
      <p:sp>
        <p:nvSpPr>
          <p:cNvPr id="5" name="TextovéPole 4"/>
          <p:cNvSpPr txBox="1"/>
          <p:nvPr/>
        </p:nvSpPr>
        <p:spPr>
          <a:xfrm>
            <a:off x="4520805" y="5877272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tranzistory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92280" y="54868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514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 – obrázky 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1400" dirty="0"/>
              <a:t>http://www.goldendust.cz/wp-content/gallery/zlato-c-3/zlato-wallpapers-25.jpg</a:t>
            </a:r>
          </a:p>
          <a:p>
            <a:r>
              <a:rPr lang="cs-CZ" sz="1400" dirty="0"/>
              <a:t>http://img3.rajce.idnes.cz/d3/2/2726/2726792_294ad3393d57be07aff42bca04ffb66c/images/ZLATO_2.jpg</a:t>
            </a:r>
          </a:p>
          <a:p>
            <a:r>
              <a:rPr lang="cs-CZ" sz="1400" dirty="0"/>
              <a:t>http://images.mywork.com.au/image_manager/jewelauc/scrap-gold.jpg</a:t>
            </a:r>
          </a:p>
          <a:p>
            <a:r>
              <a:rPr lang="cs-CZ" sz="1400" dirty="0"/>
              <a:t>http://investicnizlato.com/wp-content/uploads/2010/09/126.jpg</a:t>
            </a:r>
          </a:p>
          <a:p>
            <a:r>
              <a:rPr lang="cs-CZ" sz="1400" dirty="0"/>
              <a:t>http://silverprice.org/buy-silver/uploaded_images/silver-investment-737224.gif</a:t>
            </a:r>
          </a:p>
          <a:p>
            <a:r>
              <a:rPr lang="cs-CZ" sz="1400" dirty="0"/>
              <a:t>http://www.wired.com/images_blogs/epicenter/2009/12/pentiumee_processor_back.jpg</a:t>
            </a:r>
          </a:p>
          <a:p>
            <a:r>
              <a:rPr lang="cs-CZ" sz="1400" dirty="0"/>
              <a:t>http://media1.in.88db.com/del/DB88UploadFiles/2009/04/02/BB071C50-8C31-4708-9FE9-2E935D753867.jpg</a:t>
            </a:r>
          </a:p>
          <a:p>
            <a:r>
              <a:rPr lang="cs-CZ" sz="1400" dirty="0"/>
              <a:t>http://upload.ecvv.com/upload/Product/200801/C20061230143012365750_switch_transistor_triac.jpg</a:t>
            </a:r>
          </a:p>
        </p:txBody>
      </p:sp>
    </p:spTree>
    <p:extLst>
      <p:ext uri="{BB962C8B-B14F-4D97-AF65-F5344CB8AC3E}">
        <p14:creationId xmlns:p14="http://schemas.microsoft.com/office/powerpoint/2010/main" val="617675406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33</TotalTime>
  <Words>303</Words>
  <Application>Microsoft Office PowerPoint</Application>
  <PresentationFormat>Předvádění na obrazovce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Horizont</vt:lpstr>
      <vt:lpstr>1_Horizont</vt:lpstr>
      <vt:lpstr>ŠABLONA 32</vt:lpstr>
      <vt:lpstr>Prezentace aplikace PowerPoint</vt:lpstr>
      <vt:lpstr>Drahé kovy</vt:lpstr>
      <vt:lpstr>Prezentace aplikace PowerPoint</vt:lpstr>
      <vt:lpstr>Prezentace aplikace PowerPoint</vt:lpstr>
      <vt:lpstr>Zlato</vt:lpstr>
      <vt:lpstr>Prezentace aplikace PowerPoint</vt:lpstr>
      <vt:lpstr>Stříbro</vt:lpstr>
      <vt:lpstr>Prezentace aplikace PowerPoint</vt:lpstr>
      <vt:lpstr>Prezentace aplikace PowerPoint</vt:lpstr>
      <vt:lpstr>Prezentace aplikace PowerPoint</vt:lpstr>
      <vt:lpstr>Zdroje – obrázky 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Učitel</cp:lastModifiedBy>
  <cp:revision>10</cp:revision>
  <dcterms:created xsi:type="dcterms:W3CDTF">2011-08-30T09:40:11Z</dcterms:created>
  <dcterms:modified xsi:type="dcterms:W3CDTF">2012-03-14T12:41:16Z</dcterms:modified>
</cp:coreProperties>
</file>