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304" r:id="rId3"/>
    <p:sldId id="305" r:id="rId4"/>
    <p:sldId id="306" r:id="rId5"/>
    <p:sldId id="307" r:id="rId6"/>
    <p:sldId id="308" r:id="rId7"/>
    <p:sldId id="309" r:id="rId8"/>
    <p:sldId id="261" r:id="rId9"/>
    <p:sldId id="273" r:id="rId10"/>
    <p:sldId id="311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rou%C5%BEkovci" TargetMode="External"/><Relationship Id="rId3" Type="http://schemas.openxmlformats.org/officeDocument/2006/relationships/hyperlink" Target="http://cs.wikipedia.org/wiki/Hmyz" TargetMode="External"/><Relationship Id="rId7" Type="http://schemas.openxmlformats.org/officeDocument/2006/relationships/hyperlink" Target="http://cs.wikipedia.org/wiki/Plo%C5%A1t%C4%9Bnci" TargetMode="External"/><Relationship Id="rId2" Type="http://schemas.openxmlformats.org/officeDocument/2006/relationships/hyperlink" Target="http://cs.wikipedia.org/wiki/Bezobratl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5%BDahavci" TargetMode="External"/><Relationship Id="rId5" Type="http://schemas.openxmlformats.org/officeDocument/2006/relationships/hyperlink" Target="http://cs.wikipedia.org/wiki/M%C4%9Bkk%C3%BD%C5%A1i" TargetMode="External"/><Relationship Id="rId4" Type="http://schemas.openxmlformats.org/officeDocument/2006/relationships/hyperlink" Target="http://cs.wikipedia.org/wiki/Pavouci" TargetMode="External"/><Relationship Id="rId9" Type="http://schemas.openxmlformats.org/officeDocument/2006/relationships/hyperlink" Target="http://cs.wikipedia.org/wiki/Kor%C3%BD%C5%A1i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t%C3%A1ci" TargetMode="External"/><Relationship Id="rId3" Type="http://schemas.openxmlformats.org/officeDocument/2006/relationships/hyperlink" Target="http://cs.wikipedia.org/wiki/Ryby" TargetMode="External"/><Relationship Id="rId7" Type="http://schemas.openxmlformats.org/officeDocument/2006/relationships/hyperlink" Target="http://cs.wikipedia.org/wiki/Plazi" TargetMode="External"/><Relationship Id="rId2" Type="http://schemas.openxmlformats.org/officeDocument/2006/relationships/hyperlink" Target="http://cs.wikipedia.org/wiki/Obratlovc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boj%C5%BEiveln%C3%ADci" TargetMode="External"/><Relationship Id="rId5" Type="http://schemas.openxmlformats.org/officeDocument/2006/relationships/hyperlink" Target="http://cs.wikipedia.org/wiki/Kruho%C3%BAst%C3%AD" TargetMode="External"/><Relationship Id="rId10" Type="http://schemas.openxmlformats.org/officeDocument/2006/relationships/hyperlink" Target="http://cs.wikipedia.org/wiki/%C4%8Clov%C4%9Bk" TargetMode="External"/><Relationship Id="rId4" Type="http://schemas.openxmlformats.org/officeDocument/2006/relationships/hyperlink" Target="http://cs.wikipedia.org/wiki/Paryby" TargetMode="External"/><Relationship Id="rId9" Type="http://schemas.openxmlformats.org/officeDocument/2006/relationships/hyperlink" Target="http://cs.wikipedia.org/wiki/Savci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Biopics" TargetMode="External"/><Relationship Id="rId3" Type="http://schemas.openxmlformats.org/officeDocument/2006/relationships/hyperlink" Target="file:///\\commons.wikimedia.org\wiki\Hlavn%25C3%25AD_strana%3fuselang=cs" TargetMode="External"/><Relationship Id="rId7" Type="http://schemas.openxmlformats.org/officeDocument/2006/relationships/hyperlink" Target="http://cs.wikipedia.org/wiki/M%C4%9Bkk%C3%BD%C5%A1i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avouci" TargetMode="External"/><Relationship Id="rId5" Type="http://schemas.openxmlformats.org/officeDocument/2006/relationships/hyperlink" Target="http://cs.wikipedia.org/wiki/Hmyz" TargetMode="External"/><Relationship Id="rId10" Type="http://schemas.openxmlformats.org/officeDocument/2006/relationships/hyperlink" Target="http://cs.wikipedia.org/wiki/Soubor:Sea_nettles.jpg" TargetMode="External"/><Relationship Id="rId4" Type="http://schemas.openxmlformats.org/officeDocument/2006/relationships/hyperlink" Target="http://cs.wikipedia.org/wiki/Bezobratl%C3%AD" TargetMode="External"/><Relationship Id="rId9" Type="http://schemas.openxmlformats.org/officeDocument/2006/relationships/hyperlink" Target="http://cs.wikipedia.org/wiki/Soubor:Helix_pomatia_(Dourbes)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or%C3%BD%C5%A1i" TargetMode="External"/><Relationship Id="rId13" Type="http://schemas.openxmlformats.org/officeDocument/2006/relationships/hyperlink" Target="http://cs.wikipedia.org/wiki/Paryby" TargetMode="External"/><Relationship Id="rId3" Type="http://schemas.openxmlformats.org/officeDocument/2006/relationships/hyperlink" Target="http://www.flickr.com/people/rling/" TargetMode="External"/><Relationship Id="rId7" Type="http://schemas.openxmlformats.org/officeDocument/2006/relationships/hyperlink" Target="http://cs.wikipedia.org/wiki/Soubor:Regenwurm1.jpg" TargetMode="External"/><Relationship Id="rId12" Type="http://schemas.openxmlformats.org/officeDocument/2006/relationships/hyperlink" Target="http://cs.wikipedia.org/wiki/Ryby" TargetMode="External"/><Relationship Id="rId2" Type="http://schemas.openxmlformats.org/officeDocument/2006/relationships/hyperlink" Target="http://cs.wikipedia.org/wiki/Plo%C5%A1t%C4%9Bnc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e.wikipedia.org/wiki/Benutzer:Michael_Linnenbach" TargetMode="External"/><Relationship Id="rId11" Type="http://schemas.openxmlformats.org/officeDocument/2006/relationships/hyperlink" Target="http://cs.wikipedia.org/wiki/Obratlovci" TargetMode="External"/><Relationship Id="rId5" Type="http://schemas.openxmlformats.org/officeDocument/2006/relationships/hyperlink" Target="http://cs.wikipedia.org/wiki/Krou%C5%BEkovci" TargetMode="External"/><Relationship Id="rId10" Type="http://schemas.openxmlformats.org/officeDocument/2006/relationships/hyperlink" Target="http://cs.wikipedia.org/wiki/Soubor:Crab_on_Panamanian_Beach_01.jpg" TargetMode="External"/><Relationship Id="rId4" Type="http://schemas.openxmlformats.org/officeDocument/2006/relationships/hyperlink" Target="http://cs.wikipedia.org/wiki/Soubor:Pseudoceros_dimidiatus.jpg" TargetMode="External"/><Relationship Id="rId9" Type="http://schemas.openxmlformats.org/officeDocument/2006/relationships/hyperlink" Target="http://commons.wikimedia.org/wiki/User:Dozenist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4%8Clov%C4%9Bk" TargetMode="External"/><Relationship Id="rId3" Type="http://schemas.openxmlformats.org/officeDocument/2006/relationships/hyperlink" Target="http://cs.wikipedia.org/wiki/Soubor:Lampetra_fluviatilis.jpg" TargetMode="External"/><Relationship Id="rId7" Type="http://schemas.openxmlformats.org/officeDocument/2006/relationships/hyperlink" Target="http://cs.wikipedia.org/wiki/Savci" TargetMode="External"/><Relationship Id="rId2" Type="http://schemas.openxmlformats.org/officeDocument/2006/relationships/hyperlink" Target="file:///\\commons.wikimedia.org\wiki\User:M.Buschman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t%C3%A1ci" TargetMode="External"/><Relationship Id="rId5" Type="http://schemas.openxmlformats.org/officeDocument/2006/relationships/hyperlink" Target="http://cs.wikipedia.org/wiki/Plazi" TargetMode="External"/><Relationship Id="rId4" Type="http://schemas.openxmlformats.org/officeDocument/2006/relationships/hyperlink" Target="http://cs.wikipedia.org/wiki/Oboj%C5%BEiveln%C3%Adci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18.5. 2013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</a:t>
            </a:r>
            <a:r>
              <a:rPr lang="cs-CZ" sz="1800" dirty="0" smtClean="0"/>
              <a:t>Rozmanitost přírody.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VY_32_INOVACE_CAJS.4.B.20_ziva_priroda_zivocichove_ii</a:t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dirty="0"/>
              <a:t>: </a:t>
            </a:r>
            <a:r>
              <a:rPr lang="cs-CZ" sz="1800" dirty="0" smtClean="0"/>
              <a:t>Živá příroda, živočichové II.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>
            <a:normAutofit/>
          </a:bodyPr>
          <a:lstStyle/>
          <a:p>
            <a:r>
              <a:rPr lang="cs-CZ" dirty="0"/>
              <a:t>Anotace: Materiál je určen pro žáky </a:t>
            </a:r>
            <a:r>
              <a:rPr lang="cs-CZ" dirty="0" smtClean="0"/>
              <a:t>4. </a:t>
            </a:r>
            <a:r>
              <a:rPr lang="cs-CZ" dirty="0"/>
              <a:t>ročníku, slouží </a:t>
            </a:r>
            <a:r>
              <a:rPr lang="cs-CZ" dirty="0" smtClean="0"/>
              <a:t>k </a:t>
            </a:r>
            <a:r>
              <a:rPr lang="cs-CZ" dirty="0"/>
              <a:t>výkladu nového </a:t>
            </a:r>
            <a:r>
              <a:rPr lang="cs-CZ" dirty="0" smtClean="0"/>
              <a:t>učiva </a:t>
            </a:r>
            <a:r>
              <a:rPr lang="cs-CZ" dirty="0"/>
              <a:t>o živočiších.</a:t>
            </a: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Živočichové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1411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Bezobratlí</a:t>
            </a: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dirty="0" smtClean="0"/>
              <a:t>největší skupina živočichů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                   </a:t>
            </a:r>
            <a:r>
              <a:rPr lang="cs-CZ" dirty="0" smtClean="0"/>
              <a:t>- nemají vnitřní kostru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k nim:</a:t>
            </a:r>
            <a:r>
              <a:rPr lang="cs-CZ" dirty="0" smtClean="0"/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hmyz</a:t>
            </a:r>
            <a:r>
              <a:rPr lang="cs-CZ" dirty="0" smtClean="0"/>
              <a:t> (motýl, mravenec, brouci)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dirty="0" smtClean="0"/>
              <a:t> 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pavouci</a:t>
            </a:r>
            <a:r>
              <a:rPr lang="cs-CZ" dirty="0" smtClean="0"/>
              <a:t> (křižák, slíďák, sekáč)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dirty="0" smtClean="0"/>
              <a:t>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měkkýši</a:t>
            </a:r>
            <a:r>
              <a:rPr lang="cs-CZ" dirty="0" smtClean="0"/>
              <a:t> </a:t>
            </a:r>
            <a:r>
              <a:rPr lang="cs-CZ" dirty="0" smtClean="0"/>
              <a:t>(hlemýžď, sépie, ústřice)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dirty="0" smtClean="0"/>
              <a:t> 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žahavci</a:t>
            </a:r>
            <a:r>
              <a:rPr lang="cs-CZ" dirty="0" smtClean="0"/>
              <a:t> (medúza, nezmar)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smtClean="0"/>
              <a:t>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ploštěnci</a:t>
            </a:r>
            <a:r>
              <a:rPr lang="cs-CZ" dirty="0" smtClean="0"/>
              <a:t> (ploštěnky)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dirty="0" smtClean="0"/>
              <a:t>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kroužkovci</a:t>
            </a:r>
            <a:r>
              <a:rPr lang="cs-CZ" dirty="0" smtClean="0"/>
              <a:t> </a:t>
            </a:r>
            <a:r>
              <a:rPr lang="cs-CZ" dirty="0" smtClean="0"/>
              <a:t>(žížala, kroužkovci)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dirty="0" smtClean="0"/>
              <a:t>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korýši</a:t>
            </a:r>
            <a:r>
              <a:rPr lang="cs-CZ" dirty="0" smtClean="0"/>
              <a:t> </a:t>
            </a:r>
            <a:r>
              <a:rPr lang="cs-CZ" dirty="0" smtClean="0"/>
              <a:t>(rak, krab, krevety)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675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Živočichové</a:t>
            </a:r>
          </a:p>
        </p:txBody>
      </p:sp>
      <p:pic>
        <p:nvPicPr>
          <p:cNvPr id="1026" name="Picture 2" descr="C:\Users\Štěpánka\AppData\Local\Microsoft\Windows\Temporary Internet Files\Content.IE5\N1BKV1UC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11" y="1719707"/>
            <a:ext cx="2376264" cy="183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těpánka\AppData\Local\Microsoft\Windows\Temporary Internet Files\Content.IE5\8I3XG40K\MP9004069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906" y="4222121"/>
            <a:ext cx="259330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76150"/>
            <a:ext cx="3096344" cy="2322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4394" y="3873634"/>
            <a:ext cx="3329731" cy="2425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24135" y="3554711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Babočka kopřivová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35512" y="5960247"/>
            <a:ext cx="11963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Slíďák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3298408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Hlemýžď zahradní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15203" y="6298801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Medúza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62113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Živočichové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518" y="1395547"/>
            <a:ext cx="3161927" cy="2272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52417" y="3666510"/>
            <a:ext cx="11521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Ploštěnka</a:t>
            </a:r>
            <a:endParaRPr lang="cs-CZ" sz="16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08720"/>
            <a:ext cx="2592288" cy="2605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2160" y="3498905"/>
            <a:ext cx="15841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Žížala obecná</a:t>
            </a:r>
            <a:endParaRPr lang="cs-CZ" sz="1600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899" y="4005064"/>
            <a:ext cx="2986269" cy="2239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66997" y="6244766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Krab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101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Živočichové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Obratlovci</a:t>
            </a:r>
            <a:r>
              <a:rPr lang="cs-CZ" dirty="0" smtClean="0"/>
              <a:t> – mají vnitřní kostru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nim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ryby</a:t>
            </a:r>
            <a:r>
              <a:rPr lang="cs-CZ" dirty="0" smtClean="0"/>
              <a:t> (kapr, štika, vranka)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dirty="0" smtClean="0"/>
              <a:t>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paryby</a:t>
            </a:r>
            <a:r>
              <a:rPr lang="cs-CZ" dirty="0" smtClean="0"/>
              <a:t> </a:t>
            </a:r>
            <a:r>
              <a:rPr lang="cs-CZ" dirty="0" smtClean="0"/>
              <a:t>(žralok, rejnok)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smtClean="0"/>
              <a:t>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kruhoústí</a:t>
            </a:r>
            <a:r>
              <a:rPr lang="cs-CZ" dirty="0" smtClean="0"/>
              <a:t> (mihule)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dirty="0" smtClean="0"/>
              <a:t>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obojživelníci</a:t>
            </a:r>
            <a:r>
              <a:rPr lang="cs-CZ" dirty="0" smtClean="0"/>
              <a:t> </a:t>
            </a:r>
            <a:r>
              <a:rPr lang="cs-CZ" dirty="0" smtClean="0"/>
              <a:t>(ropucha, skokan)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smtClean="0"/>
              <a:t>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plazy</a:t>
            </a:r>
            <a:r>
              <a:rPr lang="cs-CZ" dirty="0" smtClean="0"/>
              <a:t> (zmije, užovka)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smtClean="0"/>
              <a:t>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ptáci</a:t>
            </a:r>
            <a:r>
              <a:rPr lang="cs-CZ" dirty="0" smtClean="0"/>
              <a:t> (kos, káně, orel)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smtClean="0"/>
              <a:t>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savci</a:t>
            </a:r>
            <a:r>
              <a:rPr lang="cs-CZ" dirty="0" smtClean="0"/>
              <a:t> (ježek, prase, jelen)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člověk</a:t>
            </a:r>
            <a:r>
              <a:rPr lang="cs-CZ" dirty="0" smtClean="0"/>
              <a:t> je také savec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3981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Živočichové</a:t>
            </a:r>
          </a:p>
        </p:txBody>
      </p:sp>
      <p:pic>
        <p:nvPicPr>
          <p:cNvPr id="3079" name="Picture 7" descr="C:\Users\Štěpánka\AppData\Local\Microsoft\Windows\Temporary Internet Files\Content.IE5\N1BKV1UC\MP9004317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836712"/>
            <a:ext cx="2736304" cy="234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Štěpánka\AppData\Local\Microsoft\Windows\Temporary Internet Files\Content.IE5\8I3XG40K\MP900405036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352" y="1243146"/>
            <a:ext cx="3159608" cy="211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954093"/>
            <a:ext cx="3519487" cy="2176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07307" y="6130555"/>
            <a:ext cx="1368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Mihule říční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48080" y="3357067"/>
            <a:ext cx="1368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Kapr obecný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9" y="3181462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Žralok</a:t>
            </a:r>
            <a:endParaRPr lang="cs-CZ" sz="1600" dirty="0"/>
          </a:p>
        </p:txBody>
      </p:sp>
      <p:pic>
        <p:nvPicPr>
          <p:cNvPr id="1028" name="Picture 4" descr="C:\Users\Štěpánka\AppData\Local\Microsoft\Windows\Temporary Internet Files\Content.IE5\8I3XG40K\MP90044863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878" y="3695621"/>
            <a:ext cx="3066808" cy="230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58182" y="5995727"/>
            <a:ext cx="1800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Ropucha obecná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6490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0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Živočichové</a:t>
            </a:r>
          </a:p>
        </p:txBody>
      </p:sp>
      <p:pic>
        <p:nvPicPr>
          <p:cNvPr id="2050" name="Picture 2" descr="C:\Users\Štěpánka\AppData\Local\Microsoft\Windows\Temporary Internet Files\Content.IE5\8I3XG40K\MP900406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3571533" cy="2380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33230" y="3936884"/>
            <a:ext cx="17281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Užovka obecná</a:t>
            </a:r>
            <a:endParaRPr lang="cs-CZ" sz="1600" dirty="0"/>
          </a:p>
        </p:txBody>
      </p:sp>
      <p:pic>
        <p:nvPicPr>
          <p:cNvPr id="2051" name="Picture 3" descr="C:\Users\Štěpánka\AppData\Local\Microsoft\Windows\Temporary Internet Files\Content.IE5\N1BKV1UC\MP9004010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3246864" cy="2163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99388" y="3432490"/>
            <a:ext cx="1368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Orel mořský</a:t>
            </a:r>
            <a:endParaRPr lang="cs-CZ" sz="1600" dirty="0"/>
          </a:p>
        </p:txBody>
      </p:sp>
      <p:pic>
        <p:nvPicPr>
          <p:cNvPr id="2052" name="Picture 4" descr="C:\Users\Štěpánka\AppData\Local\Microsoft\Windows\Temporary Internet Files\Content.IE5\8I3XG40K\MP9004068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936884"/>
            <a:ext cx="3267722" cy="2178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5373216"/>
            <a:ext cx="15121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6596" y="6115365"/>
            <a:ext cx="7345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Jelen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591423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435280" cy="5257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DANČÁK, M. </a:t>
            </a:r>
            <a:r>
              <a:rPr lang="cs-CZ" sz="2000" i="1" dirty="0" smtClean="0"/>
              <a:t>Rozmanitost přírody</a:t>
            </a:r>
            <a:r>
              <a:rPr lang="cs-CZ" sz="2000" dirty="0" smtClean="0"/>
              <a:t>. </a:t>
            </a:r>
            <a:r>
              <a:rPr lang="cs-CZ" sz="2000" dirty="0"/>
              <a:t>Olomouc, 2008, </a:t>
            </a:r>
            <a:r>
              <a:rPr lang="cs-CZ" sz="2000" dirty="0" smtClean="0"/>
              <a:t>s.40-47. </a:t>
            </a:r>
            <a:r>
              <a:rPr lang="cs-CZ" sz="2000" dirty="0"/>
              <a:t>ISBN </a:t>
            </a:r>
            <a:r>
              <a:rPr lang="cs-CZ" sz="2000" dirty="0" smtClean="0"/>
              <a:t>978-80-7230-227-7.</a:t>
            </a:r>
          </a:p>
          <a:p>
            <a:r>
              <a:rPr lang="cs-CZ" sz="2000" dirty="0"/>
              <a:t>Ilustrace </a:t>
            </a:r>
            <a:r>
              <a:rPr lang="cs-CZ" sz="2000" dirty="0">
                <a:hlinkClick r:id="rId2"/>
              </a:rPr>
              <a:t>www.office.microsoft.com</a:t>
            </a:r>
            <a:r>
              <a:rPr lang="cs-CZ" sz="2000" dirty="0"/>
              <a:t>  </a:t>
            </a:r>
          </a:p>
          <a:p>
            <a:r>
              <a:rPr lang="cs-CZ" sz="2000" dirty="0" smtClean="0"/>
              <a:t>Obrázky</a:t>
            </a:r>
            <a:r>
              <a:rPr lang="cs-CZ" sz="2000" dirty="0"/>
              <a:t>: [cit. </a:t>
            </a:r>
            <a:r>
              <a:rPr lang="cs-CZ" sz="2000" dirty="0" smtClean="0"/>
              <a:t>2013-05-18]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3" action="ppaction://hlinkfile"/>
              </a:rPr>
              <a:t>Wikimedia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 err="1">
                <a:hlinkClick r:id="rId3" action="ppaction://hlinkfile"/>
              </a:rPr>
              <a:t>Commons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cs.wikipedia.org/wiki/Bezobratl%C3%AD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2)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cs.wikipedia.org/wiki/Hmyz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3)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cs.wikipedia.org/wiki/Pavouci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4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http://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cs.wikipedia.org/wiki/M%C4%9Bkk%C3%BD%C5%A1i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5) </a:t>
            </a:r>
            <a:r>
              <a:rPr lang="cs-CZ" sz="2000" dirty="0">
                <a:hlinkClick r:id="rId8" tooltip="User:Biopics"/>
              </a:rPr>
              <a:t>Hans </a:t>
            </a:r>
            <a:r>
              <a:rPr lang="cs-CZ" sz="2000" dirty="0" err="1" smtClean="0">
                <a:hlinkClick r:id="rId8" tooltip="User:Biopics"/>
              </a:rPr>
              <a:t>Hillewaert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9"/>
              </a:rPr>
              <a:t>://cs.wikipedia.org/wiki/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  <a:hlinkClick r:id="rId9"/>
              </a:rPr>
              <a:t>Soubor:Helix_pomatia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9"/>
              </a:rPr>
              <a:t>_(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  <a:hlinkClick r:id="rId9"/>
              </a:rPr>
              <a:t>Dourbes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9"/>
              </a:rPr>
              <a:t>).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6) 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Dennis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Mojado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10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Soubor:Sea_nettles.jpg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 anchor="ctr">
            <a:normAutofit/>
          </a:bodyPr>
          <a:lstStyle/>
          <a:p>
            <a:r>
              <a:rPr lang="cs-CZ" sz="3600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712968" cy="5616624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7)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2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cs.wikipedia.org/wiki/Plo%C5%A1t%C4%9Bnci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8) </a:t>
            </a:r>
            <a:r>
              <a:rPr lang="cs-CZ" sz="2000" dirty="0">
                <a:hlinkClick r:id="rId3"/>
              </a:rPr>
              <a:t>Richard </a:t>
            </a:r>
            <a:r>
              <a:rPr lang="cs-CZ" sz="2000" dirty="0" err="1">
                <a:hlinkClick r:id="rId3"/>
              </a:rPr>
              <a:t>Ling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Soubor:Pseudoceros_dimidiatus.jpg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9)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cs.wikipedia.org/wiki/Krou%C5%Bekovci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10) </a:t>
            </a:r>
            <a:r>
              <a:rPr lang="cs-CZ" sz="2000" dirty="0">
                <a:hlinkClick r:id="rId6" tooltip="de:Benutzer:Michael Linnenbach"/>
              </a:rPr>
              <a:t>Michael </a:t>
            </a:r>
            <a:r>
              <a:rPr lang="cs-CZ" sz="2000" dirty="0" err="1">
                <a:hlinkClick r:id="rId6" tooltip="de:Benutzer:Michael Linnenbach"/>
              </a:rPr>
              <a:t>Linnenbach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cs.wikipedia.org/wiki/Soubor:Regenwurm1.jpg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11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8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cs.wikipedia.org/wiki/Kor%C3%BD%C5%A1i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12) </a:t>
            </a:r>
            <a:r>
              <a:rPr lang="cs-CZ" sz="2000" dirty="0" err="1">
                <a:hlinkClick r:id="rId9" tooltip="User:Dozenist"/>
              </a:rPr>
              <a:t>Dozenist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10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cs.wikipedia.org/wiki/Soubor:Crab_on_Panamanian_Beach_01.jpg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13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11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cs.wikipedia.org/wiki/Obratlovci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14)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2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12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2"/>
              </a:rPr>
              <a:t>cs.wikipedia.org/wiki/Ryby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15) 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3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13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3"/>
              </a:rPr>
              <a:t>cs.wikipedia.org/wiki/Paryby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/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286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5069160"/>
          </a:xfrm>
        </p:spPr>
        <p:txBody>
          <a:bodyPr/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16)</a:t>
            </a:r>
            <a:r>
              <a:rPr lang="cs-CZ" sz="2000" dirty="0" smtClean="0"/>
              <a:t> </a:t>
            </a:r>
            <a:r>
              <a:rPr lang="cs-CZ" sz="2000" dirty="0" err="1" smtClean="0">
                <a:hlinkClick r:id="rId2" action="ppaction://hlinkfile" tooltip="User:M.Buschmann"/>
              </a:rPr>
              <a:t>M.Buschmann</a:t>
            </a:r>
            <a:endParaRPr lang="cs-CZ" sz="2000" dirty="0" smtClean="0"/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hlinkClick r:id="rId3"/>
              </a:rPr>
              <a:t>http://cs.wikipedia.org/wiki/</a:t>
            </a:r>
            <a:r>
              <a:rPr lang="cs-CZ" sz="2000" dirty="0" err="1" smtClean="0">
                <a:hlinkClick r:id="rId3"/>
              </a:rPr>
              <a:t>Soubor:Lampetra_fluviatilis.jpg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17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cs.wikipedia.org/wiki/Oboj%C5%BEiveln%C3%Adci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18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cs.wikipedia.org/wiki/Plazi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19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cs.wikipedia.org/wiki/Pt%C3%A1ci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20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cs.wikipedia.org/wiki/Savci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21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8"/>
              </a:rPr>
              <a:t>://cs.wikipedia.org/wiki/%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C4%8Clov%C4%9Bk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3862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873752"/>
          </a:xfrm>
        </p:spPr>
        <p:txBody>
          <a:bodyPr/>
          <a:lstStyle/>
          <a:p>
            <a:r>
              <a:rPr lang="cs-CZ" dirty="0"/>
              <a:t>Pomocí jednotlivých stran vyložíme žákům nové </a:t>
            </a:r>
            <a:r>
              <a:rPr lang="cs-CZ" dirty="0" smtClean="0"/>
              <a:t>učivo o živočiších.</a:t>
            </a:r>
            <a:endParaRPr lang="cs-CZ" dirty="0"/>
          </a:p>
          <a:p>
            <a:r>
              <a:rPr lang="cs-CZ" dirty="0"/>
              <a:t>Při výkladu si ukazujeme obrázky, pomocí odkazů si přečteme na internetu více informací o </a:t>
            </a:r>
            <a:r>
              <a:rPr lang="cs-CZ" dirty="0" err="1" smtClean="0"/>
              <a:t>bezobratlích</a:t>
            </a:r>
            <a:r>
              <a:rPr lang="cs-CZ" dirty="0" smtClean="0"/>
              <a:t>     a obratlovcích.</a:t>
            </a:r>
            <a:endParaRPr lang="cs-CZ" dirty="0"/>
          </a:p>
          <a:p>
            <a:r>
              <a:rPr lang="cs-CZ" dirty="0"/>
              <a:t>Prezentaci pustíme ještě jednou – žáci si dělají výpisky a připomínají si novou látku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2151</TotalTime>
  <Words>446</Words>
  <Application>Microsoft Office PowerPoint</Application>
  <PresentationFormat>Předvádění na obrazovce (4:3)</PresentationFormat>
  <Paragraphs>103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Název školy: ZŠ Štětí, Ostrovní 300 Autor: Mgr. Štěpánka Beranová Datum: 18.5. 2013 Člověk a jeho svět, Rozmanitost přírody. Název materiálu:  VY_32_INOVACE_CAJS.4.B.20_ziva_priroda_zivocichove_ii Název: Živá příroda, živočichové II. Číslo operačního programu: CZ.1.07/1.4.00/21.1693 Název projektu: PRIMA ŠKOLA</vt:lpstr>
      <vt:lpstr>Živočichové</vt:lpstr>
      <vt:lpstr>Živočichové</vt:lpstr>
      <vt:lpstr>Živočichové</vt:lpstr>
      <vt:lpstr>Živočichové</vt:lpstr>
      <vt:lpstr>Živočichové</vt:lpstr>
      <vt:lpstr>Živočichové</vt:lpstr>
      <vt:lpstr>Použité zdroje:</vt:lpstr>
      <vt:lpstr>Použité zdroje:</vt:lpstr>
      <vt:lpstr>Použité zdroje: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User</cp:lastModifiedBy>
  <cp:revision>191</cp:revision>
  <dcterms:created xsi:type="dcterms:W3CDTF">2011-11-11T20:20:27Z</dcterms:created>
  <dcterms:modified xsi:type="dcterms:W3CDTF">2013-05-27T15:41:40Z</dcterms:modified>
</cp:coreProperties>
</file>