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311" r:id="rId2"/>
    <p:sldId id="312" r:id="rId3"/>
    <p:sldId id="313" r:id="rId4"/>
    <p:sldId id="260" r:id="rId5"/>
    <p:sldId id="265" r:id="rId6"/>
    <p:sldId id="316" r:id="rId7"/>
    <p:sldId id="317" r:id="rId8"/>
    <p:sldId id="318" r:id="rId9"/>
    <p:sldId id="339" r:id="rId10"/>
    <p:sldId id="320" r:id="rId11"/>
    <p:sldId id="321" r:id="rId12"/>
    <p:sldId id="322" r:id="rId13"/>
    <p:sldId id="323" r:id="rId14"/>
    <p:sldId id="324" r:id="rId15"/>
    <p:sldId id="325" r:id="rId16"/>
    <p:sldId id="326" r:id="rId17"/>
    <p:sldId id="327" r:id="rId18"/>
    <p:sldId id="328" r:id="rId19"/>
    <p:sldId id="329" r:id="rId20"/>
    <p:sldId id="330" r:id="rId21"/>
    <p:sldId id="331" r:id="rId22"/>
    <p:sldId id="332" r:id="rId23"/>
    <p:sldId id="333" r:id="rId24"/>
    <p:sldId id="334" r:id="rId25"/>
    <p:sldId id="335" r:id="rId26"/>
    <p:sldId id="336" r:id="rId27"/>
    <p:sldId id="337" r:id="rId28"/>
    <p:sldId id="338" r:id="rId29"/>
    <p:sldId id="31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6D0CBEB-A4C1-48C1-8E37-FC873592DF5E}">
          <p14:sldIdLst>
            <p14:sldId id="311"/>
            <p14:sldId id="312"/>
            <p14:sldId id="313"/>
            <p14:sldId id="260"/>
            <p14:sldId id="265"/>
            <p14:sldId id="316"/>
            <p14:sldId id="317"/>
            <p14:sldId id="318"/>
            <p14:sldId id="339"/>
            <p14:sldId id="320"/>
            <p14:sldId id="321"/>
            <p14:sldId id="322"/>
            <p14:sldId id="323"/>
          </p14:sldIdLst>
        </p14:section>
        <p14:section name="Oddíl bez názvu" id="{ED80D826-6376-4339-B628-F82931DD77A0}">
          <p14:sldIdLst>
            <p14:sldId id="324"/>
            <p14:sldId id="325"/>
            <p14:sldId id="326"/>
            <p14:sldId id="327"/>
            <p14:sldId id="328"/>
            <p14:sldId id="329"/>
            <p14:sldId id="330"/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1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830" y="-90"/>
      </p:cViewPr>
      <p:guideLst>
        <p:guide orient="horz" pos="2132"/>
        <p:guide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48" d="100"/>
          <a:sy n="48" d="100"/>
        </p:scale>
        <p:origin x="-2382" y="-102"/>
      </p:cViewPr>
      <p:guideLst>
        <p:guide orient="horz" pos="2880"/>
        <p:guide pos="2160"/>
      </p:guideLst>
    </p:cSldViewPr>
  </p:notes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3281F-2584-4FE5-B503-467C265EF7E1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FBC4F-1B9D-4234-8043-CC6744FE985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1242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002A7-6E7B-473D-B472-55FE8BBDBB61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A2F30-CCCF-4A1B-9734-FF068B21F8B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15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185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840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7846C-E3F0-4BCC-825F-77F7BC65B687}" type="datetimeFigureOut">
              <a:rPr lang="cs-CZ" smtClean="0"/>
              <a:t>27.5.2013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slide" Target="slide18.xml"/><Relationship Id="rId18" Type="http://schemas.openxmlformats.org/officeDocument/2006/relationships/slide" Target="slide11.xml"/><Relationship Id="rId3" Type="http://schemas.openxmlformats.org/officeDocument/2006/relationships/slide" Target="slide9.xml"/><Relationship Id="rId21" Type="http://schemas.openxmlformats.org/officeDocument/2006/relationships/slide" Target="slide8.xml"/><Relationship Id="rId7" Type="http://schemas.openxmlformats.org/officeDocument/2006/relationships/slide" Target="slide13.xml"/><Relationship Id="rId12" Type="http://schemas.openxmlformats.org/officeDocument/2006/relationships/slide" Target="slide14.xml"/><Relationship Id="rId17" Type="http://schemas.openxmlformats.org/officeDocument/2006/relationships/slide" Target="slide7.xml"/><Relationship Id="rId25" Type="http://schemas.openxmlformats.org/officeDocument/2006/relationships/slide" Target="slide12.xml"/><Relationship Id="rId2" Type="http://schemas.openxmlformats.org/officeDocument/2006/relationships/slide" Target="slide5.xml"/><Relationship Id="rId16" Type="http://schemas.openxmlformats.org/officeDocument/2006/relationships/slide" Target="slide28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5.xml"/><Relationship Id="rId11" Type="http://schemas.openxmlformats.org/officeDocument/2006/relationships/slide" Target="slide10.xml"/><Relationship Id="rId24" Type="http://schemas.openxmlformats.org/officeDocument/2006/relationships/slide" Target="slide24.xml"/><Relationship Id="rId5" Type="http://schemas.openxmlformats.org/officeDocument/2006/relationships/slide" Target="slide21.xml"/><Relationship Id="rId15" Type="http://schemas.openxmlformats.org/officeDocument/2006/relationships/slide" Target="slide26.xml"/><Relationship Id="rId23" Type="http://schemas.openxmlformats.org/officeDocument/2006/relationships/slide" Target="slide20.xml"/><Relationship Id="rId10" Type="http://schemas.openxmlformats.org/officeDocument/2006/relationships/slide" Target="slide27.xml"/><Relationship Id="rId19" Type="http://schemas.openxmlformats.org/officeDocument/2006/relationships/slide" Target="slide15.xml"/><Relationship Id="rId4" Type="http://schemas.openxmlformats.org/officeDocument/2006/relationships/slide" Target="slide17.xml"/><Relationship Id="rId9" Type="http://schemas.openxmlformats.org/officeDocument/2006/relationships/slide" Target="slide23.xml"/><Relationship Id="rId14" Type="http://schemas.openxmlformats.org/officeDocument/2006/relationships/slide" Target="slide22.xml"/><Relationship Id="rId22" Type="http://schemas.openxmlformats.org/officeDocument/2006/relationships/slide" Target="slide1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3" Type="http://schemas.openxmlformats.org/officeDocument/2006/relationships/slideLayout" Target="../slideLayouts/slideLayout7.xml"/><Relationship Id="rId7" Type="http://schemas.openxmlformats.org/officeDocument/2006/relationships/slide" Target="slide4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Relationship Id="rId9" Type="http://schemas.openxmlformats.org/officeDocument/2006/relationships/slide" Target="slide2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slide" Target="slide29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4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25.5.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VY_32_INOVACE_1C_AJ8_14_Let′s learn  		      English by plaing II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Vědomostní soutěž v angličtině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game, game rules, choose a category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47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815882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Vědomostní hra v angličtině II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4869160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Soutěží 2-4 týmy. Soutěžící si vybírají střídavě libovolné okruhy otázek.  Po zvukovém signálu musí tým zodpovědět zvolenou otázku. Pokud odpověď bude chybná </a:t>
            </a:r>
            <a:r>
              <a:rPr lang="cs-CZ" dirty="0"/>
              <a:t>,</a:t>
            </a:r>
            <a:r>
              <a:rPr lang="cs-CZ" dirty="0" smtClean="0"/>
              <a:t> nebo otázka nebude zodpovězena vůbec, odpovídat </a:t>
            </a:r>
            <a:r>
              <a:rPr lang="cs-CZ" dirty="0"/>
              <a:t> </a:t>
            </a:r>
            <a:r>
              <a:rPr lang="cs-CZ" dirty="0" smtClean="0"/>
              <a:t>může další tým. Po kliknutí se pod modrým polem objeví správná odpověď.  Učitel zaznamenává příslušný počet bodů. V případě nesprávné odpovědi se  body odečítají. Vyhrává tým s nejvyšším počtem bodů</a:t>
            </a:r>
            <a:r>
              <a:rPr lang="cs-CZ" b="1" dirty="0" smtClean="0"/>
              <a:t> </a:t>
            </a:r>
            <a:r>
              <a:rPr lang="cs-CZ" dirty="0" smtClean="0"/>
              <a:t>.  </a:t>
            </a:r>
            <a:r>
              <a:rPr lang="cs-CZ" dirty="0"/>
              <a:t>T</a:t>
            </a:r>
            <a:r>
              <a:rPr lang="cs-CZ" dirty="0" smtClean="0"/>
              <a:t>lačítkem „back“ se vrátíte na herní pole.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86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916832"/>
            <a:ext cx="9143999" cy="2985433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Let′s learn English by playing  II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Users\Uživatel\AppData\Local\Microsoft\Windows\Temporary Internet Files\Content.IE5\P491G3CX\MP9004237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180" y="209534"/>
            <a:ext cx="2647172" cy="267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P491G3CX\MC90040465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08991">
            <a:off x="80672" y="301012"/>
            <a:ext cx="2567211" cy="267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77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>
            <a:hlinkClick r:id="rId2" action="ppaction://hlinksldjump"/>
          </p:cNvPr>
          <p:cNvSpPr/>
          <p:nvPr/>
        </p:nvSpPr>
        <p:spPr>
          <a:xfrm>
            <a:off x="264759" y="1091370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7692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1" name="Obdélník 30">
            <a:hlinkClick r:id="rId4" action="ppaction://hlinksldjump"/>
          </p:cNvPr>
          <p:cNvSpPr/>
          <p:nvPr/>
        </p:nvSpPr>
        <p:spPr>
          <a:xfrm>
            <a:off x="4671474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2" name="Obdélník 31">
            <a:hlinkClick r:id="rId5" action="ppaction://hlinksldjump"/>
          </p:cNvPr>
          <p:cNvSpPr/>
          <p:nvPr/>
        </p:nvSpPr>
        <p:spPr>
          <a:xfrm>
            <a:off x="6140800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3" name="Obdélník 32">
            <a:hlinkClick r:id="rId6" action="ppaction://hlinksldjump"/>
          </p:cNvPr>
          <p:cNvSpPr/>
          <p:nvPr/>
        </p:nvSpPr>
        <p:spPr>
          <a:xfrm>
            <a:off x="7609575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4" name="Obdélník 33">
            <a:hlinkClick r:id="rId7" action="ppaction://hlinksldjump"/>
          </p:cNvPr>
          <p:cNvSpPr/>
          <p:nvPr/>
        </p:nvSpPr>
        <p:spPr>
          <a:xfrm>
            <a:off x="3217087" y="110254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100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5" name="Obdélník 34">
            <a:hlinkClick r:id="rId8" action="ppaction://hlinksldjump"/>
          </p:cNvPr>
          <p:cNvSpPr/>
          <p:nvPr/>
        </p:nvSpPr>
        <p:spPr>
          <a:xfrm>
            <a:off x="26475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6" name="Obdélník 35">
            <a:hlinkClick r:id="rId9" action="ppaction://hlinksldjump"/>
          </p:cNvPr>
          <p:cNvSpPr/>
          <p:nvPr/>
        </p:nvSpPr>
        <p:spPr>
          <a:xfrm>
            <a:off x="6132975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7" name="Obdélník 36">
            <a:hlinkClick r:id="rId10" action="ppaction://hlinksldjump"/>
          </p:cNvPr>
          <p:cNvSpPr/>
          <p:nvPr/>
        </p:nvSpPr>
        <p:spPr>
          <a:xfrm>
            <a:off x="7609575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8" name="Obdélník 37">
            <a:hlinkClick r:id="rId11" action="ppaction://hlinksldjump"/>
          </p:cNvPr>
          <p:cNvSpPr/>
          <p:nvPr/>
        </p:nvSpPr>
        <p:spPr>
          <a:xfrm>
            <a:off x="177692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39" name="Obdélník 38">
            <a:hlinkClick r:id="rId12" action="ppaction://hlinksldjump"/>
          </p:cNvPr>
          <p:cNvSpPr/>
          <p:nvPr/>
        </p:nvSpPr>
        <p:spPr>
          <a:xfrm>
            <a:off x="321708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0" name="Obdélník 39">
            <a:hlinkClick r:id="rId13" action="ppaction://hlinksldjump"/>
          </p:cNvPr>
          <p:cNvSpPr/>
          <p:nvPr/>
        </p:nvSpPr>
        <p:spPr>
          <a:xfrm>
            <a:off x="4657247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1" name="Obdélník 40">
            <a:hlinkClick r:id="rId14" action="ppaction://hlinksldjump"/>
          </p:cNvPr>
          <p:cNvSpPr/>
          <p:nvPr/>
        </p:nvSpPr>
        <p:spPr>
          <a:xfrm>
            <a:off x="6147379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2" name="Obdélník 41">
            <a:hlinkClick r:id="rId15" action="ppaction://hlinksldjump"/>
          </p:cNvPr>
          <p:cNvSpPr/>
          <p:nvPr/>
        </p:nvSpPr>
        <p:spPr>
          <a:xfrm>
            <a:off x="7609575" y="254270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3" name="Obdélník 42">
            <a:hlinkClick r:id="rId16" action="ppaction://hlinksldjump"/>
          </p:cNvPr>
          <p:cNvSpPr/>
          <p:nvPr/>
        </p:nvSpPr>
        <p:spPr>
          <a:xfrm>
            <a:off x="7609575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4" name="Obdélník 43">
            <a:hlinkClick r:id="rId17" action="ppaction://hlinksldjump"/>
          </p:cNvPr>
          <p:cNvSpPr/>
          <p:nvPr/>
        </p:nvSpPr>
        <p:spPr>
          <a:xfrm>
            <a:off x="264759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5" name="Obdélník 44">
            <a:hlinkClick r:id="rId18" action="ppaction://hlinksldjump"/>
          </p:cNvPr>
          <p:cNvSpPr/>
          <p:nvPr/>
        </p:nvSpPr>
        <p:spPr>
          <a:xfrm>
            <a:off x="177692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6" name="Obdélník 45">
            <a:hlinkClick r:id="rId19" action="ppaction://hlinksldjump"/>
          </p:cNvPr>
          <p:cNvSpPr/>
          <p:nvPr/>
        </p:nvSpPr>
        <p:spPr>
          <a:xfrm>
            <a:off x="321708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7" name="Obdélník 46">
            <a:hlinkClick r:id="rId20" action="ppaction://hlinksldjump"/>
          </p:cNvPr>
          <p:cNvSpPr/>
          <p:nvPr/>
        </p:nvSpPr>
        <p:spPr>
          <a:xfrm>
            <a:off x="4657247" y="398286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300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8" name="Obdélník 47">
            <a:hlinkClick r:id="rId21" action="ppaction://hlinksldjump"/>
          </p:cNvPr>
          <p:cNvSpPr/>
          <p:nvPr/>
        </p:nvSpPr>
        <p:spPr>
          <a:xfrm>
            <a:off x="264759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9" name="Obdélník 48">
            <a:hlinkClick r:id="rId22" action="ppaction://hlinksldjump"/>
          </p:cNvPr>
          <p:cNvSpPr/>
          <p:nvPr/>
        </p:nvSpPr>
        <p:spPr>
          <a:xfrm>
            <a:off x="321708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0" name="Obdélník 49">
            <a:hlinkClick r:id="rId23" action="ppaction://hlinksldjump"/>
          </p:cNvPr>
          <p:cNvSpPr/>
          <p:nvPr/>
        </p:nvSpPr>
        <p:spPr>
          <a:xfrm>
            <a:off x="465724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1" name="Obdélník 50">
            <a:hlinkClick r:id="rId24" action="ppaction://hlinksldjump"/>
          </p:cNvPr>
          <p:cNvSpPr/>
          <p:nvPr/>
        </p:nvSpPr>
        <p:spPr>
          <a:xfrm>
            <a:off x="6132975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2" name="Obdélník 51">
            <a:hlinkClick r:id="rId25" action="ppaction://hlinksldjump"/>
          </p:cNvPr>
          <p:cNvSpPr/>
          <p:nvPr/>
        </p:nvSpPr>
        <p:spPr>
          <a:xfrm>
            <a:off x="1776927" y="5423025"/>
            <a:ext cx="1296144" cy="129614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effectLst>
            <a:glow rad="101600">
              <a:srgbClr val="66FF33">
                <a:alpha val="60000"/>
              </a:srgbClr>
            </a:glow>
          </a:effectLst>
          <a:scene3d>
            <a:camera prst="orthographicFront"/>
            <a:lightRig rig="threePt" dir="t"/>
          </a:scene3d>
          <a:sp3d contourW="57150">
            <a:bevelT w="292100" h="266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400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45079" y="233645"/>
            <a:ext cx="147330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Vocabulary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604389" y="269725"/>
            <a:ext cx="1436345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Geography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6475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Grammar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704919" y="23364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Animals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729255" y="246923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Culture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146214" y="269725"/>
            <a:ext cx="1296144" cy="684000"/>
          </a:xfrm>
          <a:prstGeom prst="rect">
            <a:avLst/>
          </a:prstGeom>
          <a:solidFill>
            <a:srgbClr val="92D050"/>
          </a:solidFill>
          <a:scene3d>
            <a:camera prst="orthographicFront"/>
            <a:lightRig rig="threePt" dir="t">
              <a:rot lat="0" lon="0" rev="600000"/>
            </a:lightRig>
          </a:scene3d>
          <a:sp3d extrusionH="184150">
            <a:bevelT w="292100" h="24765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Idioms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6615" y="2965618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eriod"/>
            </a:pPr>
            <a:r>
              <a:rPr lang="cs-CZ" sz="2400" dirty="0" smtClean="0"/>
              <a:t>older</a:t>
            </a:r>
          </a:p>
          <a:p>
            <a:pPr marL="342900" indent="-342900">
              <a:buAutoNum type="alphaLcPeriod"/>
            </a:pPr>
            <a:r>
              <a:rPr lang="cs-CZ" sz="2400" dirty="0" smtClean="0"/>
              <a:t>better</a:t>
            </a:r>
          </a:p>
          <a:p>
            <a:r>
              <a:rPr lang="cs-CZ" sz="2400" dirty="0" smtClean="0"/>
              <a:t>c.   more tired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0859" y="188639"/>
            <a:ext cx="6647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Use the comparative form to complete the sentences. </a:t>
            </a:r>
            <a:r>
              <a:rPr lang="cs-CZ" sz="2400" b="1" dirty="0" smtClean="0"/>
              <a:t>E.g.  new  -  newer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47432" y="1242874"/>
            <a:ext cx="58991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a. I thought you were …. than her. (</a:t>
            </a:r>
            <a:r>
              <a:rPr lang="cs-CZ" sz="2400" b="1" dirty="0" smtClean="0"/>
              <a:t>old</a:t>
            </a:r>
            <a:r>
              <a:rPr lang="cs-CZ" sz="2400" dirty="0" smtClean="0"/>
              <a:t>)</a:t>
            </a:r>
          </a:p>
          <a:p>
            <a:pPr lvl="0"/>
            <a:r>
              <a:rPr lang="cs-CZ" sz="2400" dirty="0" smtClean="0"/>
              <a:t>b. It really doesn’t get any…. than this! (</a:t>
            </a:r>
            <a:r>
              <a:rPr lang="cs-CZ" sz="2400" b="1" dirty="0" smtClean="0"/>
              <a:t>good</a:t>
            </a:r>
            <a:r>
              <a:rPr lang="cs-CZ" sz="2400" dirty="0" smtClean="0"/>
              <a:t>)</a:t>
            </a:r>
          </a:p>
          <a:p>
            <a:pPr lvl="0"/>
            <a:r>
              <a:rPr lang="cs-CZ" sz="2400" dirty="0" smtClean="0"/>
              <a:t>c. He looks even…. than I do. (</a:t>
            </a:r>
            <a:r>
              <a:rPr lang="cs-CZ" sz="2400" b="1" dirty="0" smtClean="0"/>
              <a:t>tired</a:t>
            </a:r>
            <a:r>
              <a:rPr lang="cs-CZ" sz="2400" dirty="0" smtClean="0"/>
              <a:t>)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782579" y="275392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Grammer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dirty="0"/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849" y="5959886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485189" y="602843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9656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Ask the right questions for these replies.</a:t>
            </a:r>
          </a:p>
          <a:p>
            <a:r>
              <a:rPr lang="cs-CZ" sz="2400" b="1" dirty="0" smtClean="0"/>
              <a:t>My name is Michael Smith.</a:t>
            </a:r>
          </a:p>
          <a:p>
            <a:r>
              <a:rPr lang="cs-CZ" sz="2400" b="1" dirty="0" smtClean="0"/>
              <a:t>I am 21 years old.</a:t>
            </a:r>
          </a:p>
          <a:p>
            <a:r>
              <a:rPr lang="cs-CZ" sz="2400" b="1" dirty="0" smtClean="0"/>
              <a:t>I live in London.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36585" y="2647443"/>
            <a:ext cx="43654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What is your name?</a:t>
            </a:r>
          </a:p>
          <a:p>
            <a:pPr lvl="0"/>
            <a:r>
              <a:rPr lang="cs-CZ" sz="2800" dirty="0" smtClean="0"/>
              <a:t>How old are you?</a:t>
            </a:r>
          </a:p>
          <a:p>
            <a:pPr lvl="0"/>
            <a:r>
              <a:rPr lang="cs-CZ" sz="2800" dirty="0" smtClean="0"/>
              <a:t>Where</a:t>
            </a:r>
            <a:r>
              <a:rPr lang="cs-CZ" sz="2800" dirty="0"/>
              <a:t> </a:t>
            </a:r>
            <a:r>
              <a:rPr lang="cs-CZ" sz="2800" dirty="0" smtClean="0"/>
              <a:t>do you live?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13479" y="19443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Grammar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dirty="0"/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13479" y="581426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41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4799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Find the plural form of the following words.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child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sheep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mouse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deer</a:t>
            </a:r>
          </a:p>
          <a:p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91580" y="2680580"/>
            <a:ext cx="43654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AutoNum type="alphaLcPeriod"/>
            </a:pPr>
            <a:r>
              <a:rPr lang="cs-CZ" sz="2400" dirty="0" smtClean="0"/>
              <a:t>children</a:t>
            </a:r>
          </a:p>
          <a:p>
            <a:pPr marL="457200" lvl="0" indent="-457200">
              <a:buAutoNum type="alphaLcPeriod"/>
            </a:pPr>
            <a:r>
              <a:rPr lang="cs-CZ" sz="2400" dirty="0" smtClean="0"/>
              <a:t>sheep</a:t>
            </a:r>
          </a:p>
          <a:p>
            <a:pPr marL="457200" lvl="0" indent="-457200">
              <a:buAutoNum type="alphaLcPeriod"/>
            </a:pPr>
            <a:r>
              <a:rPr lang="cs-CZ" sz="2400" dirty="0" smtClean="0"/>
              <a:t>mice</a:t>
            </a:r>
          </a:p>
          <a:p>
            <a:pPr marL="457200" lvl="0" indent="-457200">
              <a:buAutoNum type="alphaLcPeriod"/>
            </a:pPr>
            <a:r>
              <a:rPr lang="cs-CZ" sz="2400" dirty="0" smtClean="0"/>
              <a:t>deer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9187" y="24388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Grammar</a:t>
            </a:r>
            <a:endParaRPr lang="cs-CZ" sz="4000" dirty="0" smtClean="0"/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dirty="0"/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7" action="ppaction://hlinksldjump"/>
          </p:cNvPr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9" action="ppaction://hlinksldjump"/>
          </p:cNvPr>
          <p:cNvSpPr/>
          <p:nvPr/>
        </p:nvSpPr>
        <p:spPr>
          <a:xfrm>
            <a:off x="611559" y="593933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9714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Create </a:t>
            </a:r>
            <a:r>
              <a:rPr lang="cs-CZ" sz="2400" b="1" dirty="0" smtClean="0"/>
              <a:t>passive forms </a:t>
            </a:r>
            <a:r>
              <a:rPr lang="cs-CZ" sz="2400" dirty="0" smtClean="0"/>
              <a:t>of these sentences.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A rabbit ate the leaf .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The music excited me.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He gave me the money.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11559" y="589432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8045" y="2599720"/>
            <a:ext cx="4230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eriod"/>
            </a:pPr>
            <a:r>
              <a:rPr lang="cs-CZ" sz="2400" dirty="0" smtClean="0"/>
              <a:t>The leaf was eaten by the rabbit.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I was excited by the music.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The money was given to me.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1016605" y="230863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Grammar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712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9714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insect makes </a:t>
            </a:r>
            <a:r>
              <a:rPr lang="cs-CZ" sz="2400" b="1" dirty="0" smtClean="0"/>
              <a:t>silk</a:t>
            </a:r>
            <a:r>
              <a:rPr lang="cs-CZ" sz="2400" dirty="0" smtClean="0"/>
              <a:t>?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Bee</a:t>
            </a:r>
          </a:p>
          <a:p>
            <a:pPr marL="457200" indent="-457200">
              <a:buAutoNum type="alphaLcPeriod" startAt="2"/>
            </a:pPr>
            <a:r>
              <a:rPr lang="cs-CZ" sz="2400" b="1" dirty="0" smtClean="0"/>
              <a:t>Ladybird</a:t>
            </a:r>
          </a:p>
          <a:p>
            <a:r>
              <a:rPr lang="cs-CZ" sz="2400" b="1" dirty="0" smtClean="0"/>
              <a:t>c.    Caterpillar</a:t>
            </a:r>
            <a:endParaRPr lang="cs-CZ" sz="32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78442" y="2418970"/>
            <a:ext cx="301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Caterpillar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41894" y="230813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7564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192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9656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animal cannot </a:t>
            </a:r>
            <a:r>
              <a:rPr lang="cs-CZ" sz="2400" b="1" dirty="0" smtClean="0"/>
              <a:t>stick out </a:t>
            </a:r>
            <a:r>
              <a:rPr lang="cs-CZ" sz="2400" dirty="0" smtClean="0"/>
              <a:t>its tongue?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Crocodile</a:t>
            </a:r>
            <a:endParaRPr lang="cs-CZ" sz="2800" b="1" dirty="0"/>
          </a:p>
          <a:p>
            <a:pPr marL="457200" indent="-457200">
              <a:buAutoNum type="alphaLcPeriod"/>
            </a:pPr>
            <a:r>
              <a:rPr lang="cs-CZ" sz="2400" b="1" dirty="0" smtClean="0"/>
              <a:t>Cat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Horse</a:t>
            </a:r>
            <a:endParaRPr lang="cs-CZ" sz="20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016605" y="2483895"/>
            <a:ext cx="2745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/>
              <a:t>Crocodile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611559" y="2208371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11559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209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11809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animal </a:t>
            </a:r>
            <a:r>
              <a:rPr lang="cs-CZ" sz="2400" b="1" dirty="0" smtClean="0"/>
              <a:t>neighs</a:t>
            </a:r>
            <a:r>
              <a:rPr lang="cs-CZ" sz="2400" dirty="0" smtClean="0"/>
              <a:t>?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Rabbit</a:t>
            </a:r>
          </a:p>
          <a:p>
            <a:pPr marL="514350" indent="-514350">
              <a:buAutoNum type="alphaLcPeriod"/>
            </a:pPr>
            <a:r>
              <a:rPr lang="cs-CZ" sz="2400" dirty="0" smtClean="0"/>
              <a:t>Horse</a:t>
            </a:r>
          </a:p>
          <a:p>
            <a:pPr marL="514350" indent="-514350">
              <a:buAutoNum type="alphaLcPeriod"/>
            </a:pPr>
            <a:r>
              <a:rPr lang="cs-CZ" sz="2400" dirty="0" smtClean="0"/>
              <a:t>Kangaroo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49908" y="2365372"/>
            <a:ext cx="27838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Horse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66369" y="212214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722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is the name of an adult </a:t>
            </a:r>
            <a:r>
              <a:rPr lang="cs-CZ" sz="2400" b="1" dirty="0" smtClean="0"/>
              <a:t>female</a:t>
            </a:r>
            <a:r>
              <a:rPr lang="cs-CZ" sz="2400" dirty="0" smtClean="0"/>
              <a:t> horse?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A foal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A mare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A stallion</a:t>
            </a:r>
          </a:p>
          <a:p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38946" y="2594347"/>
            <a:ext cx="2878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A mare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66957" y="2189187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66957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6722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object does </a:t>
            </a:r>
            <a:r>
              <a:rPr lang="cs-CZ" sz="2400" b="1" dirty="0" smtClean="0"/>
              <a:t>not</a:t>
            </a:r>
            <a:r>
              <a:rPr lang="cs-CZ" sz="2400" dirty="0" smtClean="0"/>
              <a:t> belong in a house?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a tyre     a carpet      a chair       a wardrobe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a tyre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611559" y="2005087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6910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1530" y="188639"/>
            <a:ext cx="68116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of following would you not associate </a:t>
            </a:r>
          </a:p>
          <a:p>
            <a:r>
              <a:rPr lang="cs-CZ" sz="2400" dirty="0" smtClean="0"/>
              <a:t>with  ‘</a:t>
            </a:r>
            <a:r>
              <a:rPr lang="cs-CZ" sz="2400" b="1" dirty="0" smtClean="0"/>
              <a:t>a tree</a:t>
            </a:r>
            <a:r>
              <a:rPr lang="cs-CZ" sz="2400" dirty="0" smtClean="0"/>
              <a:t>.‘</a:t>
            </a:r>
          </a:p>
          <a:p>
            <a:r>
              <a:rPr lang="cs-CZ" sz="2400" b="1" dirty="0" smtClean="0"/>
              <a:t>a leaf        a log        a drill         a roots</a:t>
            </a:r>
            <a:endParaRPr lang="cs-CZ" sz="20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50324" y="2201678"/>
            <a:ext cx="27003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a drill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95426" y="19443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732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881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Find the </a:t>
            </a:r>
            <a:r>
              <a:rPr lang="cs-CZ" sz="2400" b="1" dirty="0" smtClean="0"/>
              <a:t>opposite</a:t>
            </a:r>
            <a:r>
              <a:rPr lang="cs-CZ" sz="2400" dirty="0" smtClean="0"/>
              <a:t> meaning.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03322" y="2531930"/>
            <a:ext cx="306034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>
              <a:buAutoNum type="alphaLcPeriod"/>
            </a:pPr>
            <a:r>
              <a:rPr lang="cs-CZ" sz="2800" dirty="0" smtClean="0"/>
              <a:t>near</a:t>
            </a:r>
          </a:p>
          <a:p>
            <a:pPr marL="457200" lvl="0" indent="-457200">
              <a:buAutoNum type="alphaLcPeriod"/>
            </a:pPr>
            <a:r>
              <a:rPr lang="cs-CZ" sz="2800" dirty="0" smtClean="0"/>
              <a:t>a noisy place</a:t>
            </a:r>
          </a:p>
          <a:p>
            <a:pPr marL="457200" lvl="0" indent="-457200">
              <a:buAutoNum type="alphaLcPeriod"/>
            </a:pPr>
            <a:r>
              <a:rPr lang="cs-CZ" sz="2800" dirty="0" smtClean="0"/>
              <a:t>a bright room</a:t>
            </a:r>
          </a:p>
          <a:p>
            <a:pPr marL="457200" lvl="0" indent="-457200">
              <a:buAutoNum type="alphaLcPeriod"/>
            </a:pPr>
            <a:r>
              <a:rPr lang="cs-CZ" sz="2800" dirty="0" smtClean="0"/>
              <a:t>a narrow street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25840" y="263814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03950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11660" y="818710"/>
            <a:ext cx="310261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Tx/>
              <a:buAutoNum type="alphaLcPeriod"/>
            </a:pPr>
            <a:r>
              <a:rPr lang="cs-CZ" sz="2400" b="1" dirty="0">
                <a:solidFill>
                  <a:prstClr val="black"/>
                </a:solidFill>
              </a:rPr>
              <a:t>far</a:t>
            </a:r>
          </a:p>
          <a:p>
            <a:pPr marL="457200" lvl="0" indent="-457200">
              <a:buFontTx/>
              <a:buAutoNum type="alphaLcPeriod"/>
            </a:pPr>
            <a:r>
              <a:rPr lang="cs-CZ" sz="2400" b="1" dirty="0">
                <a:solidFill>
                  <a:prstClr val="black"/>
                </a:solidFill>
              </a:rPr>
              <a:t>a quiet place</a:t>
            </a:r>
          </a:p>
          <a:p>
            <a:pPr marL="457200" lvl="0" indent="-457200">
              <a:buFontTx/>
              <a:buAutoNum type="alphaLcPeriod"/>
            </a:pPr>
            <a:r>
              <a:rPr lang="cs-CZ" sz="2400" b="1" dirty="0">
                <a:solidFill>
                  <a:prstClr val="black"/>
                </a:solidFill>
              </a:rPr>
              <a:t>a dark room</a:t>
            </a:r>
          </a:p>
          <a:p>
            <a:pPr marL="457200" lvl="0" indent="-457200">
              <a:buFontTx/>
              <a:buAutoNum type="alphaLcPeriod"/>
            </a:pPr>
            <a:r>
              <a:rPr lang="cs-CZ" sz="2400" b="1" dirty="0">
                <a:solidFill>
                  <a:prstClr val="black"/>
                </a:solidFill>
              </a:rPr>
              <a:t>a wide street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70164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Find the word that is not a synonym for  </a:t>
            </a:r>
            <a:r>
              <a:rPr lang="cs-CZ" sz="2400" b="1" dirty="0" smtClean="0"/>
              <a:t>beautiful</a:t>
            </a:r>
            <a:r>
              <a:rPr lang="cs-CZ" sz="2400" dirty="0" smtClean="0"/>
              <a:t>.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hideous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gorgeous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striking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stunning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19148" y="2647443"/>
            <a:ext cx="28977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hideous  = ugly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74952" y="252240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Vocabulary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9198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989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5756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which state does </a:t>
            </a:r>
            <a:r>
              <a:rPr lang="cs-CZ" sz="2400" b="1" dirty="0" smtClean="0"/>
              <a:t>Gibraltar </a:t>
            </a:r>
            <a:r>
              <a:rPr lang="cs-CZ" sz="2400" dirty="0" smtClean="0"/>
              <a:t>belong?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United Kingdom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11559" y="1522715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28591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069" y="188639"/>
            <a:ext cx="6270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country features a </a:t>
            </a:r>
            <a:r>
              <a:rPr lang="cs-CZ" sz="2400" b="1" dirty="0" smtClean="0"/>
              <a:t>maple leaf </a:t>
            </a:r>
            <a:r>
              <a:rPr lang="cs-CZ" sz="2400" dirty="0" smtClean="0"/>
              <a:t>on its flag?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518123" y="2124223"/>
            <a:ext cx="28803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Canada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73258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83568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270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is </a:t>
            </a:r>
            <a:r>
              <a:rPr lang="cs-CZ" sz="2400" b="1" dirty="0" smtClean="0"/>
              <a:t>the largest </a:t>
            </a:r>
            <a:r>
              <a:rPr lang="cs-CZ" sz="2400" dirty="0" smtClean="0"/>
              <a:t>park in </a:t>
            </a:r>
            <a:r>
              <a:rPr lang="cs-CZ" sz="2400" b="1" dirty="0" smtClean="0"/>
              <a:t>London</a:t>
            </a:r>
            <a:r>
              <a:rPr lang="cs-CZ" sz="2400" dirty="0" smtClean="0"/>
              <a:t> called?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320842" y="2332737"/>
            <a:ext cx="28353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Hyde Park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94284" y="173258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80992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5161" y="522555"/>
            <a:ext cx="6647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Who was the first man </a:t>
            </a:r>
            <a:r>
              <a:rPr lang="cs-CZ" sz="2400" b="1" dirty="0" smtClean="0"/>
              <a:t>on the moon</a:t>
            </a:r>
            <a:r>
              <a:rPr lang="cs-CZ" sz="2400" dirty="0" smtClean="0"/>
              <a:t>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</a:p>
          <a:p>
            <a:r>
              <a:rPr lang="cs-CZ" sz="2800" dirty="0" smtClean="0"/>
              <a:t>9</a:t>
            </a:r>
          </a:p>
          <a:p>
            <a:r>
              <a:rPr lang="cs-CZ" sz="2800" dirty="0" smtClean="0"/>
              <a:t>8</a:t>
            </a:r>
          </a:p>
          <a:p>
            <a:r>
              <a:rPr lang="cs-CZ" sz="2800" dirty="0" smtClean="0"/>
              <a:t>7</a:t>
            </a:r>
          </a:p>
          <a:p>
            <a:r>
              <a:rPr lang="cs-CZ" sz="2800" dirty="0" smtClean="0"/>
              <a:t>6</a:t>
            </a:r>
          </a:p>
          <a:p>
            <a:r>
              <a:rPr lang="cs-CZ" sz="2800" dirty="0" smtClean="0"/>
              <a:t>5</a:t>
            </a:r>
          </a:p>
          <a:p>
            <a:r>
              <a:rPr lang="cs-CZ" sz="2800" dirty="0" smtClean="0"/>
              <a:t>4</a:t>
            </a:r>
          </a:p>
          <a:p>
            <a:r>
              <a:rPr lang="cs-CZ" sz="2800" dirty="0" smtClean="0"/>
              <a:t>3</a:t>
            </a:r>
          </a:p>
          <a:p>
            <a:r>
              <a:rPr lang="cs-CZ" sz="2800" dirty="0" smtClean="0"/>
              <a:t>2</a:t>
            </a:r>
          </a:p>
          <a:p>
            <a:r>
              <a:rPr lang="cs-CZ" sz="28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04491" y="2843935"/>
            <a:ext cx="30174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Neil Armstrong</a:t>
            </a:r>
          </a:p>
          <a:p>
            <a:r>
              <a:rPr lang="cs-CZ" sz="2400" dirty="0" smtClean="0"/>
              <a:t>(landed on the moon on 21st July 1969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881590" y="212214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Culture</a:t>
            </a:r>
          </a:p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7564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683644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When someone doesn’t show their </a:t>
            </a:r>
            <a:r>
              <a:rPr lang="cs-CZ" sz="2400" b="1" dirty="0" smtClean="0"/>
              <a:t>emotions</a:t>
            </a:r>
            <a:r>
              <a:rPr lang="cs-CZ" sz="2400" dirty="0" smtClean="0"/>
              <a:t> we say: </a:t>
            </a:r>
          </a:p>
          <a:p>
            <a:r>
              <a:rPr lang="cs-CZ" sz="2400" dirty="0" smtClean="0"/>
              <a:t>′ They are a ……‘   </a:t>
            </a:r>
          </a:p>
          <a:p>
            <a:r>
              <a:rPr lang="cs-CZ" sz="2400" b="1" dirty="0" smtClean="0"/>
              <a:t>a) jellyfish       b) cold fish      c) snake in the grass</a:t>
            </a:r>
            <a:endParaRPr lang="cs-CZ" sz="2400" dirty="0" smtClean="0"/>
          </a:p>
          <a:p>
            <a:r>
              <a:rPr lang="cs-CZ" sz="2400" dirty="0"/>
              <a:t>	</a:t>
            </a:r>
            <a:r>
              <a:rPr lang="cs-CZ" sz="2400" dirty="0" smtClean="0"/>
              <a:t>		</a:t>
            </a:r>
          </a:p>
          <a:p>
            <a:endParaRPr lang="cs-CZ" sz="2400" dirty="0" smtClean="0"/>
          </a:p>
          <a:p>
            <a:r>
              <a:rPr lang="cs-CZ" sz="2400" dirty="0"/>
              <a:t>	</a:t>
            </a:r>
            <a:r>
              <a:rPr lang="cs-CZ" sz="2400" dirty="0" smtClean="0"/>
              <a:t>		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1559" y="2071127"/>
            <a:ext cx="43654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cold fish</a:t>
            </a:r>
          </a:p>
          <a:p>
            <a:pPr lvl="0"/>
            <a:endParaRPr lang="cs-CZ" sz="2800" dirty="0"/>
          </a:p>
          <a:p>
            <a:pPr lvl="0"/>
            <a:r>
              <a:rPr lang="cs-CZ" sz="2800" dirty="0" smtClean="0"/>
              <a:t>d = devious person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43013" y="194439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80992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803234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animal idiom do we use when someone is very </a:t>
            </a:r>
            <a:r>
              <a:rPr lang="cs-CZ" sz="2400" b="1" dirty="0" smtClean="0"/>
              <a:t>ill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′He‘s as sick as a ….. </a:t>
            </a:r>
            <a:r>
              <a:rPr lang="cs-CZ" sz="2800" dirty="0" smtClean="0"/>
              <a:t>′</a:t>
            </a:r>
          </a:p>
          <a:p>
            <a:r>
              <a:rPr lang="cs-CZ" sz="2400" b="1" dirty="0" smtClean="0"/>
              <a:t> dog                     horse                         donkey</a:t>
            </a:r>
            <a:endParaRPr lang="cs-CZ" sz="2400" b="1" dirty="0"/>
          </a:p>
          <a:p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60619" y="2740572"/>
            <a:ext cx="2790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dog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11558" y="212214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28591" y="594449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621311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When we say:  </a:t>
            </a:r>
            <a:r>
              <a:rPr lang="cs-CZ" sz="2400" b="1" dirty="0" smtClean="0"/>
              <a:t>‘He is in the soup‘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a) He understands the subject.</a:t>
            </a:r>
          </a:p>
          <a:p>
            <a:r>
              <a:rPr lang="cs-CZ" sz="2400" b="1" dirty="0" smtClean="0"/>
              <a:t>b) He is very funny.</a:t>
            </a:r>
          </a:p>
          <a:p>
            <a:r>
              <a:rPr lang="cs-CZ" sz="2400" b="1" dirty="0" smtClean="0"/>
              <a:t>c) He has a lot of money.</a:t>
            </a:r>
          </a:p>
          <a:p>
            <a:r>
              <a:rPr lang="cs-CZ" sz="2400" b="1" dirty="0" smtClean="0"/>
              <a:t>d) He is in serious trouble.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06615" y="2861205"/>
            <a:ext cx="4108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He is in serious trouble.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918706" y="2664583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65801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96524" y="188639"/>
            <a:ext cx="75158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Which expression do you use, if someone is </a:t>
            </a:r>
            <a:r>
              <a:rPr lang="cs-CZ" sz="2400" b="1" dirty="0" smtClean="0"/>
              <a:t>copying</a:t>
            </a:r>
            <a:r>
              <a:rPr lang="cs-CZ" sz="2400" dirty="0" smtClean="0"/>
              <a:t> everything you say?</a:t>
            </a:r>
          </a:p>
          <a:p>
            <a:r>
              <a:rPr lang="cs-CZ" sz="2400" b="1" dirty="0" smtClean="0"/>
              <a:t>He </a:t>
            </a:r>
            <a:r>
              <a:rPr lang="cs-CZ" sz="2400" b="1" dirty="0" smtClean="0"/>
              <a:t>is a</a:t>
            </a:r>
            <a:r>
              <a:rPr lang="cs-CZ" sz="2400" dirty="0" smtClean="0"/>
              <a:t>……     a) </a:t>
            </a:r>
            <a:r>
              <a:rPr lang="cs-CZ" sz="2400" b="1" dirty="0" smtClean="0"/>
              <a:t>monkey     b) parrot          c) donkey</a:t>
            </a:r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589279" y="2418970"/>
            <a:ext cx="29253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err="1" smtClean="0"/>
              <a:t>parrot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19445" y="198884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Idioms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93707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3205" y="597809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711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is </a:t>
            </a:r>
            <a:r>
              <a:rPr lang="cs-CZ" sz="2400" b="1" dirty="0" smtClean="0"/>
              <a:t>the tallest waterfall </a:t>
            </a:r>
            <a:r>
              <a:rPr lang="cs-CZ" sz="2400" dirty="0" smtClean="0"/>
              <a:t>in the world?.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2057" y="2512824"/>
            <a:ext cx="301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Angel Falls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45509" y="230863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30736" y="59292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81590" y="767288"/>
            <a:ext cx="40954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eriod"/>
            </a:pPr>
            <a:r>
              <a:rPr lang="cs-CZ" sz="2400" b="1" dirty="0" smtClean="0"/>
              <a:t>Angel Falls</a:t>
            </a:r>
          </a:p>
          <a:p>
            <a:pPr marL="342900" indent="-342900">
              <a:buAutoNum type="alphaLcPeriod"/>
            </a:pPr>
            <a:r>
              <a:rPr lang="cs-CZ" sz="2400" b="1" dirty="0" smtClean="0"/>
              <a:t>Victoria Falls</a:t>
            </a:r>
          </a:p>
          <a:p>
            <a:pPr marL="342900" indent="-342900">
              <a:buAutoNum type="alphaLcPeriod"/>
            </a:pPr>
            <a:r>
              <a:rPr lang="cs-CZ" sz="2400" b="1" dirty="0" smtClean="0"/>
              <a:t>Niagara Falls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9" y="188639"/>
            <a:ext cx="5216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What is </a:t>
            </a:r>
            <a:r>
              <a:rPr lang="cs-CZ" sz="2400" b="1" dirty="0" smtClean="0"/>
              <a:t>the longest river </a:t>
            </a:r>
            <a:r>
              <a:rPr lang="cs-CZ" sz="2400" dirty="0" smtClean="0"/>
              <a:t>in England?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14433" y="2647443"/>
            <a:ext cx="2722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The Severn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57790" y="230863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648651" y="59749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863715"/>
            <a:ext cx="47255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eriod"/>
            </a:pPr>
            <a:r>
              <a:rPr lang="cs-CZ" sz="2400" dirty="0" smtClean="0"/>
              <a:t>The Severn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The Thames</a:t>
            </a:r>
          </a:p>
          <a:p>
            <a:pPr marL="457200" indent="-457200">
              <a:buAutoNum type="alphaLcPeriod"/>
            </a:pPr>
            <a:r>
              <a:rPr lang="cs-CZ" sz="2400" dirty="0" smtClean="0"/>
              <a:t>The Tyne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66479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On which </a:t>
            </a:r>
            <a:r>
              <a:rPr lang="cs-CZ" sz="2400" b="1" dirty="0" smtClean="0"/>
              <a:t>mountain </a:t>
            </a:r>
            <a:r>
              <a:rPr lang="cs-CZ" sz="2400" dirty="0" smtClean="0"/>
              <a:t>are </a:t>
            </a:r>
            <a:r>
              <a:rPr lang="cs-CZ" sz="2400" b="1" dirty="0" smtClean="0"/>
              <a:t>the faces</a:t>
            </a:r>
            <a:r>
              <a:rPr lang="cs-CZ" sz="2400" dirty="0" smtClean="0"/>
              <a:t> of four US </a:t>
            </a:r>
            <a:r>
              <a:rPr lang="cs-CZ" sz="2400" b="1" dirty="0" smtClean="0"/>
              <a:t>presidents</a:t>
            </a:r>
            <a:r>
              <a:rPr lang="cs-CZ" sz="2400" dirty="0" smtClean="0"/>
              <a:t> carved?</a:t>
            </a:r>
          </a:p>
          <a:p>
            <a:r>
              <a:rPr lang="cs-CZ" sz="2400" b="1" dirty="0" smtClean="0"/>
              <a:t>           a</a:t>
            </a:r>
            <a:r>
              <a:rPr lang="cs-CZ" sz="2400" dirty="0" smtClean="0"/>
              <a:t>. </a:t>
            </a:r>
            <a:r>
              <a:rPr lang="cs-CZ" sz="2400" b="1" dirty="0" smtClean="0"/>
              <a:t>Mount Vernon</a:t>
            </a:r>
          </a:p>
          <a:p>
            <a:r>
              <a:rPr lang="cs-CZ" sz="2400" b="1" dirty="0" smtClean="0"/>
              <a:t>           b. Mount Rushmore</a:t>
            </a:r>
            <a:endParaRPr lang="cs-CZ" sz="2400" b="1" dirty="0"/>
          </a:p>
          <a:p>
            <a:r>
              <a:rPr lang="cs-CZ" sz="2400" b="1" dirty="0" smtClean="0"/>
              <a:t>           c. Mount McKinley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85223" y="2512824"/>
            <a:ext cx="436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Mount Rushmore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53172" y="2640577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>
            <a:hlinkClick r:id="rId8" action="ppaction://hlinksldjump"/>
          </p:cNvPr>
          <p:cNvSpPr/>
          <p:nvPr/>
        </p:nvSpPr>
        <p:spPr>
          <a:xfrm>
            <a:off x="753172" y="585927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80858" y="188639"/>
            <a:ext cx="5965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Las Vegas </a:t>
            </a:r>
            <a:r>
              <a:rPr lang="cs-CZ" sz="2400" dirty="0" smtClean="0"/>
              <a:t>is in which US state?</a:t>
            </a: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446554" y="1385818"/>
            <a:ext cx="304800" cy="304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061611" y="263703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Nevada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47564" y="230863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Geography</a:t>
            </a:r>
          </a:p>
          <a:p>
            <a:pPr algn="ctr"/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400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EL99VTNF\MC9003568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954" y="1732586"/>
            <a:ext cx="105979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živatel\AppData\Local\Microsoft\Windows\Temporary Internet Files\Content.IE5\DWOS2QTF\MM900395700[1].gif">
            <a:hlinkClick r:id="rId6" action="ppaction://hlinksldjump"/>
          </p:cNvPr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151" y="5978091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>
            <a:hlinkClick r:id="rId8" action="ppaction://hlinksldjump"/>
          </p:cNvPr>
          <p:cNvSpPr/>
          <p:nvPr/>
        </p:nvSpPr>
        <p:spPr>
          <a:xfrm>
            <a:off x="647564" y="595973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400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21650" y="818710"/>
            <a:ext cx="2970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eriod"/>
            </a:pPr>
            <a:r>
              <a:rPr lang="cs-CZ" sz="2400" b="1" dirty="0" smtClean="0"/>
              <a:t>New York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Nevada</a:t>
            </a:r>
          </a:p>
          <a:p>
            <a:pPr marL="457200" indent="-457200">
              <a:buAutoNum type="alphaLcPeriod"/>
            </a:pPr>
            <a:r>
              <a:rPr lang="cs-CZ" sz="2400" b="1" dirty="0" smtClean="0"/>
              <a:t>Arizona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0495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dirty="0" smtClean="0"/>
              <a:t>English game „Lingua Ludica“ </a:t>
            </a:r>
            <a:endParaRPr lang="cs-CZ" sz="2000" dirty="0"/>
          </a:p>
          <a:p>
            <a:pPr eaLnBrk="1" hangingPunct="1"/>
            <a:r>
              <a:rPr lang="cs-CZ" sz="2000" dirty="0" smtClean="0"/>
              <a:t>Obrázky</a:t>
            </a:r>
            <a:r>
              <a:rPr lang="cs-CZ" sz="2000" dirty="0"/>
              <a:t> </a:t>
            </a:r>
            <a:r>
              <a:rPr lang="cs-CZ" sz="2000" dirty="0" smtClean="0"/>
              <a:t>: Galerie </a:t>
            </a:r>
            <a:r>
              <a:rPr lang="cs-CZ" sz="2000" dirty="0"/>
              <a:t>Microsoft Office </a:t>
            </a:r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108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4012</TotalTime>
  <Words>1032</Words>
  <Application>Microsoft Office PowerPoint</Application>
  <PresentationFormat>Předvádění na obrazovce (4:3)</PresentationFormat>
  <Paragraphs>491</Paragraphs>
  <Slides>29</Slides>
  <Notes>2</Notes>
  <HiddenSlides>0</HiddenSlides>
  <MMClips>24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348</cp:revision>
  <dcterms:created xsi:type="dcterms:W3CDTF">2013-01-02T11:01:15Z</dcterms:created>
  <dcterms:modified xsi:type="dcterms:W3CDTF">2013-05-27T15:28:00Z</dcterms:modified>
</cp:coreProperties>
</file>