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9_02.jpg"/>
          <p:cNvPicPr preferRelativeResize="0">
            <a:picLocks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7" name="Picture 6" descr="1_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10500" y="0"/>
            <a:ext cx="1333500" cy="685800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0352"/>
            <a:ext cx="9144000" cy="228600"/>
            <a:chOff x="0" y="6582727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7813040" y="6582727"/>
              <a:ext cx="1330960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34101" y="6582727"/>
              <a:ext cx="1609724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/>
          <a:p>
            <a:fld id="{3AF6E3FF-0B5F-442F-A78B-629267403EE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</p:spPr>
        <p:txBody>
          <a:bodyPr/>
          <a:lstStyle/>
          <a:p>
            <a:fld id="{E82CDCBC-458D-4F87-BF88-CB78B2DCCF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32" name="Rectangle 3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6E3FF-0B5F-442F-A78B-629267403EE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2CDCBC-458D-4F87-BF88-CB78B2DCCF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/>
          <p:nvPr/>
        </p:nvGrpSpPr>
        <p:grpSpPr>
          <a:xfrm>
            <a:off x="1438274" y="6629400"/>
            <a:ext cx="7705726" cy="228600"/>
            <a:chOff x="1438274" y="6629400"/>
            <a:chExt cx="7705726" cy="228600"/>
          </a:xfrm>
        </p:grpSpPr>
        <p:sp>
          <p:nvSpPr>
            <p:cNvPr id="27" name="Rectangle 26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142480" y="662940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38274" y="6629400"/>
              <a:ext cx="566356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0" name="Picture 9" descr="9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63980" cy="6858000"/>
          </a:xfrm>
          <a:prstGeom prst="rect">
            <a:avLst/>
          </a:prstGeom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6888"/>
          </a:xfrm>
        </p:spPr>
        <p:txBody>
          <a:bodyPr/>
          <a:lstStyle/>
          <a:p>
            <a:fld id="{3AF6E3FF-0B5F-442F-A78B-629267403EE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680" y="6610350"/>
            <a:ext cx="381000" cy="246888"/>
          </a:xfrm>
        </p:spPr>
        <p:txBody>
          <a:bodyPr/>
          <a:lstStyle/>
          <a:p>
            <a:fld id="{E82CDCBC-458D-4F87-BF88-CB78B2DCCF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/>
          <a:p>
            <a:endParaRPr lang="cs-CZ"/>
          </a:p>
        </p:txBody>
      </p:sp>
      <p:pic>
        <p:nvPicPr>
          <p:cNvPr id="20" name="Picture 19" descr="vert_bar_02.png"/>
          <p:cNvPicPr preferRelativeResize="0">
            <a:picLocks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3" name="Group 14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3AF6E3FF-0B5F-442F-A78B-629267403EE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E82CDCBC-458D-4F87-BF88-CB78B2DCCF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6" name="Picture 15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20" name="Rectangle 1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3AF6E3FF-0B5F-442F-A78B-629267403EE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E82CDCBC-458D-4F87-BF88-CB78B2DCCF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3" name="Group 11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6E3FF-0B5F-442F-A78B-629267403EE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2CDCBC-458D-4F87-BF88-CB78B2DCCF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6E3FF-0B5F-442F-A78B-629267403EE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2CDCBC-458D-4F87-BF88-CB78B2DCCF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3AF6E3FF-0B5F-442F-A78B-629267403EE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E82CDCBC-458D-4F87-BF88-CB78B2DCCF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6E3FF-0B5F-442F-A78B-629267403EE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CDCBC-458D-4F87-BF88-CB78B2DCCF77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Picture 7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9" name="Picture 8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19600" y="5637212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6E3FF-0B5F-442F-A78B-629267403EE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2CDCBC-458D-4F87-BF88-CB78B2DCCF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6E3FF-0B5F-442F-A78B-629267403EE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2CDCBC-458D-4F87-BF88-CB78B2DCCF7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144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3AF6E3FF-0B5F-442F-A78B-629267403EE8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680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E82CDCBC-458D-4F87-BF88-CB78B2DCCF7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-RpeUgN4n_o&amp;feature=related" TargetMode="External"/><Relationship Id="rId2" Type="http://schemas.openxmlformats.org/officeDocument/2006/relationships/hyperlink" Target="http://www.youtube.com/watch?v=PWdrIktHCGM&amp;feature=related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xoIY09L-X-c&amp;feature=related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youtube.com/watch?v=VoW_-Xd43rw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123728" y="1080393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100" dirty="0" bmk="OLE_LINK4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100" dirty="0" bmk="OLE_LINK4"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100" dirty="0" bmk="OLE_LINK4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100" dirty="0" bmk="OLE_LINK4"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100" dirty="0" bmk="OLE_LINK4"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100" dirty="0" bmk="OLE_LINK4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 bmk="OLE_LINK4"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100" dirty="0" bmk="OLE_LINK4"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100" dirty="0" bmk="OLE_LINK4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100" dirty="0" bmk="OLE_LINK4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100" dirty="0" bmk="OLE_LINK4"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latin typeface="Arial" pitchFamily="34" charset="0"/>
            </a:endParaRPr>
          </a:p>
        </p:txBody>
      </p:sp>
      <p:pic>
        <p:nvPicPr>
          <p:cNvPr id="4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7008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3850609"/>
              </p:ext>
            </p:extLst>
          </p:nvPr>
        </p:nvGraphicFramePr>
        <p:xfrm>
          <a:off x="1475656" y="3068960"/>
          <a:ext cx="6405925" cy="326523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Nikola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Košťálová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VY_32_INOVACE_14A_3_Renesance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14A_Dějiny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kultury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5.11.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2012 v 9.A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učiva. Žáci se seznamují s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významným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díly období renesance, renesančním uměním a především s renesanční hudbou a jejími autory. Součástí výukového materiálu jsou ukázky dobových nástrojů, hudby a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notopisu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80891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8000" dirty="0" smtClean="0"/>
              <a:t>RENESANCE</a:t>
            </a:r>
            <a:endParaRPr lang="cs-CZ" sz="8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6000" dirty="0" smtClean="0"/>
              <a:t>1400 - 1600</a:t>
            </a:r>
            <a:endParaRPr lang="cs-CZ" sz="6000" dirty="0"/>
          </a:p>
        </p:txBody>
      </p:sp>
      <p:sp>
        <p:nvSpPr>
          <p:cNvPr id="4" name="Volný tvar 3"/>
          <p:cNvSpPr/>
          <p:nvPr/>
        </p:nvSpPr>
        <p:spPr>
          <a:xfrm>
            <a:off x="705445" y="392906"/>
            <a:ext cx="8931" cy="26790"/>
          </a:xfrm>
          <a:custGeom>
            <a:avLst/>
            <a:gdLst/>
            <a:ahLst/>
            <a:cxnLst/>
            <a:rect l="0" t="0" r="0" b="0"/>
            <a:pathLst>
              <a:path w="8931" h="26790">
                <a:moveTo>
                  <a:pt x="8930" y="26789"/>
                </a:moveTo>
                <a:lnTo>
                  <a:pt x="0" y="17859"/>
                </a:lnTo>
                <a:lnTo>
                  <a:pt x="0" y="8929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79119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Znaky renesance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981200"/>
            <a:ext cx="8928992" cy="4144963"/>
          </a:xfrm>
        </p:spPr>
        <p:txBody>
          <a:bodyPr>
            <a:noAutofit/>
          </a:bodyPr>
          <a:lstStyle/>
          <a:p>
            <a:r>
              <a:rPr lang="cs-CZ" sz="2400" dirty="0" smtClean="0"/>
              <a:t> Znovuzrození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Důvody vzniku: 1. vynález knihtisku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    2. zámořské objevy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    3. evropské náboženské reformy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Pozornost se obracela k člověku.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Došlo k rozvoji vědeckého bádání, vzrostli zájem o vědu (matematika, fyzika, astronomie) i humanitní obory (filosofie, historie, filologie)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Obnovení antických ideálů – vzdělanost, uctívání krásy, harmonie těla i ducha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73928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416259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2400" dirty="0" smtClean="0"/>
              <a:t>Umělecká díla: Leonardo do Vinci, </a:t>
            </a:r>
            <a:r>
              <a:rPr lang="it-IT" sz="2400" dirty="0"/>
              <a:t>Michelangelo Buonarotti, Rafael Santi, </a:t>
            </a:r>
            <a:r>
              <a:rPr lang="it-IT" sz="2400" dirty="0" smtClean="0"/>
              <a:t>Tizian</a:t>
            </a:r>
            <a:endParaRPr lang="cs-CZ" sz="2400" dirty="0" smtClean="0"/>
          </a:p>
          <a:p>
            <a:r>
              <a:rPr lang="cs-CZ" sz="2400" dirty="0" smtClean="0"/>
              <a:t>Stavby u nás: </a:t>
            </a:r>
            <a:r>
              <a:rPr lang="cs-CZ" sz="2400" dirty="0"/>
              <a:t>Litomyšl, Opočno, Častolovice, náměstí Nové Město nad Metují, v HK Bílá </a:t>
            </a:r>
            <a:r>
              <a:rPr lang="cs-CZ" sz="2400" dirty="0" smtClean="0"/>
              <a:t>věž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49000" y="620688"/>
            <a:ext cx="2692437" cy="284010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040" y="3717032"/>
            <a:ext cx="3132348" cy="2667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4231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 hudby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2400" dirty="0" smtClean="0"/>
              <a:t>Hledala možnosti vyjádření citů volné osobnosti.</a:t>
            </a:r>
          </a:p>
          <a:p>
            <a:r>
              <a:rPr lang="cs-CZ" sz="2400" dirty="0" smtClean="0"/>
              <a:t> V polyfonii vzrostl počet hlasů (nejčastěji 4).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Zvětšil se rozsah vokálních partů, přidal se bas.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Hudba byla nejvíce komponována pro sbor či více sborů.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Jednotlivé hlasy byly rovnocenné.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Zvuk byl bohatší.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Renesance je éra vokální polyfonie.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30290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skladeb a nástroje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2400" dirty="0" smtClean="0"/>
              <a:t>Mše – stále části ( </a:t>
            </a:r>
            <a:r>
              <a:rPr lang="cs-CZ" sz="2400" dirty="0" err="1" smtClean="0"/>
              <a:t>ordinárium</a:t>
            </a:r>
            <a:r>
              <a:rPr lang="cs-CZ" sz="2400" dirty="0" smtClean="0"/>
              <a:t>): </a:t>
            </a:r>
            <a:r>
              <a:rPr lang="cs-CZ" sz="2400" dirty="0"/>
              <a:t>Kyrie, Gloria, </a:t>
            </a:r>
            <a:r>
              <a:rPr lang="cs-CZ" sz="2400" dirty="0" err="1"/>
              <a:t>Credo</a:t>
            </a:r>
            <a:r>
              <a:rPr lang="cs-CZ" sz="2400" dirty="0"/>
              <a:t>, </a:t>
            </a:r>
            <a:r>
              <a:rPr lang="cs-CZ" sz="2400" dirty="0" err="1"/>
              <a:t>Sanctus</a:t>
            </a:r>
            <a:r>
              <a:rPr lang="cs-CZ" sz="2400" dirty="0"/>
              <a:t>, </a:t>
            </a:r>
            <a:r>
              <a:rPr lang="cs-CZ" sz="2400" dirty="0" err="1"/>
              <a:t>Benedictus</a:t>
            </a:r>
            <a:r>
              <a:rPr lang="cs-CZ" sz="2400" dirty="0"/>
              <a:t>, Agnus </a:t>
            </a:r>
            <a:r>
              <a:rPr lang="cs-CZ" sz="2400" dirty="0" smtClean="0"/>
              <a:t>Dei</a:t>
            </a:r>
          </a:p>
          <a:p>
            <a:pPr marL="0" indent="0">
              <a:buNone/>
            </a:pPr>
            <a:r>
              <a:rPr lang="cs-CZ" sz="2400" dirty="0" smtClean="0"/>
              <a:t>	   proměnné části (proprium): </a:t>
            </a:r>
            <a:r>
              <a:rPr lang="en-US" sz="2400" dirty="0" err="1" smtClean="0"/>
              <a:t>Int</a:t>
            </a:r>
            <a:r>
              <a:rPr lang="cs-CZ" sz="2400" dirty="0" smtClean="0"/>
              <a:t>r</a:t>
            </a:r>
            <a:r>
              <a:rPr lang="en-US" sz="2400" dirty="0" err="1" smtClean="0"/>
              <a:t>oit</a:t>
            </a:r>
            <a:r>
              <a:rPr lang="cs-CZ" sz="2400" dirty="0" err="1" smtClean="0"/>
              <a:t>us</a:t>
            </a:r>
            <a:r>
              <a:rPr lang="en-US" sz="2400" dirty="0" smtClean="0"/>
              <a:t>, </a:t>
            </a:r>
            <a:r>
              <a:rPr lang="en-US" sz="2400" dirty="0" err="1"/>
              <a:t>Graduale</a:t>
            </a:r>
            <a:r>
              <a:rPr lang="en-US" sz="2400" dirty="0"/>
              <a:t>, </a:t>
            </a:r>
            <a:r>
              <a:rPr lang="en-US" sz="2400" dirty="0" err="1"/>
              <a:t>Alleluja</a:t>
            </a:r>
            <a:r>
              <a:rPr lang="en-US" sz="2400" dirty="0"/>
              <a:t>, </a:t>
            </a:r>
            <a:r>
              <a:rPr lang="en-US" sz="2400" dirty="0" err="1" smtClean="0"/>
              <a:t>Offertorium</a:t>
            </a:r>
            <a:endParaRPr lang="cs-CZ" sz="2400" dirty="0" smtClean="0"/>
          </a:p>
          <a:p>
            <a:r>
              <a:rPr lang="cs-CZ" sz="2400" dirty="0"/>
              <a:t> D</a:t>
            </a:r>
            <a:r>
              <a:rPr lang="cs-CZ" sz="2400" dirty="0" smtClean="0"/>
              <a:t>echových </a:t>
            </a:r>
            <a:r>
              <a:rPr lang="cs-CZ" sz="2400" dirty="0"/>
              <a:t>nástrojů - </a:t>
            </a:r>
            <a:r>
              <a:rPr lang="cs-CZ" sz="2400" dirty="0" smtClean="0"/>
              <a:t>trubky</a:t>
            </a:r>
            <a:r>
              <a:rPr lang="cs-CZ" sz="2400" dirty="0"/>
              <a:t>, pozouny, fagoty, zobcové flétny, </a:t>
            </a:r>
            <a:endParaRPr lang="cs-CZ" sz="2400" dirty="0" smtClean="0"/>
          </a:p>
          <a:p>
            <a:r>
              <a:rPr lang="cs-CZ" sz="2400" dirty="0"/>
              <a:t> S</a:t>
            </a:r>
            <a:r>
              <a:rPr lang="it-IT" sz="2400" dirty="0" smtClean="0"/>
              <a:t>trunné </a:t>
            </a:r>
            <a:r>
              <a:rPr lang="it-IT" sz="2400" dirty="0"/>
              <a:t>nástroje - lira da braccio, viola da </a:t>
            </a:r>
            <a:r>
              <a:rPr lang="it-IT" sz="2400" dirty="0" smtClean="0"/>
              <a:t>gamba</a:t>
            </a:r>
            <a:r>
              <a:rPr lang="cs-CZ" sz="2400" dirty="0" smtClean="0"/>
              <a:t>…</a:t>
            </a:r>
          </a:p>
          <a:p>
            <a:r>
              <a:rPr lang="cs-CZ" sz="2400" dirty="0"/>
              <a:t> K</a:t>
            </a:r>
            <a:r>
              <a:rPr lang="cs-CZ" sz="2400" dirty="0" smtClean="0"/>
              <a:t>lávesové nástroje </a:t>
            </a:r>
            <a:r>
              <a:rPr lang="cs-CZ" sz="2400" dirty="0"/>
              <a:t>- cembalo, spinet, klavichord, varhany </a:t>
            </a:r>
          </a:p>
        </p:txBody>
      </p:sp>
    </p:spTree>
    <p:extLst>
      <p:ext uri="{BB962C8B-B14F-4D97-AF65-F5344CB8AC3E}">
        <p14:creationId xmlns:p14="http://schemas.microsoft.com/office/powerpoint/2010/main" xmlns="" val="243782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Představitelé – Nizozemské škola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Orlando di </a:t>
            </a:r>
            <a:r>
              <a:rPr lang="cs-CZ" sz="2800" b="1" dirty="0" err="1" smtClean="0"/>
              <a:t>Lasso</a:t>
            </a:r>
            <a:endParaRPr lang="cs-CZ" sz="2800" b="1" dirty="0" smtClean="0"/>
          </a:p>
          <a:p>
            <a:r>
              <a:rPr lang="cs-CZ" sz="2400" b="1" dirty="0"/>
              <a:t> </a:t>
            </a:r>
            <a:r>
              <a:rPr lang="cs-CZ" sz="2400" dirty="0" smtClean="0"/>
              <a:t>Holanďan, kapelník v </a:t>
            </a:r>
            <a:r>
              <a:rPr lang="cs-CZ" sz="2400" dirty="0" err="1" smtClean="0"/>
              <a:t>Mnichovně</a:t>
            </a:r>
            <a:endParaRPr lang="cs-CZ" sz="2400" dirty="0" smtClean="0"/>
          </a:p>
          <a:p>
            <a:r>
              <a:rPr lang="cs-CZ" sz="2400" b="1" dirty="0"/>
              <a:t> </a:t>
            </a:r>
            <a:r>
              <a:rPr lang="cs-CZ" sz="2400" dirty="0" smtClean="0"/>
              <a:t>složil přes 2000 děl</a:t>
            </a:r>
          </a:p>
          <a:p>
            <a:pPr marL="0" indent="0">
              <a:buNone/>
            </a:pPr>
            <a:r>
              <a:rPr lang="cs-CZ" sz="2400" dirty="0" smtClean="0"/>
              <a:t>Dílo: </a:t>
            </a:r>
            <a:r>
              <a:rPr lang="cs-CZ" sz="2400" dirty="0" err="1"/>
              <a:t>Magnum</a:t>
            </a:r>
            <a:r>
              <a:rPr lang="cs-CZ" sz="2400" dirty="0"/>
              <a:t> </a:t>
            </a:r>
            <a:r>
              <a:rPr lang="cs-CZ" sz="2400" dirty="0" smtClean="0"/>
              <a:t>opus </a:t>
            </a:r>
            <a:r>
              <a:rPr lang="cs-CZ" sz="2400" dirty="0" err="1"/>
              <a:t>musicum</a:t>
            </a:r>
            <a:r>
              <a:rPr lang="cs-CZ" sz="2400" dirty="0"/>
              <a:t>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     </a:t>
            </a:r>
            <a:r>
              <a:rPr lang="cs-CZ" sz="2400" dirty="0" err="1" smtClean="0"/>
              <a:t>Mattona</a:t>
            </a:r>
            <a:r>
              <a:rPr lang="cs-CZ" sz="2400" dirty="0" smtClean="0"/>
              <a:t> </a:t>
            </a:r>
            <a:r>
              <a:rPr lang="cs-CZ" sz="2400" dirty="0" err="1" smtClean="0"/>
              <a:t>mia</a:t>
            </a:r>
            <a:r>
              <a:rPr lang="cs-CZ" sz="2400" dirty="0" smtClean="0"/>
              <a:t> cara - </a:t>
            </a:r>
            <a:r>
              <a:rPr lang="cs-CZ" sz="1400" dirty="0" smtClean="0">
                <a:hlinkClick r:id="rId2"/>
              </a:rPr>
              <a:t>http://www.youtube.com/watch?v=PWdrIktHCGM&amp;feature=related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                 </a:t>
            </a:r>
            <a:r>
              <a:rPr lang="cs-CZ" sz="2400" dirty="0" err="1"/>
              <a:t>Occhi</a:t>
            </a:r>
            <a:r>
              <a:rPr lang="cs-CZ" sz="2400" dirty="0"/>
              <a:t> </a:t>
            </a:r>
            <a:r>
              <a:rPr lang="cs-CZ" sz="2400" dirty="0" err="1"/>
              <a:t>manza</a:t>
            </a:r>
            <a:r>
              <a:rPr lang="cs-CZ" sz="2400" dirty="0"/>
              <a:t> </a:t>
            </a:r>
            <a:r>
              <a:rPr lang="cs-CZ" sz="2400" dirty="0" err="1" smtClean="0"/>
              <a:t>mia</a:t>
            </a:r>
            <a:r>
              <a:rPr lang="cs-CZ" sz="2400" dirty="0" smtClean="0"/>
              <a:t> </a:t>
            </a:r>
            <a:r>
              <a:rPr lang="cs-CZ" sz="2400" dirty="0"/>
              <a:t>- </a:t>
            </a:r>
            <a:r>
              <a:rPr lang="cs-CZ" sz="1400" dirty="0">
                <a:hlinkClick r:id="rId3"/>
              </a:rPr>
              <a:t>http://www.youtube.com/watch?v=-</a:t>
            </a:r>
            <a:r>
              <a:rPr lang="cs-CZ" sz="1400" dirty="0" smtClean="0">
                <a:hlinkClick r:id="rId3"/>
              </a:rPr>
              <a:t>RpeUgN4n_o&amp;feature=related</a:t>
            </a:r>
            <a:endParaRPr lang="cs-CZ" sz="1400" dirty="0" smtClean="0"/>
          </a:p>
          <a:p>
            <a:pPr marL="0" indent="0">
              <a:buNone/>
            </a:pPr>
            <a:r>
              <a:rPr lang="cs-CZ" sz="2800" b="1" dirty="0"/>
              <a:t>Jean </a:t>
            </a:r>
            <a:r>
              <a:rPr lang="cs-CZ" sz="2800" b="1" dirty="0" err="1" smtClean="0"/>
              <a:t>Ockegham</a:t>
            </a:r>
            <a:endParaRPr lang="cs-CZ" sz="2800" b="1" dirty="0" smtClean="0"/>
          </a:p>
          <a:p>
            <a:pPr marL="0" indent="0">
              <a:buNone/>
            </a:pPr>
            <a:r>
              <a:rPr lang="cs-CZ" sz="2800" b="1" dirty="0" err="1"/>
              <a:t>Josquin</a:t>
            </a:r>
            <a:r>
              <a:rPr lang="cs-CZ" sz="2800" b="1" dirty="0"/>
              <a:t> des </a:t>
            </a:r>
            <a:r>
              <a:rPr lang="cs-CZ" sz="2800" b="1" dirty="0" err="1"/>
              <a:t>Prés</a:t>
            </a:r>
            <a:r>
              <a:rPr lang="cs-CZ" sz="2800" b="1" dirty="0" smtClean="0"/>
              <a:t> </a:t>
            </a:r>
          </a:p>
          <a:p>
            <a:pPr marL="0" indent="0">
              <a:buNone/>
            </a:pP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654579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Představitelé – Římská škola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/>
              <a:t>Giovanni </a:t>
            </a:r>
            <a:r>
              <a:rPr lang="cs-CZ" sz="2800" b="1" dirty="0" err="1"/>
              <a:t>Pierluigi</a:t>
            </a:r>
            <a:r>
              <a:rPr lang="cs-CZ" sz="2800" b="1" dirty="0"/>
              <a:t> da </a:t>
            </a:r>
            <a:r>
              <a:rPr lang="cs-CZ" sz="2800" b="1" dirty="0" err="1"/>
              <a:t>Palestrina</a:t>
            </a:r>
            <a:r>
              <a:rPr lang="cs-CZ" sz="2800" b="1" dirty="0"/>
              <a:t> </a:t>
            </a:r>
            <a:endParaRPr lang="cs-CZ" sz="2800" b="1" dirty="0" smtClean="0"/>
          </a:p>
          <a:p>
            <a:r>
              <a:rPr lang="cs-CZ" sz="2400" dirty="0" smtClean="0"/>
              <a:t> Ital, kapelník chrámu sv. Petra v Římě, působil v Sixtinské kapli.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Dílo klidné a vyrovnané, všechny hlasy jsou zpěvné.</a:t>
            </a:r>
          </a:p>
          <a:p>
            <a:pPr marL="0" indent="0">
              <a:buNone/>
            </a:pPr>
            <a:r>
              <a:rPr lang="cs-CZ" sz="2400" dirty="0"/>
              <a:t>Dílo: </a:t>
            </a:r>
            <a:r>
              <a:rPr lang="cs-CZ" sz="2400" dirty="0" smtClean="0"/>
              <a:t>	Mše </a:t>
            </a:r>
            <a:r>
              <a:rPr lang="cs-CZ" sz="2400" dirty="0"/>
              <a:t>papeže Marcella </a:t>
            </a:r>
          </a:p>
          <a:p>
            <a:pPr marL="0" indent="0">
              <a:buNone/>
            </a:pPr>
            <a:r>
              <a:rPr lang="cs-CZ" sz="1400" dirty="0" smtClean="0">
                <a:hlinkClick r:id="rId2"/>
              </a:rPr>
              <a:t>http</a:t>
            </a:r>
            <a:r>
              <a:rPr lang="cs-CZ" sz="1400" dirty="0">
                <a:hlinkClick r:id="rId2"/>
              </a:rPr>
              <a:t>://</a:t>
            </a:r>
            <a:r>
              <a:rPr lang="cs-CZ" sz="1400" dirty="0" smtClean="0">
                <a:hlinkClick r:id="rId2"/>
              </a:rPr>
              <a:t>www.youtube.com/watch?v=xoIY09L-X-c&amp;feature=related</a:t>
            </a:r>
            <a:endParaRPr lang="cs-CZ" sz="1400" dirty="0"/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err="1" smtClean="0"/>
              <a:t>Stabat</a:t>
            </a:r>
            <a:r>
              <a:rPr lang="cs-CZ" sz="2400" dirty="0" smtClean="0"/>
              <a:t> </a:t>
            </a:r>
            <a:r>
              <a:rPr lang="cs-CZ" sz="2400" dirty="0"/>
              <a:t>mater </a:t>
            </a:r>
          </a:p>
          <a:p>
            <a:pPr marL="0" indent="0">
              <a:buNone/>
            </a:pPr>
            <a:r>
              <a:rPr lang="cs-CZ" sz="2400" dirty="0" smtClean="0"/>
              <a:t>	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609509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Představitelé – Benátská škola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981200"/>
            <a:ext cx="8964488" cy="4144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Zde se vokální polyfonie začala uplatňovat i v instrumentální hudbě</a:t>
            </a:r>
            <a:r>
              <a:rPr lang="cs-CZ" sz="2400" b="1" dirty="0" smtClean="0"/>
              <a:t>.</a:t>
            </a:r>
          </a:p>
          <a:p>
            <a:pPr marL="0" indent="0">
              <a:buNone/>
            </a:pPr>
            <a:r>
              <a:rPr lang="cs-CZ" sz="2400" b="1" dirty="0" smtClean="0"/>
              <a:t>Adrian </a:t>
            </a:r>
            <a:r>
              <a:rPr lang="cs-CZ" sz="2400" b="1" dirty="0" err="1" smtClean="0"/>
              <a:t>Willaert</a:t>
            </a:r>
            <a:endParaRPr lang="cs-CZ" sz="2400" b="1" dirty="0" smtClean="0"/>
          </a:p>
          <a:p>
            <a:r>
              <a:rPr lang="cs-CZ" sz="2400" b="1" dirty="0"/>
              <a:t> </a:t>
            </a:r>
            <a:r>
              <a:rPr lang="cs-CZ" sz="2400" dirty="0"/>
              <a:t>K</a:t>
            </a:r>
            <a:r>
              <a:rPr lang="cs-CZ" sz="2400" dirty="0" smtClean="0"/>
              <a:t>apelník chrámu svatého Marka  v Benátkách.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/>
              <a:t>Andrea </a:t>
            </a:r>
            <a:r>
              <a:rPr lang="cs-CZ" sz="2400" b="1" dirty="0" err="1"/>
              <a:t>Gabrieli</a:t>
            </a:r>
            <a:r>
              <a:rPr lang="cs-CZ" sz="2400" b="1" dirty="0"/>
              <a:t> , Giovanni </a:t>
            </a:r>
            <a:r>
              <a:rPr lang="cs-CZ" sz="2400" b="1" dirty="0" err="1" smtClean="0"/>
              <a:t>Gabrieli</a:t>
            </a:r>
            <a:endParaRPr lang="cs-CZ" sz="2400" b="1" dirty="0" smtClean="0"/>
          </a:p>
          <a:p>
            <a:r>
              <a:rPr lang="cs-CZ" sz="2400" dirty="0"/>
              <a:t>Salvator </a:t>
            </a:r>
            <a:r>
              <a:rPr lang="cs-CZ" sz="2400" dirty="0" err="1"/>
              <a:t>noster</a:t>
            </a:r>
            <a:r>
              <a:rPr lang="cs-CZ" sz="2400" dirty="0"/>
              <a:t> (Náš Spasitel) -15 </a:t>
            </a:r>
            <a:r>
              <a:rPr lang="cs-CZ" sz="2400" dirty="0" err="1"/>
              <a:t>hlasé</a:t>
            </a:r>
            <a:r>
              <a:rPr lang="cs-CZ" sz="2400" dirty="0"/>
              <a:t> moteto </a:t>
            </a:r>
            <a:r>
              <a:rPr lang="cs-CZ" sz="2400" b="1" dirty="0" smtClean="0"/>
              <a:t> 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41470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Česká hudba v dob renesance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700808"/>
            <a:ext cx="8589640" cy="482453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 Husitství zastavilo rozvoj vícehlasé hudby.</a:t>
            </a:r>
          </a:p>
          <a:p>
            <a:r>
              <a:rPr lang="cs-CZ" sz="2400" dirty="0" smtClean="0"/>
              <a:t>Na rozvoji duchovní hudby se podílela Jednota bratrská. </a:t>
            </a:r>
          </a:p>
          <a:p>
            <a:pPr marL="0" indent="0">
              <a:buNone/>
            </a:pPr>
            <a:r>
              <a:rPr lang="cs-CZ" sz="2400" b="1" dirty="0" smtClean="0"/>
              <a:t>Jan Blahoslav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Biskup Jednoty bratrské.</a:t>
            </a:r>
          </a:p>
          <a:p>
            <a:pPr marL="0" indent="0">
              <a:buNone/>
            </a:pPr>
            <a:r>
              <a:rPr lang="cs-CZ" sz="2400" dirty="0" smtClean="0"/>
              <a:t>Dílo: Musica,</a:t>
            </a:r>
          </a:p>
          <a:p>
            <a:pPr marL="0" indent="0">
              <a:buNone/>
            </a:pPr>
            <a:r>
              <a:rPr lang="cs-CZ" sz="2400" dirty="0" smtClean="0"/>
              <a:t> redaktor </a:t>
            </a:r>
            <a:r>
              <a:rPr lang="cs-CZ" sz="2400" dirty="0" err="1" smtClean="0"/>
              <a:t>Šamotulského</a:t>
            </a:r>
            <a:r>
              <a:rPr lang="cs-CZ" sz="2400" dirty="0" smtClean="0"/>
              <a:t> a Ivančického  kancionálu</a:t>
            </a: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2200" y="2708920"/>
            <a:ext cx="2771800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4385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Skladatelé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sz="2400" b="1" dirty="0"/>
              <a:t>Kryštof Harant z Polžic a Bezdružic (</a:t>
            </a:r>
            <a:r>
              <a:rPr lang="pl-PL" sz="2400" dirty="0"/>
              <a:t>1564 - 1621) </a:t>
            </a:r>
            <a:endParaRPr lang="pl-PL" sz="2400" dirty="0" smtClean="0"/>
          </a:p>
          <a:p>
            <a:r>
              <a:rPr lang="cs-CZ" sz="2400" dirty="0"/>
              <a:t>S</a:t>
            </a:r>
            <a:r>
              <a:rPr lang="cs-CZ" sz="2400" dirty="0" smtClean="0"/>
              <a:t>vobodný </a:t>
            </a:r>
            <a:r>
              <a:rPr lang="cs-CZ" sz="2400" dirty="0"/>
              <a:t>pán na hradě Pecka - šlechtický skladatel, diplomat, válečník, cestovatel, spisovatel, znalec </a:t>
            </a:r>
            <a:r>
              <a:rPr lang="cs-CZ" sz="2400" dirty="0" smtClean="0"/>
              <a:t>umění.</a:t>
            </a:r>
          </a:p>
          <a:p>
            <a:pPr marL="0" indent="0">
              <a:buNone/>
            </a:pPr>
            <a:r>
              <a:rPr lang="cs-CZ" sz="2400" dirty="0" smtClean="0"/>
              <a:t>				Dílo: </a:t>
            </a:r>
            <a:r>
              <a:rPr lang="cs-CZ" sz="2400" dirty="0"/>
              <a:t>mše </a:t>
            </a:r>
            <a:r>
              <a:rPr lang="cs-CZ" sz="2400" dirty="0" err="1"/>
              <a:t>Dolorosi</a:t>
            </a:r>
            <a:r>
              <a:rPr lang="cs-CZ" sz="2400" dirty="0"/>
              <a:t> </a:t>
            </a:r>
            <a:r>
              <a:rPr lang="cs-CZ" sz="2400" dirty="0" err="1" smtClean="0"/>
              <a:t>martir</a:t>
            </a:r>
            <a:r>
              <a:rPr lang="cs-CZ" sz="2400" dirty="0" smtClean="0"/>
              <a:t> </a:t>
            </a:r>
            <a:r>
              <a:rPr lang="cs-CZ" sz="2400" dirty="0"/>
              <a:t>- 5hlasá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				          Maria </a:t>
            </a:r>
            <a:r>
              <a:rPr lang="cs-CZ" sz="2400" dirty="0"/>
              <a:t>Kron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				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			</a:t>
            </a:r>
            <a:r>
              <a:rPr lang="cs-CZ" sz="1600" dirty="0"/>
              <a:t>	</a:t>
            </a: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3284984"/>
            <a:ext cx="2376264" cy="3319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78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0996" y="260648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265436" y="1108373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latin typeface="Arial" pitchFamily="34" charset="0"/>
            </a:endParaRPr>
          </a:p>
        </p:txBody>
      </p:sp>
      <p:pic>
        <p:nvPicPr>
          <p:cNvPr id="4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75111" y="1893755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33065548"/>
              </p:ext>
            </p:extLst>
          </p:nvPr>
        </p:nvGraphicFramePr>
        <p:xfrm>
          <a:off x="1691680" y="3068960"/>
          <a:ext cx="6373842" cy="3480689"/>
        </p:xfrm>
        <a:graphic>
          <a:graphicData uri="http://schemas.openxmlformats.org/drawingml/2006/table">
            <a:tbl>
              <a:tblPr firstRow="1" firstCol="1" bandRow="1"/>
              <a:tblGrid>
                <a:gridCol w="1175639"/>
                <a:gridCol w="114300"/>
                <a:gridCol w="5083903"/>
              </a:tblGrid>
              <a:tr h="19216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200" dirty="0" smtClean="0">
                          <a:effectLst/>
                        </a:rPr>
                        <a:t>AUTOR NEUVEDEN. </a:t>
                      </a:r>
                      <a:r>
                        <a:rPr lang="cs-CZ" sz="1200" i="1" dirty="0" smtClean="0">
                          <a:effectLst/>
                        </a:rPr>
                        <a:t>wikimedia.org</a:t>
                      </a:r>
                      <a:r>
                        <a:rPr lang="cs-CZ" sz="1200" dirty="0" smtClean="0">
                          <a:effectLst/>
                        </a:rPr>
                        <a:t> [online]. [cit. </a:t>
                      </a:r>
                      <a:r>
                        <a:rPr lang="cs-CZ" sz="1200" dirty="0" smtClean="0">
                          <a:effectLst/>
                        </a:rPr>
                        <a:t>3.11.2012]. </a:t>
                      </a:r>
                      <a:r>
                        <a:rPr lang="cs-CZ" sz="1200" dirty="0" smtClean="0">
                          <a:effectLst/>
                        </a:rPr>
                        <a:t>Dostupný na WWW: http://upload.wikimedia.org/wikipedia/commons/6/6a/Mona_Lisa.jpg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AUTOR NEUVEDEN. </a:t>
                      </a:r>
                      <a:r>
                        <a:rPr lang="cs-CZ" sz="1200" i="1" dirty="0" smtClean="0">
                          <a:effectLst/>
                        </a:rPr>
                        <a:t>travelguide.cz</a:t>
                      </a:r>
                      <a:r>
                        <a:rPr lang="cs-CZ" sz="1200" dirty="0" smtClean="0">
                          <a:effectLst/>
                        </a:rPr>
                        <a:t> [online]. [cit. </a:t>
                      </a:r>
                      <a:r>
                        <a:rPr lang="cs-CZ" sz="1200" dirty="0" smtClean="0">
                          <a:effectLst/>
                        </a:rPr>
                        <a:t>3.11.2012]. </a:t>
                      </a:r>
                      <a:r>
                        <a:rPr lang="cs-CZ" sz="1200" dirty="0" smtClean="0">
                          <a:effectLst/>
                        </a:rPr>
                        <a:t>Dostupný na WWW: http://www.travelguide.cz/facilities/tg/full/13-opocno.jpg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AUTOR NEUVEDEN. </a:t>
                      </a:r>
                      <a:r>
                        <a:rPr lang="cs-CZ" sz="1200" i="1" dirty="0" smtClean="0">
                          <a:effectLst/>
                        </a:rPr>
                        <a:t>antologiehudby.cz</a:t>
                      </a:r>
                      <a:r>
                        <a:rPr lang="cs-CZ" sz="1200" dirty="0" smtClean="0">
                          <a:effectLst/>
                        </a:rPr>
                        <a:t> [online]. [cit. </a:t>
                      </a:r>
                      <a:r>
                        <a:rPr lang="cs-CZ" sz="1200" dirty="0" smtClean="0">
                          <a:effectLst/>
                        </a:rPr>
                        <a:t>3.11.2012]. </a:t>
                      </a:r>
                      <a:r>
                        <a:rPr lang="cs-CZ" sz="1200" dirty="0" smtClean="0">
                          <a:effectLst/>
                        </a:rPr>
                        <a:t>Dostupný na WWW: http://www.antologiehudby.cz/obrazky/male/samotulsky_kancional_nahled_20090226001705_1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smtClean="0">
                          <a:effectLst/>
                        </a:rPr>
                        <a:t>AUTOR NEUVEDEN. </a:t>
                      </a:r>
                      <a:r>
                        <a:rPr lang="pt-BR" sz="1200" i="1" dirty="0" smtClean="0">
                          <a:effectLst/>
                        </a:rPr>
                        <a:t>cas.cz</a:t>
                      </a:r>
                      <a:r>
                        <a:rPr lang="pt-BR" sz="1200" dirty="0" smtClean="0">
                          <a:effectLst/>
                        </a:rPr>
                        <a:t> [online]. [cit. </a:t>
                      </a:r>
                      <a:r>
                        <a:rPr lang="cs-CZ" sz="1200" smtClean="0">
                          <a:effectLst/>
                        </a:rPr>
                        <a:t>3.12.2012</a:t>
                      </a:r>
                      <a:r>
                        <a:rPr lang="pt-BR" sz="1200" smtClean="0">
                          <a:effectLst/>
                        </a:rPr>
                        <a:t>]. </a:t>
                      </a:r>
                      <a:r>
                        <a:rPr lang="pt-BR" sz="1200" dirty="0" smtClean="0">
                          <a:effectLst/>
                        </a:rPr>
                        <a:t>Dostupný na WWW: http://www.lib.cas.cz/image-kalendarium/krystof-harant-z-polzic.jpg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220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="1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CHARALABIDIS, Alexandros a kol. </a:t>
                      </a:r>
                      <a:r>
                        <a:rPr lang="cs-CZ" sz="1200" i="1" dirty="0" smtClean="0">
                          <a:solidFill>
                            <a:schemeClr val="tx1"/>
                          </a:solidFill>
                          <a:effectLst/>
                        </a:rPr>
                        <a:t>Hudební výchova pro 8. ročník základní školy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. Praha: SPN, 2005, ISBN 80-7235-298-9.</a:t>
                      </a: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200" b="1" dirty="0" smtClean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endParaRPr lang="cs-CZ" sz="1200" dirty="0" smtClean="0"/>
                    </a:p>
                    <a:p>
                      <a:r>
                        <a:rPr lang="cs-CZ" sz="1200" dirty="0" smtClean="0"/>
                        <a:t> SCHEJBAL, Jaromír. </a:t>
                      </a:r>
                      <a:r>
                        <a:rPr lang="cs-CZ" sz="1200" i="1" dirty="0" smtClean="0"/>
                        <a:t>Světová renesance</a:t>
                      </a:r>
                      <a:r>
                        <a:rPr lang="cs-CZ" sz="1200" dirty="0" smtClean="0"/>
                        <a:t> [online]. [cit. 21.10.2012]. Dostupný na WWW: &lt;http://moodle.gybon.cz/</a:t>
                      </a:r>
                      <a:r>
                        <a:rPr lang="cs-CZ" sz="1200" dirty="0" err="1" smtClean="0"/>
                        <a:t>mod</a:t>
                      </a:r>
                      <a:r>
                        <a:rPr lang="cs-CZ" sz="1200" dirty="0" smtClean="0"/>
                        <a:t>/</a:t>
                      </a:r>
                      <a:r>
                        <a:rPr lang="cs-CZ" sz="1200" dirty="0" err="1" smtClean="0"/>
                        <a:t>resource</a:t>
                      </a:r>
                      <a:r>
                        <a:rPr lang="cs-CZ" sz="1200" dirty="0" smtClean="0"/>
                        <a:t>/</a:t>
                      </a:r>
                      <a:r>
                        <a:rPr lang="cs-CZ" sz="1200" dirty="0" err="1" smtClean="0"/>
                        <a:t>view.php?id</a:t>
                      </a:r>
                      <a:r>
                        <a:rPr lang="cs-CZ" sz="1200" dirty="0" smtClean="0"/>
                        <a:t>=226&gt;.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024340882"/>
      </p:ext>
    </p:extLst>
  </p:cSld>
  <p:clrMapOvr>
    <a:masterClrMapping/>
  </p:clrMapOvr>
</p:sld>
</file>

<file path=ppt/theme/theme1.xml><?xml version="1.0" encoding="utf-8"?>
<a:theme xmlns:a="http://schemas.openxmlformats.org/drawingml/2006/main" name="Macro">
  <a:themeElements>
    <a:clrScheme name="Macro">
      <a:dk1>
        <a:sysClr val="windowText" lastClr="000000"/>
      </a:dk1>
      <a:lt1>
        <a:sysClr val="window" lastClr="FFFFFF"/>
      </a:lt1>
      <a:dk2>
        <a:srgbClr val="3F3F4D"/>
      </a:dk2>
      <a:lt2>
        <a:srgbClr val="DDDDDD"/>
      </a:lt2>
      <a:accent1>
        <a:srgbClr val="A51009"/>
      </a:accent1>
      <a:accent2>
        <a:srgbClr val="DE7014"/>
      </a:accent2>
      <a:accent3>
        <a:srgbClr val="704836"/>
      </a:accent3>
      <a:accent4>
        <a:srgbClr val="F2B431"/>
      </a:accent4>
      <a:accent5>
        <a:srgbClr val="7F221D"/>
      </a:accent5>
      <a:accent6>
        <a:srgbClr val="CDAC77"/>
      </a:accent6>
      <a:hlink>
        <a:srgbClr val="F5B123"/>
      </a:hlink>
      <a:folHlink>
        <a:srgbClr val="E19B0B"/>
      </a:folHlink>
    </a:clrScheme>
    <a:fontScheme name="Macr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TC101859866[[fn=Makro]]</Template>
  <TotalTime>245</TotalTime>
  <Words>419</Words>
  <Application>Microsoft Office PowerPoint</Application>
  <PresentationFormat>Předvádění na obrazovce (4:3)</PresentationFormat>
  <Paragraphs>108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Macro</vt:lpstr>
      <vt:lpstr>Snímek 1</vt:lpstr>
      <vt:lpstr>RENESANCE</vt:lpstr>
      <vt:lpstr>Znaky renesance</vt:lpstr>
      <vt:lpstr>PAMÁTKY</vt:lpstr>
      <vt:lpstr>Charakter hudby</vt:lpstr>
      <vt:lpstr>Druhy skladeb a nástroje</vt:lpstr>
      <vt:lpstr>Představitelé – Nizozemské škola</vt:lpstr>
      <vt:lpstr>Představitelé – Římská škola</vt:lpstr>
      <vt:lpstr>Představitelé – Benátská škola</vt:lpstr>
      <vt:lpstr>Česká hudba v dob renesance</vt:lpstr>
      <vt:lpstr>Skladatelé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RENESANCE</dc:title>
  <dc:creator>Kratochvílová Zdeňka</dc:creator>
  <cp:lastModifiedBy>kostalova</cp:lastModifiedBy>
  <cp:revision>21</cp:revision>
  <dcterms:created xsi:type="dcterms:W3CDTF">2012-10-21T16:19:58Z</dcterms:created>
  <dcterms:modified xsi:type="dcterms:W3CDTF">2013-05-27T12:38:14Z</dcterms:modified>
</cp:coreProperties>
</file>