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bookmarkIdSeed="5">
  <p:sldMasterIdLst>
    <p:sldMasterId id="2147483732" r:id="rId1"/>
  </p:sldMasterIdLst>
  <p:sldIdLst>
    <p:sldId id="262" r:id="rId2"/>
    <p:sldId id="265" r:id="rId3"/>
    <p:sldId id="266" r:id="rId4"/>
    <p:sldId id="267" r:id="rId5"/>
    <p:sldId id="268" r:id="rId6"/>
    <p:sldId id="269" r:id="rId7"/>
    <p:sldId id="270" r:id="rId8"/>
    <p:sldId id="271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1" d="100"/>
          <a:sy n="101" d="100"/>
        </p:scale>
        <p:origin x="-26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1ABEE89A-9886-403C-B21D-7EDA1601A55F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1ABEE89A-9886-403C-B21D-7EDA1601A55F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1ABEE89A-9886-403C-B21D-7EDA1601A55F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1ABEE89A-9886-403C-B21D-7EDA1601A55F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http://www.youtube.com/watch?v=VZc2npAmQXM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BVM9MpCu_Jc" TargetMode="External"/><Relationship Id="rId2" Type="http://schemas.openxmlformats.org/officeDocument/2006/relationships/hyperlink" Target="http://www.youtube.com/watch?v=wni1GVRlMtc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hyperlink" Target="http://www.youtube.com/watch?v=OfFkUmYbbuE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jpeg"/><Relationship Id="rId4" Type="http://schemas.openxmlformats.org/officeDocument/2006/relationships/hyperlink" Target="http://www.youtube.com/watch?v=VC3qO2V1AXY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hyperlink" Target="http://www.youtube.com/watch?v=MS7ImLrEqDE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jpeg"/><Relationship Id="rId4" Type="http://schemas.openxmlformats.org/officeDocument/2006/relationships/hyperlink" Target="http://www.youtube.com/watch?v=KLUnD5h5y_Q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141045600"/>
              </p:ext>
            </p:extLst>
          </p:nvPr>
        </p:nvGraphicFramePr>
        <p:xfrm>
          <a:off x="1368425" y="2924944"/>
          <a:ext cx="6405925" cy="3250820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Základní škola a Mateřská škola, Hradec Králové, Úprkova 1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Nikola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Košťálová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VY_32_INOVACE_14A_4_Baroko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Téma: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14A_Dějiny umění.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Datum ověření: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VM ověřen dne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10.12. 2012 v 9.A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CZ.1.07/1.4.00/21.3215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DUM je určen k výkladu učiva. Žáci se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seznamují s uměleckým směrem baroka, s jeho hlavními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znaky, autory, hudbou a formami vznikajícími v tomto období.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8194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232668"/>
            <a:ext cx="7903033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193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58759" y="1909763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2224088"/>
            <a:ext cx="7019999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755576" y="1268760"/>
            <a:ext cx="7759017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 bmk="OLE_LINK4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9360485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9600" dirty="0" smtClean="0"/>
              <a:t>baroko</a:t>
            </a:r>
            <a:endParaRPr lang="cs-CZ" sz="9600" dirty="0"/>
          </a:p>
        </p:txBody>
      </p:sp>
      <p:sp>
        <p:nvSpPr>
          <p:cNvPr id="2" name="Podnadpis 1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6600" dirty="0" smtClean="0"/>
              <a:t>1600 – 1750 </a:t>
            </a:r>
            <a:endParaRPr lang="cs-CZ" sz="6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Základní fakta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556792"/>
            <a:ext cx="8568952" cy="4846320"/>
          </a:xfrm>
        </p:spPr>
        <p:txBody>
          <a:bodyPr/>
          <a:lstStyle/>
          <a:p>
            <a:r>
              <a:rPr lang="cs-CZ" dirty="0" smtClean="0"/>
              <a:t> baroko = perla = pokřivený 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vznik </a:t>
            </a:r>
            <a:r>
              <a:rPr lang="cs-CZ" dirty="0" smtClean="0"/>
              <a:t>v Itálii </a:t>
            </a:r>
            <a:r>
              <a:rPr lang="cs-CZ" dirty="0" smtClean="0"/>
              <a:t>v r. 1600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 kontrast pomíjivého zemského bytí a nadzemského božího světa 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 posílení feudalismu a  </a:t>
            </a:r>
            <a:r>
              <a:rPr lang="cs-CZ" dirty="0" smtClean="0"/>
              <a:t>moci církve </a:t>
            </a:r>
          </a:p>
          <a:p>
            <a:endParaRPr lang="cs-CZ" dirty="0" smtClean="0"/>
          </a:p>
          <a:p>
            <a:r>
              <a:rPr lang="cs-CZ" dirty="0" smtClean="0"/>
              <a:t> </a:t>
            </a:r>
            <a:r>
              <a:rPr lang="pl-PL" dirty="0" smtClean="0"/>
              <a:t>hlavním rysem je zdobnost a okázalost 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7239000" cy="1143000"/>
          </a:xfrm>
        </p:spPr>
        <p:txBody>
          <a:bodyPr/>
          <a:lstStyle/>
          <a:p>
            <a:r>
              <a:rPr lang="cs-CZ" dirty="0" smtClean="0"/>
              <a:t>Památky barokní doby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268760"/>
            <a:ext cx="7516688" cy="4846320"/>
          </a:xfrm>
        </p:spPr>
        <p:txBody>
          <a:bodyPr/>
          <a:lstStyle/>
          <a:p>
            <a:r>
              <a:rPr lang="cs-CZ" dirty="0" smtClean="0"/>
              <a:t>chrám </a:t>
            </a:r>
            <a:r>
              <a:rPr lang="cs-CZ" dirty="0" smtClean="0"/>
              <a:t>sv. Mikuláše v </a:t>
            </a:r>
            <a:r>
              <a:rPr lang="cs-CZ" dirty="0" smtClean="0"/>
              <a:t>Praze</a:t>
            </a:r>
          </a:p>
          <a:p>
            <a:r>
              <a:rPr lang="cs-CZ" dirty="0" smtClean="0"/>
              <a:t>kostel </a:t>
            </a:r>
            <a:r>
              <a:rPr lang="cs-CZ" dirty="0" smtClean="0"/>
              <a:t>Panny Marie v </a:t>
            </a:r>
            <a:r>
              <a:rPr lang="cs-CZ" dirty="0" smtClean="0"/>
              <a:t>HK</a:t>
            </a:r>
          </a:p>
          <a:p>
            <a:r>
              <a:rPr lang="cs-CZ" dirty="0" smtClean="0"/>
              <a:t>zámek </a:t>
            </a:r>
            <a:r>
              <a:rPr lang="cs-CZ" dirty="0" smtClean="0"/>
              <a:t>Karlova koruna v Chlumci nad </a:t>
            </a:r>
            <a:r>
              <a:rPr lang="cs-CZ" dirty="0" smtClean="0"/>
              <a:t>Cidlinou</a:t>
            </a:r>
          </a:p>
          <a:p>
            <a:r>
              <a:rPr lang="cs-CZ" dirty="0" smtClean="0"/>
              <a:t>Kuks</a:t>
            </a:r>
          </a:p>
          <a:p>
            <a:r>
              <a:rPr lang="cs-CZ" dirty="0" smtClean="0"/>
              <a:t>Jaroměřice 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POZNÁŠ JE?</a:t>
            </a:r>
            <a:endParaRPr lang="cs-CZ" dirty="0"/>
          </a:p>
        </p:txBody>
      </p:sp>
      <p:pic>
        <p:nvPicPr>
          <p:cNvPr id="5" name="Obrázek 4" descr="kostel-sv-mikulase-392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516216" y="3356992"/>
            <a:ext cx="2427734" cy="3236979"/>
          </a:xfrm>
          <a:prstGeom prst="rect">
            <a:avLst/>
          </a:prstGeom>
        </p:spPr>
      </p:pic>
      <p:pic>
        <p:nvPicPr>
          <p:cNvPr id="6" name="Obrázek 5" descr="29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51520" y="4293096"/>
            <a:ext cx="2569468" cy="2085552"/>
          </a:xfrm>
          <a:prstGeom prst="rect">
            <a:avLst/>
          </a:prstGeom>
        </p:spPr>
      </p:pic>
      <p:pic>
        <p:nvPicPr>
          <p:cNvPr id="7" name="Obrázek 6" descr="Kuks 1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2915816" y="3212976"/>
            <a:ext cx="3521968" cy="2641476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539552" y="6381328"/>
            <a:ext cx="17299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Karlova koruna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4211960" y="5949280"/>
            <a:ext cx="6471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Kuks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804248" y="6488668"/>
            <a:ext cx="21334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Chrám sv. Mikuláše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p"/>
      <p:bldP spid="9" grpId="0" build="p"/>
      <p:bldP spid="10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HUDEBNÍ ZNAKY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28800"/>
            <a:ext cx="9144000" cy="4846320"/>
          </a:xfrm>
        </p:spPr>
        <p:txBody>
          <a:bodyPr/>
          <a:lstStyle/>
          <a:p>
            <a:r>
              <a:rPr lang="cs-CZ" dirty="0" smtClean="0"/>
              <a:t> složitá výstavba </a:t>
            </a:r>
            <a:r>
              <a:rPr lang="cs-CZ" dirty="0" smtClean="0"/>
              <a:t>díla</a:t>
            </a:r>
          </a:p>
          <a:p>
            <a:pPr>
              <a:buNone/>
            </a:pPr>
            <a:r>
              <a:rPr lang="cs-CZ" sz="1600" dirty="0" smtClean="0"/>
              <a:t>http://</a:t>
            </a:r>
            <a:r>
              <a:rPr lang="cs-CZ" sz="1600" dirty="0" smtClean="0"/>
              <a:t>www.</a:t>
            </a:r>
            <a:r>
              <a:rPr lang="cs-CZ" sz="1600" dirty="0" err="1" smtClean="0"/>
              <a:t>youtube.com</a:t>
            </a:r>
            <a:r>
              <a:rPr lang="cs-CZ" sz="1600" dirty="0" smtClean="0"/>
              <a:t>/</a:t>
            </a:r>
            <a:r>
              <a:rPr lang="cs-CZ" sz="1600" dirty="0" err="1" smtClean="0"/>
              <a:t>watch</a:t>
            </a:r>
            <a:r>
              <a:rPr lang="cs-CZ" sz="1600" dirty="0" smtClean="0"/>
              <a:t>?v=ipzR9bhei_o</a:t>
            </a:r>
          </a:p>
          <a:p>
            <a:r>
              <a:rPr lang="cs-CZ" dirty="0" smtClean="0"/>
              <a:t> velkolepost, zdobnost, uplatnění </a:t>
            </a:r>
            <a:r>
              <a:rPr lang="cs-CZ" dirty="0" smtClean="0"/>
              <a:t>kontrastu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 odlišení vokální a instrumentální hudby </a:t>
            </a:r>
          </a:p>
          <a:p>
            <a:r>
              <a:rPr lang="cs-CZ" dirty="0" smtClean="0"/>
              <a:t> </a:t>
            </a:r>
            <a:r>
              <a:rPr lang="cs-CZ" dirty="0" smtClean="0"/>
              <a:t>doprovázená monodie  - generální bas </a:t>
            </a:r>
            <a:r>
              <a:rPr lang="cs-CZ" dirty="0" smtClean="0"/>
              <a:t> a jednohlasý zpěv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5" name="Obrázek 4" descr="aa-veronique-gens-d1520.jpg">
            <a:hlinkClick r:id="rId2"/>
          </p:cNvPr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779912" y="4509120"/>
            <a:ext cx="3972329" cy="2060080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Hudební formy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9416"/>
            <a:ext cx="8686800" cy="4846320"/>
          </a:xfrm>
        </p:spPr>
        <p:txBody>
          <a:bodyPr/>
          <a:lstStyle/>
          <a:p>
            <a:r>
              <a:rPr lang="cs-CZ" dirty="0" smtClean="0"/>
              <a:t>vokálně instrumentální - opera,oratorium, mše</a:t>
            </a:r>
          </a:p>
          <a:p>
            <a:pPr>
              <a:buNone/>
            </a:pPr>
            <a:r>
              <a:rPr lang="cs-CZ" sz="2000" dirty="0" smtClean="0">
                <a:hlinkClick r:id="rId2"/>
              </a:rPr>
              <a:t>http://</a:t>
            </a:r>
            <a:r>
              <a:rPr lang="cs-CZ" sz="2000" dirty="0" smtClean="0">
                <a:hlinkClick r:id="rId2"/>
              </a:rPr>
              <a:t>www.</a:t>
            </a:r>
            <a:r>
              <a:rPr lang="cs-CZ" sz="2000" dirty="0" err="1" smtClean="0">
                <a:hlinkClick r:id="rId2"/>
              </a:rPr>
              <a:t>youtube.com</a:t>
            </a:r>
            <a:r>
              <a:rPr lang="cs-CZ" sz="2000" dirty="0" smtClean="0">
                <a:hlinkClick r:id="rId2"/>
              </a:rPr>
              <a:t>/</a:t>
            </a:r>
            <a:r>
              <a:rPr lang="cs-CZ" sz="2000" dirty="0" err="1" smtClean="0">
                <a:hlinkClick r:id="rId2"/>
              </a:rPr>
              <a:t>watch</a:t>
            </a:r>
            <a:r>
              <a:rPr lang="cs-CZ" sz="2000" dirty="0" smtClean="0">
                <a:hlinkClick r:id="rId2"/>
              </a:rPr>
              <a:t>?v=wni1GVRlMtc</a:t>
            </a: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r>
              <a:rPr lang="cs-CZ" dirty="0" smtClean="0"/>
              <a:t>opera = hudebně-dramatické </a:t>
            </a:r>
            <a:r>
              <a:rPr lang="cs-CZ" dirty="0" smtClean="0"/>
              <a:t>dílo,árie </a:t>
            </a:r>
            <a:r>
              <a:rPr lang="cs-CZ" dirty="0" smtClean="0"/>
              <a:t>a </a:t>
            </a:r>
            <a:r>
              <a:rPr lang="cs-CZ" dirty="0" smtClean="0"/>
              <a:t>recitativy 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 instrumentální - </a:t>
            </a:r>
            <a:r>
              <a:rPr lang="cs-CZ" dirty="0" smtClean="0"/>
              <a:t>sonáta,</a:t>
            </a:r>
            <a:r>
              <a:rPr lang="cs-CZ" dirty="0" err="1" smtClean="0"/>
              <a:t>cocerto</a:t>
            </a:r>
            <a:r>
              <a:rPr lang="cs-CZ" dirty="0" smtClean="0"/>
              <a:t> </a:t>
            </a:r>
            <a:r>
              <a:rPr lang="cs-CZ" dirty="0" err="1" smtClean="0"/>
              <a:t>grosso</a:t>
            </a:r>
            <a:r>
              <a:rPr lang="cs-CZ" dirty="0" smtClean="0"/>
              <a:t>, koncert, fuga, </a:t>
            </a:r>
            <a:r>
              <a:rPr lang="cs-CZ" dirty="0" smtClean="0"/>
              <a:t>rondo</a:t>
            </a:r>
          </a:p>
          <a:p>
            <a:pPr>
              <a:buNone/>
            </a:pPr>
            <a:r>
              <a:rPr lang="cs-CZ" sz="2000" dirty="0" smtClean="0">
                <a:hlinkClick r:id="rId3"/>
              </a:rPr>
              <a:t>http://www.</a:t>
            </a:r>
            <a:r>
              <a:rPr lang="cs-CZ" sz="2000" dirty="0" err="1" smtClean="0">
                <a:hlinkClick r:id="rId3"/>
              </a:rPr>
              <a:t>youtube.com</a:t>
            </a:r>
            <a:r>
              <a:rPr lang="cs-CZ" sz="2000" dirty="0" smtClean="0">
                <a:hlinkClick r:id="rId3"/>
              </a:rPr>
              <a:t>/</a:t>
            </a:r>
            <a:r>
              <a:rPr lang="cs-CZ" sz="2000" dirty="0" err="1" smtClean="0">
                <a:hlinkClick r:id="rId3"/>
              </a:rPr>
              <a:t>watch</a:t>
            </a:r>
            <a:r>
              <a:rPr lang="cs-CZ" sz="2000" dirty="0" smtClean="0">
                <a:hlinkClick r:id="rId3"/>
              </a:rPr>
              <a:t>?v=BVM9MpCu_</a:t>
            </a:r>
            <a:r>
              <a:rPr lang="cs-CZ" sz="2000" dirty="0" err="1" smtClean="0">
                <a:hlinkClick r:id="rId3"/>
              </a:rPr>
              <a:t>Jc</a:t>
            </a:r>
            <a:endParaRPr lang="cs-CZ" sz="2000" dirty="0" smtClean="0"/>
          </a:p>
          <a:p>
            <a:pPr>
              <a:buNone/>
            </a:pPr>
            <a:endParaRPr lang="cs-CZ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Italské baroko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628800"/>
            <a:ext cx="9036496" cy="5112568"/>
          </a:xfrm>
        </p:spPr>
        <p:txBody>
          <a:bodyPr>
            <a:normAutofit fontScale="62500" lnSpcReduction="20000"/>
          </a:bodyPr>
          <a:lstStyle/>
          <a:p>
            <a:pPr>
              <a:buNone/>
            </a:pPr>
            <a:r>
              <a:rPr lang="cs-CZ" sz="4000" b="1" dirty="0" err="1" smtClean="0"/>
              <a:t>Claudio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Monteverdi</a:t>
            </a:r>
            <a:r>
              <a:rPr lang="cs-CZ" sz="4000" b="1" dirty="0" smtClean="0"/>
              <a:t> </a:t>
            </a:r>
            <a:r>
              <a:rPr lang="cs-CZ" dirty="0" smtClean="0"/>
              <a:t>(1567 - 1643</a:t>
            </a:r>
            <a:r>
              <a:rPr lang="cs-CZ" dirty="0" smtClean="0"/>
              <a:t>)</a:t>
            </a:r>
          </a:p>
          <a:p>
            <a:pPr lvl="1"/>
            <a:r>
              <a:rPr lang="cs-CZ" sz="2900" dirty="0" smtClean="0">
                <a:solidFill>
                  <a:schemeClr val="tx1"/>
                </a:solidFill>
              </a:rPr>
              <a:t> </a:t>
            </a:r>
            <a:r>
              <a:rPr lang="cs-CZ" sz="2900" dirty="0" err="1" smtClean="0">
                <a:solidFill>
                  <a:schemeClr val="tx1"/>
                </a:solidFill>
              </a:rPr>
              <a:t>it</a:t>
            </a:r>
            <a:r>
              <a:rPr lang="cs-CZ" sz="2900" dirty="0" smtClean="0">
                <a:solidFill>
                  <a:schemeClr val="tx1"/>
                </a:solidFill>
              </a:rPr>
              <a:t>. skladatel, zpěvák , houslista, kapelník </a:t>
            </a:r>
          </a:p>
          <a:p>
            <a:pPr lvl="1"/>
            <a:r>
              <a:rPr lang="cs-CZ" sz="2900" dirty="0" smtClean="0">
                <a:solidFill>
                  <a:schemeClr val="tx1"/>
                </a:solidFill>
              </a:rPr>
              <a:t> reformátor opery</a:t>
            </a:r>
          </a:p>
          <a:p>
            <a:pPr marL="274320" lvl="1" indent="-274320">
              <a:spcBef>
                <a:spcPts val="600"/>
              </a:spcBef>
              <a:buClr>
                <a:schemeClr val="tx2"/>
              </a:buClr>
              <a:buSzPct val="73000"/>
              <a:buNone/>
            </a:pPr>
            <a:r>
              <a:rPr lang="cs-CZ" sz="2900" dirty="0" smtClean="0">
                <a:solidFill>
                  <a:schemeClr val="tx1"/>
                </a:solidFill>
              </a:rPr>
              <a:t>Dílo: opery - </a:t>
            </a:r>
            <a:r>
              <a:rPr lang="cs-CZ" sz="2900" dirty="0" err="1" smtClean="0">
                <a:solidFill>
                  <a:schemeClr val="tx1"/>
                </a:solidFill>
              </a:rPr>
              <a:t>Orfeo</a:t>
            </a:r>
            <a:r>
              <a:rPr lang="cs-CZ" sz="2900" dirty="0" smtClean="0">
                <a:solidFill>
                  <a:schemeClr val="tx1"/>
                </a:solidFill>
              </a:rPr>
              <a:t>, Korunovace </a:t>
            </a:r>
            <a:r>
              <a:rPr lang="cs-CZ" sz="2900" dirty="0" err="1" smtClean="0">
                <a:solidFill>
                  <a:schemeClr val="tx1"/>
                </a:solidFill>
              </a:rPr>
              <a:t>Poppey</a:t>
            </a:r>
            <a:r>
              <a:rPr lang="cs-CZ" sz="2900" dirty="0" smtClean="0">
                <a:solidFill>
                  <a:schemeClr val="tx1"/>
                </a:solidFill>
              </a:rPr>
              <a:t>, </a:t>
            </a:r>
            <a:endParaRPr lang="cs-CZ" sz="2900" dirty="0" smtClean="0">
              <a:solidFill>
                <a:schemeClr val="tx1"/>
              </a:solidFill>
            </a:endParaRPr>
          </a:p>
          <a:p>
            <a:pPr marL="274320" lvl="1" indent="-274320">
              <a:spcBef>
                <a:spcPts val="600"/>
              </a:spcBef>
              <a:buClr>
                <a:schemeClr val="tx2"/>
              </a:buClr>
              <a:buSzPct val="73000"/>
              <a:buNone/>
            </a:pPr>
            <a:r>
              <a:rPr lang="cs-CZ" sz="2900" dirty="0" smtClean="0">
                <a:solidFill>
                  <a:schemeClr val="tx1"/>
                </a:solidFill>
              </a:rPr>
              <a:t>madrigaly</a:t>
            </a:r>
            <a:r>
              <a:rPr lang="cs-CZ" sz="2900" dirty="0" smtClean="0">
                <a:solidFill>
                  <a:schemeClr val="tx1"/>
                </a:solidFill>
              </a:rPr>
              <a:t>, duch. </a:t>
            </a:r>
            <a:r>
              <a:rPr lang="cs-CZ" sz="2900" dirty="0" smtClean="0">
                <a:solidFill>
                  <a:schemeClr val="tx1"/>
                </a:solidFill>
              </a:rPr>
              <a:t>písně</a:t>
            </a:r>
            <a:endParaRPr lang="cs-CZ" sz="2900" dirty="0" smtClean="0">
              <a:solidFill>
                <a:schemeClr val="tx1"/>
              </a:solidFill>
            </a:endParaRP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sz="4500" dirty="0" smtClean="0"/>
          </a:p>
          <a:p>
            <a:pPr marL="274320" lvl="1" indent="-274320">
              <a:spcBef>
                <a:spcPts val="600"/>
              </a:spcBef>
              <a:buClr>
                <a:schemeClr val="tx2"/>
              </a:buClr>
              <a:buSzPct val="73000"/>
              <a:buNone/>
            </a:pPr>
            <a:r>
              <a:rPr lang="it-IT" sz="4500" b="1" dirty="0" smtClean="0">
                <a:solidFill>
                  <a:schemeClr val="tx1"/>
                </a:solidFill>
              </a:rPr>
              <a:t>Antonio Vivaldi </a:t>
            </a:r>
            <a:r>
              <a:rPr lang="it-IT" b="1" dirty="0" smtClean="0">
                <a:solidFill>
                  <a:schemeClr val="tx1"/>
                </a:solidFill>
              </a:rPr>
              <a:t>(1678 Benátky - 1741 Vídeň) </a:t>
            </a:r>
            <a:endParaRPr lang="cs-CZ" b="1" dirty="0" smtClean="0">
              <a:solidFill>
                <a:schemeClr val="tx1"/>
              </a:solidFill>
            </a:endParaRPr>
          </a:p>
          <a:p>
            <a:pPr marL="512064" lvl="2" indent="-274320">
              <a:spcBef>
                <a:spcPts val="600"/>
              </a:spcBef>
              <a:buClr>
                <a:schemeClr val="tx2"/>
              </a:buClr>
              <a:buSzPct val="73000"/>
            </a:pPr>
            <a:r>
              <a:rPr lang="pt-BR" sz="2600" dirty="0" smtClean="0"/>
              <a:t>skladatel a houslový virtuos, pedagog </a:t>
            </a:r>
          </a:p>
          <a:p>
            <a:pPr marL="512064" lvl="2" indent="-274320">
              <a:spcBef>
                <a:spcPts val="600"/>
              </a:spcBef>
              <a:buClr>
                <a:schemeClr val="tx2"/>
              </a:buClr>
              <a:buSzPct val="73000"/>
            </a:pPr>
            <a:r>
              <a:rPr lang="cs-CZ" sz="2600" dirty="0" smtClean="0"/>
              <a:t>koncertoval v Římě, Holandsku, Německu, </a:t>
            </a:r>
            <a:endParaRPr lang="cs-CZ" sz="2600" dirty="0" smtClean="0"/>
          </a:p>
          <a:p>
            <a:pPr marL="512064" lvl="2" indent="-274320">
              <a:spcBef>
                <a:spcPts val="600"/>
              </a:spcBef>
              <a:buClr>
                <a:schemeClr val="tx2"/>
              </a:buClr>
              <a:buSzPct val="73000"/>
              <a:buNone/>
            </a:pPr>
            <a:r>
              <a:rPr lang="cs-CZ" sz="2600" dirty="0" smtClean="0"/>
              <a:t>	v</a:t>
            </a:r>
            <a:r>
              <a:rPr lang="cs-CZ" sz="2600" dirty="0" smtClean="0"/>
              <a:t> Čechách </a:t>
            </a:r>
            <a:r>
              <a:rPr lang="cs-CZ" sz="2600" b="1" dirty="0" smtClean="0"/>
              <a:t> </a:t>
            </a:r>
          </a:p>
          <a:p>
            <a:pPr marL="274320" lvl="1" indent="-274320">
              <a:spcBef>
                <a:spcPts val="600"/>
              </a:spcBef>
              <a:buClr>
                <a:schemeClr val="tx2"/>
              </a:buClr>
              <a:buSzPct val="73000"/>
              <a:buNone/>
            </a:pPr>
            <a:r>
              <a:rPr lang="cs-CZ" sz="2600" dirty="0" smtClean="0">
                <a:solidFill>
                  <a:schemeClr val="tx1"/>
                </a:solidFill>
              </a:rPr>
              <a:t>Dílo: přes 400 houslových koncertů </a:t>
            </a:r>
            <a:endParaRPr lang="cs-CZ" sz="2600" dirty="0" smtClean="0">
              <a:solidFill>
                <a:schemeClr val="tx1"/>
              </a:solidFill>
            </a:endParaRPr>
          </a:p>
          <a:p>
            <a:pPr marL="274320" lvl="1" indent="-274320">
              <a:spcBef>
                <a:spcPts val="600"/>
              </a:spcBef>
              <a:buClr>
                <a:schemeClr val="tx2"/>
              </a:buClr>
              <a:buSzPct val="73000"/>
              <a:buNone/>
            </a:pP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smtClean="0">
                <a:solidFill>
                  <a:schemeClr val="tx1"/>
                </a:solidFill>
              </a:rPr>
              <a:t>Čtvero ročních období</a:t>
            </a:r>
          </a:p>
          <a:p>
            <a:pPr marL="274320" lvl="1" indent="-274320">
              <a:spcBef>
                <a:spcPts val="600"/>
              </a:spcBef>
              <a:buClr>
                <a:schemeClr val="tx2"/>
              </a:buClr>
              <a:buSzPct val="73000"/>
              <a:buNone/>
            </a:pPr>
            <a:r>
              <a:rPr lang="cs-CZ" sz="2600" dirty="0" smtClean="0">
                <a:solidFill>
                  <a:schemeClr val="tx1"/>
                </a:solidFill>
              </a:rPr>
              <a:t>	    přes 40 oper</a:t>
            </a:r>
            <a:r>
              <a:rPr lang="cs-CZ" sz="2600" u="sng" dirty="0" smtClean="0">
                <a:solidFill>
                  <a:schemeClr val="tx1"/>
                </a:solidFill>
              </a:rPr>
              <a:t> </a:t>
            </a:r>
            <a:endParaRPr lang="cs-CZ" sz="2600" dirty="0" smtClean="0">
              <a:solidFill>
                <a:schemeClr val="tx1"/>
              </a:solidFill>
            </a:endParaRPr>
          </a:p>
          <a:p>
            <a:pPr marL="274320" lvl="1" indent="-274320">
              <a:spcBef>
                <a:spcPts val="600"/>
              </a:spcBef>
              <a:buClr>
                <a:schemeClr val="tx2"/>
              </a:buClr>
              <a:buSzPct val="73000"/>
              <a:buNone/>
            </a:pPr>
            <a:endParaRPr lang="it-IT" dirty="0" smtClean="0"/>
          </a:p>
          <a:p>
            <a:pPr>
              <a:buNone/>
            </a:pPr>
            <a:r>
              <a:rPr lang="cs-CZ" dirty="0" smtClean="0"/>
              <a:t> </a:t>
            </a:r>
            <a:endParaRPr lang="cs-CZ" dirty="0" smtClean="0"/>
          </a:p>
          <a:p>
            <a:pPr lvl="1">
              <a:buNone/>
            </a:pPr>
            <a:endParaRPr lang="cs-CZ" dirty="0" smtClean="0"/>
          </a:p>
          <a:p>
            <a:pPr lvl="1"/>
            <a:endParaRPr lang="cs-CZ" dirty="0" smtClean="0"/>
          </a:p>
          <a:p>
            <a:pPr lvl="1"/>
            <a:endParaRPr lang="cs-CZ" dirty="0" smtClean="0"/>
          </a:p>
          <a:p>
            <a:endParaRPr lang="cs-CZ" dirty="0"/>
          </a:p>
        </p:txBody>
      </p:sp>
      <p:pic>
        <p:nvPicPr>
          <p:cNvPr id="4" name="Obrázek 3" descr="89px-Claudio_Monteverdi_5.jpg">
            <a:hlinkClick r:id="rId2"/>
          </p:cNvPr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940152" y="116632"/>
            <a:ext cx="2285222" cy="2485147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5940152" y="2204864"/>
            <a:ext cx="23038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Klikni a poslechni si.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6" name="Obrázek 5" descr="502px-Vivaldi.jpg">
            <a:hlinkClick r:id="rId4"/>
          </p:cNvPr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5796136" y="3861048"/>
            <a:ext cx="2304255" cy="2849336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5868144" y="6381328"/>
            <a:ext cx="230383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Klikni a poslechni si.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Německé baroko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609416"/>
            <a:ext cx="8784976" cy="5059944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sz="2800" b="1" dirty="0" err="1" smtClean="0"/>
              <a:t>Georg</a:t>
            </a:r>
            <a:r>
              <a:rPr lang="cs-CZ" sz="2800" b="1" dirty="0" smtClean="0"/>
              <a:t> Friedrich </a:t>
            </a:r>
            <a:r>
              <a:rPr lang="cs-CZ" sz="2800" b="1" dirty="0" smtClean="0"/>
              <a:t>Händel </a:t>
            </a:r>
            <a:r>
              <a:rPr lang="cs-CZ" sz="2000" dirty="0" smtClean="0"/>
              <a:t>(</a:t>
            </a:r>
            <a:r>
              <a:rPr lang="cs-CZ" sz="2000" dirty="0" smtClean="0"/>
              <a:t>1685</a:t>
            </a:r>
            <a:r>
              <a:rPr lang="cs-CZ" sz="2000" dirty="0" smtClean="0"/>
              <a:t> - </a:t>
            </a:r>
            <a:r>
              <a:rPr lang="cs-CZ" sz="2000" dirty="0" smtClean="0"/>
              <a:t>1759)</a:t>
            </a:r>
          </a:p>
          <a:p>
            <a:pPr lvl="1"/>
            <a:r>
              <a:rPr lang="cs-CZ" sz="2000" dirty="0" smtClean="0">
                <a:solidFill>
                  <a:schemeClr val="tx1"/>
                </a:solidFill>
              </a:rPr>
              <a:t>německý skladatel, </a:t>
            </a:r>
            <a:r>
              <a:rPr lang="pt-BR" sz="2000" dirty="0" smtClean="0">
                <a:solidFill>
                  <a:schemeClr val="tx1"/>
                </a:solidFill>
              </a:rPr>
              <a:t>houslistou a cembalistou v opeře </a:t>
            </a:r>
          </a:p>
          <a:p>
            <a:pPr lvl="1"/>
            <a:r>
              <a:rPr lang="cs-CZ" sz="2000" dirty="0" smtClean="0">
                <a:solidFill>
                  <a:schemeClr val="tx1"/>
                </a:solidFill>
              </a:rPr>
              <a:t>1710 </a:t>
            </a:r>
            <a:r>
              <a:rPr lang="cs-CZ" sz="2000" dirty="0" smtClean="0">
                <a:solidFill>
                  <a:schemeClr val="tx1"/>
                </a:solidFill>
              </a:rPr>
              <a:t>Londýn, </a:t>
            </a:r>
            <a:r>
              <a:rPr lang="cs-CZ" sz="2000" dirty="0" smtClean="0">
                <a:solidFill>
                  <a:schemeClr val="tx1"/>
                </a:solidFill>
              </a:rPr>
              <a:t>naučil se anglicky, prosazoval </a:t>
            </a:r>
            <a:endParaRPr lang="cs-CZ" sz="2000" dirty="0" smtClean="0">
              <a:solidFill>
                <a:schemeClr val="tx1"/>
              </a:solidFill>
            </a:endParaRPr>
          </a:p>
          <a:p>
            <a:pPr lvl="1">
              <a:buNone/>
            </a:pPr>
            <a:r>
              <a:rPr lang="cs-CZ" sz="2000" dirty="0" smtClean="0">
                <a:solidFill>
                  <a:schemeClr val="tx1"/>
                </a:solidFill>
              </a:rPr>
              <a:t>	se </a:t>
            </a:r>
            <a:r>
              <a:rPr lang="cs-CZ" sz="2000" dirty="0" smtClean="0">
                <a:solidFill>
                  <a:schemeClr val="tx1"/>
                </a:solidFill>
              </a:rPr>
              <a:t>svými operami</a:t>
            </a:r>
            <a:r>
              <a:rPr lang="cs-CZ" dirty="0" smtClean="0"/>
              <a:t> </a:t>
            </a:r>
          </a:p>
          <a:p>
            <a:pPr>
              <a:buNone/>
            </a:pPr>
            <a:r>
              <a:rPr lang="cs-CZ" sz="2000" dirty="0" smtClean="0"/>
              <a:t>dílo: opery – Xerxes</a:t>
            </a:r>
            <a:endParaRPr lang="cs-CZ" sz="2000" b="1" dirty="0" smtClean="0"/>
          </a:p>
          <a:p>
            <a:pPr>
              <a:buNone/>
            </a:pPr>
            <a:r>
              <a:rPr lang="cs-CZ" sz="2000" dirty="0" smtClean="0"/>
              <a:t>	     oratoria – Mesiáš</a:t>
            </a:r>
          </a:p>
          <a:p>
            <a:pPr>
              <a:buNone/>
            </a:pPr>
            <a:r>
              <a:rPr lang="cs-CZ" sz="2000" dirty="0" smtClean="0"/>
              <a:t>	     suita – Vodní hudba, </a:t>
            </a:r>
            <a:r>
              <a:rPr lang="cs-CZ" sz="2000" dirty="0" err="1" smtClean="0"/>
              <a:t>Hudba</a:t>
            </a:r>
            <a:r>
              <a:rPr lang="cs-CZ" sz="2000" dirty="0" smtClean="0"/>
              <a:t> k </a:t>
            </a:r>
            <a:r>
              <a:rPr lang="cs-CZ" sz="2000" dirty="0" smtClean="0"/>
              <a:t>ohňostroji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800" b="1" dirty="0" err="1" smtClean="0"/>
              <a:t>Johann</a:t>
            </a:r>
            <a:r>
              <a:rPr lang="cs-CZ" sz="2800" b="1" dirty="0" smtClean="0"/>
              <a:t> Sebastian </a:t>
            </a:r>
            <a:r>
              <a:rPr lang="cs-CZ" sz="2800" b="1" dirty="0" err="1" smtClean="0"/>
              <a:t>Bach</a:t>
            </a:r>
            <a:r>
              <a:rPr lang="cs-CZ" sz="2800" b="1" dirty="0" smtClean="0"/>
              <a:t> </a:t>
            </a:r>
            <a:r>
              <a:rPr lang="cs-CZ" sz="2000" dirty="0" smtClean="0"/>
              <a:t>(*21.3.1685 </a:t>
            </a:r>
            <a:r>
              <a:rPr lang="cs-CZ" sz="2000" dirty="0" smtClean="0"/>
              <a:t>- </a:t>
            </a:r>
            <a:r>
              <a:rPr lang="cs-CZ" sz="2000" dirty="0" smtClean="0"/>
              <a:t>+28.7.1750 </a:t>
            </a:r>
            <a:r>
              <a:rPr lang="cs-CZ" sz="2000" dirty="0" smtClean="0"/>
              <a:t>)</a:t>
            </a:r>
          </a:p>
          <a:p>
            <a:pPr lvl="1"/>
            <a:r>
              <a:rPr lang="cs-CZ" sz="2200" dirty="0" smtClean="0">
                <a:solidFill>
                  <a:schemeClr val="tx1"/>
                </a:solidFill>
              </a:rPr>
              <a:t>německý </a:t>
            </a:r>
            <a:r>
              <a:rPr lang="cs-CZ" sz="2200" dirty="0" smtClean="0">
                <a:solidFill>
                  <a:schemeClr val="tx1"/>
                </a:solidFill>
              </a:rPr>
              <a:t>skladatel, </a:t>
            </a:r>
            <a:r>
              <a:rPr lang="cs-CZ" sz="2200" dirty="0" smtClean="0">
                <a:solidFill>
                  <a:schemeClr val="tx1"/>
                </a:solidFill>
              </a:rPr>
              <a:t>pření osobnost baroka</a:t>
            </a:r>
            <a:endParaRPr lang="cs-CZ" sz="2200" dirty="0" smtClean="0">
              <a:solidFill>
                <a:schemeClr val="tx1"/>
              </a:solidFill>
            </a:endParaRPr>
          </a:p>
          <a:p>
            <a:pPr lvl="1"/>
            <a:r>
              <a:rPr lang="cs-CZ" sz="2200" dirty="0" smtClean="0">
                <a:solidFill>
                  <a:schemeClr val="tx1"/>
                </a:solidFill>
              </a:rPr>
              <a:t>varhaník ve Výmaru, v </a:t>
            </a:r>
            <a:r>
              <a:rPr lang="cs-CZ" sz="2200" dirty="0" err="1" smtClean="0">
                <a:solidFill>
                  <a:schemeClr val="tx1"/>
                </a:solidFill>
              </a:rPr>
              <a:t>Arnstadtu</a:t>
            </a:r>
            <a:r>
              <a:rPr lang="cs-CZ" sz="2200" dirty="0" smtClean="0">
                <a:solidFill>
                  <a:schemeClr val="tx1"/>
                </a:solidFill>
              </a:rPr>
              <a:t> a v </a:t>
            </a:r>
            <a:r>
              <a:rPr lang="cs-CZ" sz="2200" dirty="0" err="1" smtClean="0">
                <a:solidFill>
                  <a:schemeClr val="tx1"/>
                </a:solidFill>
              </a:rPr>
              <a:t>Mühlhausenu</a:t>
            </a:r>
            <a:r>
              <a:rPr lang="cs-CZ" sz="2200" dirty="0" smtClean="0">
                <a:solidFill>
                  <a:schemeClr val="tx1"/>
                </a:solidFill>
              </a:rPr>
              <a:t> </a:t>
            </a:r>
          </a:p>
          <a:p>
            <a:pPr lvl="1">
              <a:buNone/>
            </a:pPr>
            <a:endParaRPr lang="cs-CZ" sz="1700" dirty="0" smtClean="0"/>
          </a:p>
          <a:p>
            <a:pPr>
              <a:buNone/>
            </a:pPr>
            <a:r>
              <a:rPr lang="cs-CZ" sz="2200" dirty="0" smtClean="0"/>
              <a:t>dílo: varhanní tvorba – preludia a fugy</a:t>
            </a:r>
          </a:p>
          <a:p>
            <a:pPr>
              <a:buNone/>
            </a:pPr>
            <a:r>
              <a:rPr lang="cs-CZ" sz="2200" dirty="0" smtClean="0"/>
              <a:t>	    klavírní dílo – Temperovaný </a:t>
            </a:r>
            <a:r>
              <a:rPr lang="cs-CZ" sz="2200" dirty="0" smtClean="0"/>
              <a:t>klavír</a:t>
            </a:r>
            <a:endParaRPr lang="cs-CZ" sz="2200" dirty="0" smtClean="0"/>
          </a:p>
          <a:p>
            <a:pPr>
              <a:buNone/>
            </a:pPr>
            <a:r>
              <a:rPr lang="cs-CZ" sz="2200" dirty="0" smtClean="0"/>
              <a:t>	    mše h moll, Braniborské koncerty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5" name="Obrázek 4" descr="Bach_face.jpg">
            <a:hlinkClick r:id="rId2"/>
          </p:cNvPr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660232" y="4077072"/>
            <a:ext cx="2232248" cy="2477761"/>
          </a:xfrm>
          <a:prstGeom prst="rect">
            <a:avLst/>
          </a:prstGeom>
        </p:spPr>
      </p:pic>
      <p:pic>
        <p:nvPicPr>
          <p:cNvPr id="6" name="Obrázek 5" descr="GEORG_~1.JPG">
            <a:hlinkClick r:id="rId4"/>
          </p:cNvPr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6516216" y="332656"/>
            <a:ext cx="2132953" cy="2520280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6588224" y="6488668"/>
            <a:ext cx="24384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Kliknutím si poslechni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6516216" y="2852936"/>
            <a:ext cx="243848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Kliknutím si poslechni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031984445"/>
              </p:ext>
            </p:extLst>
          </p:nvPr>
        </p:nvGraphicFramePr>
        <p:xfrm>
          <a:off x="1187624" y="2708920"/>
          <a:ext cx="6405925" cy="4005009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Použití zdroje: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1000" dirty="0" smtClean="0"/>
                        <a:t>AUTOR NEUVEDEN. </a:t>
                      </a:r>
                      <a:r>
                        <a:rPr lang="cs-CZ" sz="1000" i="1" dirty="0" err="1" smtClean="0"/>
                        <a:t>magickasvatba.cz</a:t>
                      </a:r>
                      <a:r>
                        <a:rPr lang="cs-CZ" sz="1000" dirty="0" smtClean="0"/>
                        <a:t> [online]. [cit. 8.12.2012]. Dostupný na WWW: http://magickasvatba.cz/sluzby/svatebni-obrad/prazske-pamatky/kostel-sv-mikulase 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/>
                        <a:t>AUTOR NEUVEDEN. </a:t>
                      </a:r>
                      <a:r>
                        <a:rPr lang="cs-CZ" sz="1000" i="1" dirty="0" err="1" smtClean="0"/>
                        <a:t>hradek</a:t>
                      </a:r>
                      <a:r>
                        <a:rPr lang="cs-CZ" sz="1000" i="1" dirty="0" smtClean="0"/>
                        <a:t>-</a:t>
                      </a:r>
                      <a:r>
                        <a:rPr lang="cs-CZ" sz="1000" i="1" dirty="0" err="1" smtClean="0"/>
                        <a:t>nechanice.cz</a:t>
                      </a:r>
                      <a:r>
                        <a:rPr lang="cs-CZ" sz="1000" dirty="0" smtClean="0"/>
                        <a:t> [online]. [cit. 8.12.2012]. Dostupný na WWW: http://www.</a:t>
                      </a:r>
                      <a:r>
                        <a:rPr lang="cs-CZ" sz="1000" dirty="0" err="1" smtClean="0"/>
                        <a:t>hradek</a:t>
                      </a:r>
                      <a:r>
                        <a:rPr lang="cs-CZ" sz="1000" dirty="0" smtClean="0"/>
                        <a:t>-</a:t>
                      </a:r>
                      <a:r>
                        <a:rPr lang="cs-CZ" sz="1000" dirty="0" err="1" smtClean="0"/>
                        <a:t>nechanice.cz</a:t>
                      </a:r>
                      <a:r>
                        <a:rPr lang="cs-CZ" sz="1000" dirty="0" smtClean="0"/>
                        <a:t>/</a:t>
                      </a:r>
                      <a:r>
                        <a:rPr lang="cs-CZ" sz="1000" dirty="0" err="1" smtClean="0"/>
                        <a:t>vylety</a:t>
                      </a:r>
                      <a:r>
                        <a:rPr lang="cs-CZ" sz="1000" dirty="0" smtClean="0"/>
                        <a:t>-do-</a:t>
                      </a:r>
                      <a:r>
                        <a:rPr lang="cs-CZ" sz="1000" dirty="0" err="1" smtClean="0"/>
                        <a:t>okoli.php</a:t>
                      </a:r>
                      <a:endParaRPr lang="cs-CZ" sz="1000" dirty="0" smtClean="0"/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/>
                        <a:t>AUTOR NEUVEDEN. </a:t>
                      </a:r>
                      <a:r>
                        <a:rPr lang="cs-CZ" sz="1000" i="1" dirty="0" err="1" smtClean="0"/>
                        <a:t>npu.cz</a:t>
                      </a:r>
                      <a:r>
                        <a:rPr lang="cs-CZ" sz="1000" dirty="0" smtClean="0"/>
                        <a:t> [online]. [cit. 8.12.2012]. Dostupný na WWW: http://www.</a:t>
                      </a:r>
                      <a:r>
                        <a:rPr lang="cs-CZ" sz="1000" dirty="0" err="1" smtClean="0"/>
                        <a:t>npu.cz</a:t>
                      </a:r>
                      <a:r>
                        <a:rPr lang="cs-CZ" sz="1000" dirty="0" smtClean="0"/>
                        <a:t>/</a:t>
                      </a:r>
                      <a:r>
                        <a:rPr lang="cs-CZ" sz="1000" dirty="0" err="1" smtClean="0"/>
                        <a:t>sights</a:t>
                      </a:r>
                      <a:r>
                        <a:rPr lang="cs-CZ" sz="1000" dirty="0" smtClean="0"/>
                        <a:t>/</a:t>
                      </a:r>
                      <a:r>
                        <a:rPr lang="cs-CZ" sz="1000" dirty="0" err="1" smtClean="0"/>
                        <a:t>hospital</a:t>
                      </a:r>
                      <a:r>
                        <a:rPr lang="cs-CZ" sz="1000" dirty="0" smtClean="0"/>
                        <a:t>-</a:t>
                      </a:r>
                      <a:r>
                        <a:rPr lang="cs-CZ" sz="1000" dirty="0" err="1" smtClean="0"/>
                        <a:t>kuks</a:t>
                      </a:r>
                      <a:r>
                        <a:rPr lang="cs-CZ" sz="1000" dirty="0" smtClean="0"/>
                        <a:t>/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/>
                        <a:t>AUTOR NEUVEDEN. </a:t>
                      </a:r>
                      <a:r>
                        <a:rPr lang="cs-CZ" sz="1000" i="1" dirty="0" err="1" smtClean="0"/>
                        <a:t>ceskafilharmonie.cz</a:t>
                      </a:r>
                      <a:r>
                        <a:rPr lang="cs-CZ" sz="1000" dirty="0" smtClean="0"/>
                        <a:t> [online]. [cit. 8.12.2012]. Dostupný na WWW: http://www.</a:t>
                      </a:r>
                      <a:r>
                        <a:rPr lang="cs-CZ" sz="1000" dirty="0" err="1" smtClean="0"/>
                        <a:t>ceskafilharmonie.cz</a:t>
                      </a:r>
                      <a:r>
                        <a:rPr lang="cs-CZ" sz="1000" dirty="0" smtClean="0"/>
                        <a:t>/#detail/Revoluce-v-opere-se133.html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/>
                        <a:t>http://www.</a:t>
                      </a:r>
                      <a:r>
                        <a:rPr lang="cs-CZ" sz="1000" dirty="0" err="1" smtClean="0"/>
                        <a:t>youtube.com</a:t>
                      </a:r>
                      <a:r>
                        <a:rPr lang="cs-CZ" sz="1000" dirty="0" smtClean="0"/>
                        <a:t>/</a:t>
                      </a:r>
                      <a:r>
                        <a:rPr lang="cs-CZ" sz="1000" dirty="0" err="1" smtClean="0"/>
                        <a:t>watch</a:t>
                      </a:r>
                      <a:r>
                        <a:rPr lang="cs-CZ" sz="1000" dirty="0" smtClean="0"/>
                        <a:t>?v=VZc2npAmQXM 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/>
                        <a:t>CHARVEX. </a:t>
                      </a:r>
                      <a:r>
                        <a:rPr lang="cs-CZ" sz="1000" i="1" dirty="0" err="1" smtClean="0"/>
                        <a:t>wikipedia.org</a:t>
                      </a:r>
                      <a:r>
                        <a:rPr lang="cs-CZ" sz="1000" dirty="0" smtClean="0"/>
                        <a:t> [online]. [cit. 8.12.2012]. Dostupný na WWW: http://commons.wikimedia.org/wiki/File:Claudio_Monteverdi_1.jpg 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/>
                        <a:t>http://www.</a:t>
                      </a:r>
                      <a:r>
                        <a:rPr lang="cs-CZ" sz="1000" dirty="0" err="1" smtClean="0"/>
                        <a:t>youtube.com</a:t>
                      </a:r>
                      <a:r>
                        <a:rPr lang="cs-CZ" sz="1000" dirty="0" smtClean="0"/>
                        <a:t>/</a:t>
                      </a:r>
                      <a:r>
                        <a:rPr lang="cs-CZ" sz="1000" dirty="0" err="1" smtClean="0"/>
                        <a:t>watch</a:t>
                      </a:r>
                      <a:r>
                        <a:rPr lang="cs-CZ" sz="1000" dirty="0" smtClean="0"/>
                        <a:t>?v=</a:t>
                      </a:r>
                      <a:r>
                        <a:rPr lang="cs-CZ" sz="1000" dirty="0" err="1" smtClean="0"/>
                        <a:t>OfFkUmYbbuE</a:t>
                      </a:r>
                      <a:endParaRPr lang="cs-CZ" sz="1000" dirty="0" smtClean="0"/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/>
                        <a:t>http://www.</a:t>
                      </a:r>
                      <a:r>
                        <a:rPr lang="cs-CZ" sz="1000" dirty="0" err="1" smtClean="0"/>
                        <a:t>youtube.com</a:t>
                      </a:r>
                      <a:r>
                        <a:rPr lang="cs-CZ" sz="1000" dirty="0" smtClean="0"/>
                        <a:t>/</a:t>
                      </a:r>
                      <a:r>
                        <a:rPr lang="cs-CZ" sz="1000" dirty="0" err="1" smtClean="0"/>
                        <a:t>watch</a:t>
                      </a:r>
                      <a:r>
                        <a:rPr lang="cs-CZ" sz="1000" dirty="0" smtClean="0"/>
                        <a:t>?v=VC3qO2V1AXY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/>
                        <a:t>CLAVECIN. </a:t>
                      </a:r>
                      <a:r>
                        <a:rPr lang="cs-CZ" sz="1000" i="1" dirty="0" err="1" smtClean="0"/>
                        <a:t>wikipedia.org</a:t>
                      </a:r>
                      <a:r>
                        <a:rPr lang="cs-CZ" sz="1000" dirty="0" smtClean="0"/>
                        <a:t> [online]. [cit. 8.12.2012]. Dostupný na WWW: http://commons.wikimedia.org/wiki/File:Bach_face.jpg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/>
                        <a:t>PHROOD. </a:t>
                      </a:r>
                      <a:r>
                        <a:rPr lang="cs-CZ" sz="1000" i="1" dirty="0" err="1" smtClean="0"/>
                        <a:t>wikipedia.org</a:t>
                      </a:r>
                      <a:r>
                        <a:rPr lang="cs-CZ" sz="1000" dirty="0" smtClean="0"/>
                        <a:t> [online]. [cit. </a:t>
                      </a:r>
                      <a:r>
                        <a:rPr lang="cs-CZ" sz="1000" smtClean="0"/>
                        <a:t>8.12.2012]. </a:t>
                      </a:r>
                      <a:r>
                        <a:rPr lang="cs-CZ" sz="1000" dirty="0" smtClean="0"/>
                        <a:t>Dostupný na WWW: http://commons.wikimedia.org/wiki/File:Georg_Friedrich_H%C3%A4ndel.jpg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/>
                        <a:t>http://www.</a:t>
                      </a:r>
                      <a:r>
                        <a:rPr lang="cs-CZ" sz="1000" dirty="0" err="1" smtClean="0"/>
                        <a:t>youtube.com</a:t>
                      </a:r>
                      <a:r>
                        <a:rPr lang="cs-CZ" sz="1000" dirty="0" smtClean="0"/>
                        <a:t>/</a:t>
                      </a:r>
                      <a:r>
                        <a:rPr lang="cs-CZ" sz="1000" dirty="0" err="1" smtClean="0"/>
                        <a:t>wahttp</a:t>
                      </a:r>
                      <a:r>
                        <a:rPr lang="cs-CZ" sz="1000" dirty="0" smtClean="0"/>
                        <a:t>://www.</a:t>
                      </a:r>
                      <a:r>
                        <a:rPr lang="cs-CZ" sz="1000" dirty="0" err="1" smtClean="0"/>
                        <a:t>youtube.com</a:t>
                      </a:r>
                      <a:r>
                        <a:rPr lang="cs-CZ" sz="1000" dirty="0" smtClean="0"/>
                        <a:t>/</a:t>
                      </a:r>
                      <a:r>
                        <a:rPr lang="cs-CZ" sz="1000" dirty="0" err="1" smtClean="0"/>
                        <a:t>watch</a:t>
                      </a:r>
                      <a:r>
                        <a:rPr lang="cs-CZ" sz="1000" dirty="0" smtClean="0"/>
                        <a:t>?v=MS7ImLrEqDEtch?v=KLUnD5h5y_Q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 dirty="0" smtClean="0"/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7409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</a:rPr>
                        <a:t>CHARALABIDIS, </a:t>
                      </a:r>
                      <a:r>
                        <a:rPr lang="cs-CZ" sz="1000" dirty="0" err="1" smtClean="0">
                          <a:solidFill>
                            <a:schemeClr val="tx1"/>
                          </a:solidFill>
                          <a:effectLst/>
                        </a:rPr>
                        <a:t>Alexandros</a:t>
                      </a: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</a:rPr>
                        <a:t> a kol. </a:t>
                      </a:r>
                      <a:r>
                        <a:rPr lang="cs-CZ" sz="1000" i="1" dirty="0" smtClean="0">
                          <a:solidFill>
                            <a:schemeClr val="tx1"/>
                          </a:solidFill>
                          <a:effectLst/>
                        </a:rPr>
                        <a:t>Hudební výchova pro 8. ročník základní školy</a:t>
                      </a: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</a:rPr>
                        <a:t>. Praha: SPN, 2005, ISBN 80-7235-298-9.</a:t>
                      </a:r>
                      <a:r>
                        <a:rPr lang="cs-CZ" sz="10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9218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260648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217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91880" y="1628800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83568" y="1124744"/>
            <a:ext cx="7920881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9403459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106</TotalTime>
  <Words>197</Words>
  <Application>Microsoft Office PowerPoint</Application>
  <PresentationFormat>Předvádění na obrazovce (4:3)</PresentationFormat>
  <Paragraphs>123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Bohatý</vt:lpstr>
      <vt:lpstr>Snímek 1</vt:lpstr>
      <vt:lpstr>baroko</vt:lpstr>
      <vt:lpstr>Základní fakta</vt:lpstr>
      <vt:lpstr>Památky barokní doby</vt:lpstr>
      <vt:lpstr>HUDEBNÍ ZNAKY</vt:lpstr>
      <vt:lpstr>Hudební formy</vt:lpstr>
      <vt:lpstr>Italské baroko</vt:lpstr>
      <vt:lpstr>Německé baroko</vt:lpstr>
      <vt:lpstr>Snímek 9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administrator</dc:creator>
  <cp:lastModifiedBy>kostalova</cp:lastModifiedBy>
  <cp:revision>13</cp:revision>
  <dcterms:created xsi:type="dcterms:W3CDTF">2012-04-04T05:08:45Z</dcterms:created>
  <dcterms:modified xsi:type="dcterms:W3CDTF">2013-05-27T14:28:09Z</dcterms:modified>
</cp:coreProperties>
</file>