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5" r:id="rId2"/>
    <p:sldId id="256" r:id="rId3"/>
    <p:sldId id="260" r:id="rId4"/>
    <p:sldId id="259" r:id="rId5"/>
    <p:sldId id="258" r:id="rId6"/>
    <p:sldId id="261" r:id="rId7"/>
    <p:sldId id="262" r:id="rId8"/>
    <p:sldId id="264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72391-85C9-412C-8701-D4851A862DF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0AA93-5EBD-4E5F-A6D7-42F706BB6B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72391-85C9-412C-8701-D4851A862DF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0AA93-5EBD-4E5F-A6D7-42F706BB6B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72391-85C9-412C-8701-D4851A862DF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0AA93-5EBD-4E5F-A6D7-42F706BB6B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72391-85C9-412C-8701-D4851A862DF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0AA93-5EBD-4E5F-A6D7-42F706BB6B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72391-85C9-412C-8701-D4851A862DF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0AA93-5EBD-4E5F-A6D7-42F706BB6B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72391-85C9-412C-8701-D4851A862DF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0AA93-5EBD-4E5F-A6D7-42F706BB6B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72391-85C9-412C-8701-D4851A862DF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0AA93-5EBD-4E5F-A6D7-42F706BB6B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72391-85C9-412C-8701-D4851A862DF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0AA93-5EBD-4E5F-A6D7-42F706BB6B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72391-85C9-412C-8701-D4851A862DF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0AA93-5EBD-4E5F-A6D7-42F706BB6B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72391-85C9-412C-8701-D4851A862DF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0AA93-5EBD-4E5F-A6D7-42F706BB6B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72391-85C9-412C-8701-D4851A862DF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0AA93-5EBD-4E5F-A6D7-42F706BB6B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E472391-85C9-412C-8701-D4851A862DF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F0AA93-5EBD-4E5F-A6D7-42F706BB6B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youtube.com/watch?v=_4IRMYuE1hI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http://www.youtube.com/watch?v=Qb_jQBgzU-I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-hJf4ZffkoI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Woj-cLPGORQ&amp;list=PLmzoSmbZs9j7iIyH56CMrhExuW325xlFQ" TargetMode="External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www.youtube.com/watch?v=bf4jPf4Z-Q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Zi8vJ_lMxQI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www.youtube.com/watch?v=vQVeaIHWWck" TargetMode="External"/><Relationship Id="rId9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996" y="260648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265436" y="1110882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4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5111" y="1893755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07467154"/>
              </p:ext>
            </p:extLst>
          </p:nvPr>
        </p:nvGraphicFramePr>
        <p:xfrm>
          <a:off x="1547664" y="3212976"/>
          <a:ext cx="6405925" cy="326523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VY_32_INOVACE_14A_5_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Klasicismus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14A_Dějiny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kultury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25.3. 2013 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společenskou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uměleckou dobou klasicismu. Jsou jim předloženy hlavní znaky tohoto období, a to nejen po hudební stránce, hlavní představitelé tzv. 1. vídeňské školy.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724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1740 - 1830</a:t>
            </a:r>
            <a:endParaRPr lang="cs-CZ" sz="40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484784"/>
            <a:ext cx="7175351" cy="1793167"/>
          </a:xfrm>
        </p:spPr>
        <p:txBody>
          <a:bodyPr/>
          <a:lstStyle/>
          <a:p>
            <a:pPr marL="182880" indent="0">
              <a:buNone/>
            </a:pPr>
            <a:r>
              <a:rPr lang="cs-CZ" sz="7200" dirty="0" smtClean="0"/>
              <a:t>Světový klasicismus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xmlns="" val="1275907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94032" y="764704"/>
            <a:ext cx="4149968" cy="4176464"/>
          </a:xfrm>
        </p:spPr>
      </p:pic>
      <p:pic>
        <p:nvPicPr>
          <p:cNvPr id="5" name="Obrázek 4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4351" y="980728"/>
            <a:ext cx="4651785" cy="309634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259632" y="4293096"/>
            <a:ext cx="25587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Schodiště Bono </a:t>
            </a:r>
            <a:r>
              <a:rPr lang="cs-CZ" dirty="0" err="1" smtClean="0"/>
              <a:t>publico</a:t>
            </a:r>
            <a:endParaRPr lang="cs-CZ" dirty="0" smtClean="0"/>
          </a:p>
          <a:p>
            <a:r>
              <a:rPr lang="cs-CZ" dirty="0" smtClean="0"/>
              <a:t>Klikni a poslechni si!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5044534"/>
            <a:ext cx="28300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Stavovské divadlo v Praze</a:t>
            </a:r>
          </a:p>
          <a:p>
            <a:r>
              <a:rPr lang="cs-CZ" dirty="0" smtClean="0"/>
              <a:t>Klikni a poslechni si!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7750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344" y="764704"/>
            <a:ext cx="8748464" cy="5361776"/>
          </a:xfrm>
        </p:spPr>
        <p:txBody>
          <a:bodyPr>
            <a:noAutofit/>
          </a:bodyPr>
          <a:lstStyle/>
          <a:p>
            <a:r>
              <a:rPr lang="cs-CZ" sz="3200" dirty="0" smtClean="0"/>
              <a:t> </a:t>
            </a:r>
            <a:r>
              <a:rPr lang="cs-CZ" sz="3600" dirty="0" smtClean="0"/>
              <a:t>Vznikl v době rozpadu feudalismu.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Nový duchovní proud – OSVÍCENSTVÍ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Zdůraznění rozumu.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Zesvětštění života.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Inspirace v antice a renesanci.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Klasicismus zdůrazňuje jednoduchost, střídmost, prostotu.</a:t>
            </a:r>
          </a:p>
        </p:txBody>
      </p:sp>
    </p:spTree>
    <p:extLst>
      <p:ext uri="{BB962C8B-B14F-4D97-AF65-F5344CB8AC3E}">
        <p14:creationId xmlns:p14="http://schemas.microsoft.com/office/powerpoint/2010/main" xmlns="" val="2662953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7704856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Hudební znaky klasicismu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772816"/>
            <a:ext cx="9144000" cy="4464496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 Melodie – zpěvná, jednoduchá, lehce zapamatovatelná.</a:t>
            </a:r>
          </a:p>
          <a:p>
            <a:pPr marL="4572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Improvizace ustupuje pevné hře podle not.</a:t>
            </a:r>
          </a:p>
          <a:p>
            <a:pPr marL="4572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Harmonie – využívá základních akordů T, D, S.</a:t>
            </a:r>
          </a:p>
          <a:p>
            <a:pPr marL="4572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Objevení postupné dynamiky – crescendo, decrescendo.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7317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Hudební formy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124744"/>
            <a:ext cx="7992888" cy="5472608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2800" dirty="0" smtClean="0"/>
              <a:t>Sonátová forma – expozice, provedení, repríza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Symfonie – rozsáhlá orchestrální skladba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/>
              <a:t> Koncert, smyčcový kvartet, opera, sonáta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2276872"/>
            <a:ext cx="5063082" cy="314364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347864" y="2276872"/>
            <a:ext cx="2350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Poslechni si orchestr.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6948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6632"/>
            <a:ext cx="6512511" cy="1143000"/>
          </a:xfrm>
        </p:spPr>
        <p:txBody>
          <a:bodyPr/>
          <a:lstStyle/>
          <a:p>
            <a:r>
              <a:rPr lang="cs-CZ" dirty="0" smtClean="0"/>
              <a:t>Klasicistní skladatelé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2132856"/>
            <a:ext cx="7776864" cy="3474720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2800" dirty="0" err="1"/>
              <a:t>Christoph</a:t>
            </a:r>
            <a:r>
              <a:rPr lang="cs-CZ" sz="2800" dirty="0"/>
              <a:t> Willibald </a:t>
            </a:r>
            <a:r>
              <a:rPr lang="cs-CZ" sz="2800" dirty="0" err="1"/>
              <a:t>Gluck</a:t>
            </a:r>
            <a:r>
              <a:rPr lang="cs-CZ" sz="2800" dirty="0"/>
              <a:t> (1714 - 1787</a:t>
            </a:r>
            <a:r>
              <a:rPr lang="cs-CZ" sz="2800" dirty="0" smtClean="0"/>
              <a:t>)</a:t>
            </a:r>
          </a:p>
          <a:p>
            <a:pPr marL="45720" indent="0">
              <a:buNone/>
            </a:pPr>
            <a:r>
              <a:rPr lang="cs-CZ" sz="3200" b="1" dirty="0" smtClean="0"/>
              <a:t>První vídeňská škola</a:t>
            </a:r>
          </a:p>
          <a:p>
            <a:r>
              <a:rPr lang="cs-CZ" sz="3200" b="1" dirty="0"/>
              <a:t> </a:t>
            </a:r>
            <a:r>
              <a:rPr lang="cs-CZ" sz="2800" dirty="0" smtClean="0"/>
              <a:t>Joseph Haydn (1732 – 1809)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Wolfgang Amadeus Mozart (1756 – 1991)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Ludwig van Beethoven (1770 – 1827)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54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985340">
            <a:off x="2202641" y="1078301"/>
            <a:ext cx="2540000" cy="3390900"/>
          </a:xfrm>
        </p:spPr>
      </p:pic>
      <p:pic>
        <p:nvPicPr>
          <p:cNvPr id="5" name="Obrázek 4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837909">
            <a:off x="6124973" y="844931"/>
            <a:ext cx="2734296" cy="3281156"/>
          </a:xfrm>
          <a:prstGeom prst="rect">
            <a:avLst/>
          </a:prstGeom>
        </p:spPr>
      </p:pic>
      <p:pic>
        <p:nvPicPr>
          <p:cNvPr id="6" name="Obrázek 5">
            <a:hlinkClick r:id="rId6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108711">
            <a:off x="4881790" y="3241153"/>
            <a:ext cx="2988609" cy="3552982"/>
          </a:xfrm>
          <a:prstGeom prst="rect">
            <a:avLst/>
          </a:prstGeom>
        </p:spPr>
      </p:pic>
      <p:pic>
        <p:nvPicPr>
          <p:cNvPr id="7" name="Obrázek 6">
            <a:hlinkClick r:id="rId8"/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39887">
            <a:off x="580880" y="3330962"/>
            <a:ext cx="2453356" cy="337336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555776" y="147989"/>
            <a:ext cx="57606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KDO JE KDO?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43957" y="6015630"/>
            <a:ext cx="19612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Ch. W. </a:t>
            </a:r>
            <a:r>
              <a:rPr lang="cs-CZ" sz="2400" dirty="0" err="1" smtClean="0"/>
              <a:t>Gluck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3775331"/>
            <a:ext cx="1394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J. Haydn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80662" y="6032150"/>
            <a:ext cx="19298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W. A. Mozart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9972" y="2686084"/>
            <a:ext cx="25747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L. van Beethoven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2275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0856" y="210831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483768" y="1036349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5111" y="1893755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84608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43000" y="731838"/>
          <a:ext cx="6373842" cy="4982591"/>
        </p:xfrm>
        <a:graphic>
          <a:graphicData uri="http://schemas.openxmlformats.org/drawingml/2006/table">
            <a:tbl>
              <a:tblPr firstRow="1" firstCol="1" bandRow="1"/>
              <a:tblGrid>
                <a:gridCol w="1175639"/>
                <a:gridCol w="114300"/>
                <a:gridCol w="5083903"/>
              </a:tblGrid>
              <a:tr h="438904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Použité</a:t>
                      </a:r>
                      <a:r>
                        <a:rPr lang="cs-CZ" sz="1000" b="1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0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zdroje</a:t>
                      </a:r>
                      <a:r>
                        <a:rPr lang="cs-CZ" sz="1000" b="1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1100" dirty="0" smtClean="0">
                          <a:effectLst/>
                        </a:rPr>
                        <a:t>AUTOR NEUVEDEN. </a:t>
                      </a:r>
                      <a:r>
                        <a:rPr lang="pt-BR" sz="1100" i="1" dirty="0" smtClean="0">
                          <a:effectLst/>
                        </a:rPr>
                        <a:t>cas.cz</a:t>
                      </a:r>
                      <a:r>
                        <a:rPr lang="pt-BR" sz="1100" dirty="0" smtClean="0">
                          <a:effectLst/>
                        </a:rPr>
                        <a:t> [online]. [cit. </a:t>
                      </a:r>
                      <a:r>
                        <a:rPr lang="pt-BR" sz="1100" dirty="0" smtClean="0">
                          <a:effectLst/>
                        </a:rPr>
                        <a:t>2</a:t>
                      </a:r>
                      <a:r>
                        <a:rPr lang="cs-CZ" sz="1100" dirty="0" smtClean="0">
                          <a:effectLst/>
                        </a:rPr>
                        <a:t>2.3.2013</a:t>
                      </a:r>
                      <a:r>
                        <a:rPr lang="pt-BR" sz="1100" dirty="0" smtClean="0">
                          <a:effectLst/>
                        </a:rPr>
                        <a:t>]. </a:t>
                      </a:r>
                      <a:r>
                        <a:rPr lang="pt-BR" sz="1100" dirty="0" smtClean="0">
                          <a:effectLst/>
                        </a:rPr>
                        <a:t>Dostupný na WWW: http://www.lib.cas.cz/image-kalendarium/krystof-harant-z-polzic.jpg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1100" dirty="0" smtClean="0">
                          <a:effectLst/>
                        </a:rPr>
                        <a:t>AUTOR NEUVEDEN. </a:t>
                      </a:r>
                      <a:r>
                        <a:rPr lang="pt-BR" sz="1100" i="1" dirty="0" smtClean="0">
                          <a:effectLst/>
                        </a:rPr>
                        <a:t>gonet.cz</a:t>
                      </a:r>
                      <a:r>
                        <a:rPr lang="pt-BR" sz="1100" dirty="0" smtClean="0">
                          <a:effectLst/>
                        </a:rPr>
                        <a:t> [online]. [cit. </a:t>
                      </a:r>
                      <a:r>
                        <a:rPr lang="pt-BR" sz="1100" dirty="0" smtClean="0">
                          <a:effectLst/>
                        </a:rPr>
                        <a:t>2</a:t>
                      </a:r>
                      <a:r>
                        <a:rPr lang="cs-CZ" sz="1100" dirty="0" smtClean="0">
                          <a:effectLst/>
                        </a:rPr>
                        <a:t>2.3.2013</a:t>
                      </a:r>
                      <a:r>
                        <a:rPr lang="pt-BR" sz="1100" dirty="0" smtClean="0">
                          <a:effectLst/>
                        </a:rPr>
                        <a:t>]. </a:t>
                      </a:r>
                      <a:r>
                        <a:rPr lang="pt-BR" sz="1100" dirty="0" smtClean="0">
                          <a:effectLst/>
                        </a:rPr>
                        <a:t>Dostupný na WWW: http://gonet.cz/~tri65dnigalerie/divadlo/250/f/f24fd5bcfd8ffb47842dee93e18aebd5.jpg 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cnso.cz</a:t>
                      </a:r>
                      <a:r>
                        <a:rPr lang="cs-CZ" sz="1100" dirty="0" smtClean="0">
                          <a:effectLst/>
                        </a:rPr>
                        <a:t> [online]. [cit. </a:t>
                      </a:r>
                      <a:r>
                        <a:rPr lang="cs-CZ" sz="1100" dirty="0" smtClean="0">
                          <a:effectLst/>
                        </a:rPr>
                        <a:t>22.3.2013]. </a:t>
                      </a:r>
                      <a:r>
                        <a:rPr lang="cs-CZ" sz="1100" dirty="0" smtClean="0">
                          <a:effectLst/>
                        </a:rPr>
                        <a:t>Dostupný na WWW: http://www.cnso.cz/files/ilustracky/orchestr/cnso_top.jpg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classicalarchives.com</a:t>
                      </a:r>
                      <a:r>
                        <a:rPr lang="cs-CZ" sz="1100" dirty="0" smtClean="0">
                          <a:effectLst/>
                        </a:rPr>
                        <a:t> [online]. [cit. </a:t>
                      </a:r>
                      <a:r>
                        <a:rPr lang="cs-CZ" sz="1100" dirty="0" smtClean="0">
                          <a:effectLst/>
                        </a:rPr>
                        <a:t>22.3.2013]. </a:t>
                      </a:r>
                      <a:r>
                        <a:rPr lang="cs-CZ" sz="1100" dirty="0" smtClean="0">
                          <a:effectLst/>
                        </a:rPr>
                        <a:t>Dostupný na WWW: http://www.classicalarchives.com/images/cpic/pic200/drz000/z000/z00003yzme2.jpg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uleth.ca</a:t>
                      </a:r>
                      <a:r>
                        <a:rPr lang="cs-CZ" sz="1100" dirty="0" smtClean="0">
                          <a:effectLst/>
                        </a:rPr>
                        <a:t> [online]. [cit. </a:t>
                      </a:r>
                      <a:r>
                        <a:rPr lang="cs-CZ" sz="1100" dirty="0" smtClean="0">
                          <a:effectLst/>
                        </a:rPr>
                        <a:t>22.3.2013]. </a:t>
                      </a:r>
                      <a:r>
                        <a:rPr lang="cs-CZ" sz="1100" dirty="0" smtClean="0">
                          <a:effectLst/>
                        </a:rPr>
                        <a:t>Dostupný na WWW: http://www.uleth.ca/music-conservatory/sites/conservatory/files/Wolfgang%2BAmadeus%2BMozart%2B1mozart.jpg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wikimedia.org</a:t>
                      </a:r>
                      <a:r>
                        <a:rPr lang="cs-CZ" sz="1100" dirty="0" smtClean="0">
                          <a:effectLst/>
                        </a:rPr>
                        <a:t> [online]. [cit. </a:t>
                      </a:r>
                      <a:r>
                        <a:rPr lang="cs-CZ" sz="1100" dirty="0" smtClean="0">
                          <a:effectLst/>
                        </a:rPr>
                        <a:t>22.3.2013]. </a:t>
                      </a:r>
                      <a:r>
                        <a:rPr lang="cs-CZ" sz="1100" dirty="0" smtClean="0">
                          <a:effectLst/>
                        </a:rPr>
                        <a:t>Dostupný na WWW: http://upload.wikimedia.org/wikipedia/commons/thumb/b/be/Haydnportrait.jpg/200px-Haydnportrait.jpg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wikimedia.org</a:t>
                      </a:r>
                      <a:r>
                        <a:rPr lang="cs-CZ" sz="1100" dirty="0" smtClean="0">
                          <a:effectLst/>
                        </a:rPr>
                        <a:t> [online]. [cit. </a:t>
                      </a:r>
                      <a:r>
                        <a:rPr lang="cs-CZ" sz="1100" smtClean="0">
                          <a:effectLst/>
                        </a:rPr>
                        <a:t>22.3.2013]. </a:t>
                      </a:r>
                      <a:r>
                        <a:rPr lang="cs-CZ" sz="1100" dirty="0" smtClean="0">
                          <a:effectLst/>
                        </a:rPr>
                        <a:t>Dostupný na WWW: http://upload.wikimedia.org/wikipedia/commons/thumb/6/6f/Beethoven.jpg/220px-Beethoven.jpg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417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0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CHARALABIDIS, Alexandros a kol. </a:t>
                      </a:r>
                      <a:r>
                        <a:rPr lang="cs-CZ" sz="1100" i="1" dirty="0" smtClean="0">
                          <a:solidFill>
                            <a:schemeClr val="tx1"/>
                          </a:solidFill>
                          <a:effectLst/>
                        </a:rPr>
                        <a:t>Hudební výchova pro 8. ročník základní školy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. Praha: SPN, 2005, ISBN 80-7235-298-9.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b="1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22236500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118</TotalTime>
  <Words>419</Words>
  <Application>Microsoft Office PowerPoint</Application>
  <PresentationFormat>Předvádění na obrazovce (4:3)</PresentationFormat>
  <Paragraphs>84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Snímek 1</vt:lpstr>
      <vt:lpstr>Světový klasicismus</vt:lpstr>
      <vt:lpstr>Snímek 3</vt:lpstr>
      <vt:lpstr>Snímek 4</vt:lpstr>
      <vt:lpstr>Hudební znaky klasicismu</vt:lpstr>
      <vt:lpstr>Hudební formy</vt:lpstr>
      <vt:lpstr>Klasicistní skladatelé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Světový klasicismus</dc:title>
  <dc:creator>Kratochvílová Zdeňka</dc:creator>
  <cp:lastModifiedBy>kostalova</cp:lastModifiedBy>
  <cp:revision>11</cp:revision>
  <dcterms:created xsi:type="dcterms:W3CDTF">2013-01-27T17:48:31Z</dcterms:created>
  <dcterms:modified xsi:type="dcterms:W3CDTF">2013-05-27T12:46:03Z</dcterms:modified>
</cp:coreProperties>
</file>