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60" r:id="rId1"/>
  </p:sld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20" y="-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I8iTETiSqU" TargetMode="External"/><Relationship Id="rId2" Type="http://schemas.openxmlformats.org/officeDocument/2006/relationships/hyperlink" Target="http://www.youtube.com/watch?v=mTDbkp4HHs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VvBbB68Zk4M" TargetMode="External"/><Relationship Id="rId4" Type="http://schemas.openxmlformats.org/officeDocument/2006/relationships/hyperlink" Target="http://www.youtube.com/watch?v=zYeVz3lkc0I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Pmj7nCRYNs4" TargetMode="External"/><Relationship Id="rId13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12" Type="http://schemas.openxmlformats.org/officeDocument/2006/relationships/hyperlink" Target="http://www.youtube.com/watch?v=yNJ9240YRWc" TargetMode="External"/><Relationship Id="rId2" Type="http://schemas.openxmlformats.org/officeDocument/2006/relationships/hyperlink" Target="http://www.youtube.com/watch?v=_vdAawZ8m9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i-vjgNDFxcA" TargetMode="External"/><Relationship Id="rId11" Type="http://schemas.openxmlformats.org/officeDocument/2006/relationships/image" Target="../media/image9.jpeg"/><Relationship Id="rId5" Type="http://schemas.openxmlformats.org/officeDocument/2006/relationships/image" Target="../media/image6.jpeg"/><Relationship Id="rId10" Type="http://schemas.openxmlformats.org/officeDocument/2006/relationships/hyperlink" Target="http://www.youtube.com/watch?v=Ki5ur78jdUQ" TargetMode="External"/><Relationship Id="rId4" Type="http://schemas.openxmlformats.org/officeDocument/2006/relationships/hyperlink" Target="http://www.youtube.com/watch?v=hZfDbANFL88" TargetMode="External"/><Relationship Id="rId9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4961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Nikola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VY_32_INOVACE_14A_7_Světový romantismus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14A_Dějiny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kultury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6.5.2013 v 9.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seznamují s hlavními myšlenkami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hudebního romantismu, mají možnost poslechnout si nejznámější díla předních světových romantiků a seznámit se s jejich osobnostmi.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Světový romantismus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1815 - 1900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935480"/>
            <a:ext cx="8856984" cy="480588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 </a:t>
            </a:r>
            <a:r>
              <a:rPr lang="cs-CZ" dirty="0" smtClean="0"/>
              <a:t>19</a:t>
            </a:r>
            <a:r>
              <a:rPr lang="cs-CZ" dirty="0" smtClean="0"/>
              <a:t>. </a:t>
            </a:r>
            <a:r>
              <a:rPr lang="cs-CZ" dirty="0" smtClean="0"/>
              <a:t>století, mezi dvěma revolučními roky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nástup </a:t>
            </a:r>
            <a:r>
              <a:rPr lang="cs-CZ" dirty="0" smtClean="0"/>
              <a:t>a </a:t>
            </a:r>
            <a:r>
              <a:rPr lang="cs-CZ" dirty="0" smtClean="0"/>
              <a:t>rozvoj </a:t>
            </a:r>
            <a:r>
              <a:rPr lang="cs-CZ" dirty="0" smtClean="0"/>
              <a:t>buržoazní společnosti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b="1" dirty="0" smtClean="0"/>
              <a:t>odklon od rozumového chápání světa a zájem o vnitřní život </a:t>
            </a:r>
            <a:r>
              <a:rPr lang="cs-CZ" b="1" dirty="0" smtClean="0"/>
              <a:t>člověka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náměty romantických umělců: </a:t>
            </a:r>
            <a:r>
              <a:rPr lang="cs-CZ" dirty="0" smtClean="0"/>
              <a:t>láska, nenávist, zoufalství, radost, naděje, fantazie, příroda, středověk, rytíři, </a:t>
            </a:r>
            <a:r>
              <a:rPr lang="cs-CZ" dirty="0" smtClean="0"/>
              <a:t>exotika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vznik národních škol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35480"/>
            <a:ext cx="8892480" cy="438912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/>
              <a:t>melodie -</a:t>
            </a:r>
            <a:r>
              <a:rPr lang="cs-CZ" dirty="0" smtClean="0"/>
              <a:t> méně pravidelná, zpěvná</a:t>
            </a:r>
            <a:r>
              <a:rPr lang="cs-CZ" dirty="0" smtClean="0"/>
              <a:t>, </a:t>
            </a:r>
            <a:r>
              <a:rPr lang="cs-CZ" dirty="0" smtClean="0"/>
              <a:t>nepravidelně členěná, široce klenutá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b="1" dirty="0" smtClean="0"/>
              <a:t>harmonie -</a:t>
            </a:r>
            <a:r>
              <a:rPr lang="cs-CZ" dirty="0" smtClean="0"/>
              <a:t> uvolněná, objevily se nově znějící </a:t>
            </a:r>
            <a:r>
              <a:rPr lang="cs-CZ" dirty="0" smtClean="0"/>
              <a:t>souzvuky</a:t>
            </a:r>
          </a:p>
          <a:p>
            <a:endParaRPr lang="cs-CZ" dirty="0" smtClean="0"/>
          </a:p>
          <a:p>
            <a:r>
              <a:rPr lang="cs-CZ" sz="1800" dirty="0" smtClean="0"/>
              <a:t>http://www.</a:t>
            </a:r>
            <a:r>
              <a:rPr lang="cs-CZ" sz="1800" dirty="0" err="1" smtClean="0"/>
              <a:t>youtube.com</a:t>
            </a:r>
            <a:r>
              <a:rPr lang="cs-CZ" sz="1800" dirty="0" smtClean="0"/>
              <a:t>/</a:t>
            </a:r>
            <a:r>
              <a:rPr lang="cs-CZ" sz="1800" dirty="0" err="1" smtClean="0"/>
              <a:t>watch</a:t>
            </a:r>
            <a:r>
              <a:rPr lang="cs-CZ" sz="1800" dirty="0" smtClean="0"/>
              <a:t>?v=Vw6vyvDYm_k&amp;list=PL0B76ABC329E560AC</a:t>
            </a:r>
            <a:endParaRPr lang="cs-CZ" sz="18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26" name="Picture 2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797152"/>
            <a:ext cx="2041166" cy="1929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579296" cy="4389120"/>
          </a:xfrm>
        </p:spPr>
        <p:txBody>
          <a:bodyPr/>
          <a:lstStyle/>
          <a:p>
            <a:r>
              <a:rPr lang="cs-CZ" dirty="0" smtClean="0"/>
              <a:t> programní symfonie – </a:t>
            </a:r>
            <a:r>
              <a:rPr lang="cs-CZ" dirty="0" err="1" smtClean="0"/>
              <a:t>mimohudební</a:t>
            </a:r>
            <a:r>
              <a:rPr lang="cs-CZ" dirty="0" smtClean="0"/>
              <a:t> program</a:t>
            </a:r>
            <a:endParaRPr lang="cs-CZ" sz="2000" dirty="0" smtClean="0">
              <a:hlinkClick r:id="rId2"/>
            </a:endParaRPr>
          </a:p>
          <a:p>
            <a:pPr>
              <a:buNone/>
            </a:pPr>
            <a:r>
              <a:rPr lang="cs-CZ" sz="1600" dirty="0" smtClean="0">
                <a:hlinkClick r:id="rId2"/>
              </a:rPr>
              <a:t>http</a:t>
            </a:r>
            <a:r>
              <a:rPr lang="cs-CZ" sz="1600" dirty="0" smtClean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www.</a:t>
            </a:r>
            <a:r>
              <a:rPr lang="cs-CZ" sz="1600" dirty="0" err="1" smtClean="0">
                <a:hlinkClick r:id="rId2"/>
              </a:rPr>
              <a:t>youtube.com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watch</a:t>
            </a:r>
            <a:r>
              <a:rPr lang="cs-CZ" sz="1600" dirty="0" smtClean="0">
                <a:hlinkClick r:id="rId2"/>
              </a:rPr>
              <a:t>?v=mTDbkp4HHs8</a:t>
            </a:r>
            <a:r>
              <a:rPr lang="cs-CZ" sz="1600" dirty="0" smtClean="0"/>
              <a:t> </a:t>
            </a:r>
            <a:r>
              <a:rPr lang="cs-CZ" sz="2000" dirty="0" smtClean="0"/>
              <a:t>– H. Berlioz Fantastická symfonie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dirty="0" smtClean="0"/>
              <a:t>symfonická báseň – jednovětá orchestrální skladba</a:t>
            </a:r>
          </a:p>
          <a:p>
            <a:pPr>
              <a:buNone/>
            </a:pP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</a:t>
            </a:r>
            <a:r>
              <a:rPr lang="cs-CZ" sz="1600" dirty="0" err="1" smtClean="0">
                <a:hlinkClick r:id="rId3"/>
              </a:rPr>
              <a:t>youtube.com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watch</a:t>
            </a:r>
            <a:r>
              <a:rPr lang="cs-CZ" sz="1600" dirty="0" smtClean="0">
                <a:hlinkClick r:id="rId3"/>
              </a:rPr>
              <a:t>?v=uI8iTETiSqU</a:t>
            </a:r>
            <a:r>
              <a:rPr lang="cs-CZ" sz="1600" dirty="0" smtClean="0"/>
              <a:t> – </a:t>
            </a:r>
            <a:r>
              <a:rPr lang="cs-CZ" sz="2000" dirty="0" smtClean="0"/>
              <a:t>B. Smetana Vltava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dirty="0" smtClean="0"/>
              <a:t> </a:t>
            </a:r>
            <a:r>
              <a:rPr lang="cs-CZ" dirty="0" smtClean="0"/>
              <a:t>orchestrální suita</a:t>
            </a:r>
          </a:p>
          <a:p>
            <a:pPr>
              <a:buNone/>
            </a:pP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</a:t>
            </a:r>
            <a:r>
              <a:rPr lang="cs-CZ" sz="1600" dirty="0" err="1" smtClean="0">
                <a:hlinkClick r:id="rId4"/>
              </a:rPr>
              <a:t>youtube.com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watch</a:t>
            </a:r>
            <a:r>
              <a:rPr lang="cs-CZ" sz="1600" dirty="0" smtClean="0">
                <a:hlinkClick r:id="rId4"/>
              </a:rPr>
              <a:t>?v=zYeVz3lkc0I</a:t>
            </a:r>
            <a:r>
              <a:rPr lang="cs-CZ" sz="1600" dirty="0" smtClean="0"/>
              <a:t> </a:t>
            </a:r>
            <a:r>
              <a:rPr lang="cs-CZ" sz="2000" dirty="0" smtClean="0"/>
              <a:t> </a:t>
            </a:r>
            <a:r>
              <a:rPr lang="cs-CZ" sz="2000" dirty="0" smtClean="0"/>
              <a:t>- G. Bizet </a:t>
            </a:r>
            <a:r>
              <a:rPr lang="cs-CZ" sz="2000" dirty="0" err="1" smtClean="0"/>
              <a:t>Carmen</a:t>
            </a:r>
            <a:r>
              <a:rPr lang="cs-CZ" sz="2000" dirty="0" smtClean="0"/>
              <a:t> suita</a:t>
            </a:r>
            <a:endParaRPr lang="cs-CZ" dirty="0" smtClean="0"/>
          </a:p>
          <a:p>
            <a:r>
              <a:rPr lang="cs-CZ" dirty="0" smtClean="0"/>
              <a:t> tance</a:t>
            </a:r>
          </a:p>
          <a:p>
            <a:pPr>
              <a:buNone/>
            </a:pP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</a:t>
            </a:r>
            <a:r>
              <a:rPr lang="cs-CZ" sz="1600" dirty="0" err="1" smtClean="0">
                <a:hlinkClick r:id="rId5"/>
              </a:rPr>
              <a:t>youtube.com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watch</a:t>
            </a:r>
            <a:r>
              <a:rPr lang="cs-CZ" sz="1600" dirty="0" smtClean="0">
                <a:hlinkClick r:id="rId5"/>
              </a:rPr>
              <a:t>?v=VvBbB68Zk4M</a:t>
            </a:r>
            <a:r>
              <a:rPr lang="cs-CZ" sz="1600" dirty="0" smtClean="0"/>
              <a:t> – </a:t>
            </a:r>
            <a:r>
              <a:rPr lang="cs-CZ" sz="2000" dirty="0" smtClean="0"/>
              <a:t>A. Dvořák Slovanské tance č. 8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92252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</a:t>
            </a:r>
            <a:r>
              <a:rPr lang="cs-CZ" b="1" dirty="0" err="1" smtClean="0"/>
              <a:t>Franz</a:t>
            </a:r>
            <a:r>
              <a:rPr lang="cs-CZ" b="1" dirty="0" smtClean="0"/>
              <a:t> Schubert </a:t>
            </a:r>
          </a:p>
          <a:p>
            <a:pPr>
              <a:buNone/>
            </a:pPr>
            <a:r>
              <a:rPr lang="cs-CZ" dirty="0" smtClean="0"/>
              <a:t>písně – Pstruh, komorní tvorba</a:t>
            </a:r>
          </a:p>
          <a:p>
            <a:r>
              <a:rPr lang="cs-CZ" b="1" dirty="0" smtClean="0"/>
              <a:t> Felix </a:t>
            </a:r>
            <a:r>
              <a:rPr lang="cs-CZ" b="1" dirty="0" err="1" smtClean="0"/>
              <a:t>Mendelssohn</a:t>
            </a:r>
            <a:r>
              <a:rPr lang="cs-CZ" b="1" dirty="0" smtClean="0"/>
              <a:t> - </a:t>
            </a:r>
            <a:r>
              <a:rPr lang="cs-CZ" b="1" dirty="0" err="1" smtClean="0"/>
              <a:t>Bartholdy</a:t>
            </a:r>
            <a:r>
              <a:rPr lang="cs-CZ" b="1" dirty="0" smtClean="0"/>
              <a:t> 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symfonie, klavírní tvorba – Písně beze slov</a:t>
            </a:r>
          </a:p>
          <a:p>
            <a:r>
              <a:rPr lang="cs-CZ" b="1" dirty="0" smtClean="0"/>
              <a:t> Robert </a:t>
            </a:r>
            <a:r>
              <a:rPr lang="cs-CZ" b="1" dirty="0" err="1" smtClean="0"/>
              <a:t>Schumann</a:t>
            </a:r>
            <a:r>
              <a:rPr lang="cs-CZ" b="1" dirty="0" smtClean="0"/>
              <a:t> 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koncerty</a:t>
            </a:r>
          </a:p>
          <a:p>
            <a:r>
              <a:rPr lang="cs-CZ" b="1" dirty="0" err="1" smtClean="0"/>
              <a:t>Fryderyk</a:t>
            </a:r>
            <a:r>
              <a:rPr lang="cs-CZ" b="1" dirty="0" smtClean="0"/>
              <a:t> Chopin 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klavírní tvorba</a:t>
            </a:r>
          </a:p>
          <a:p>
            <a:r>
              <a:rPr lang="cs-CZ" b="1" dirty="0" smtClean="0"/>
              <a:t> Hector Berlioz 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programní symfonie</a:t>
            </a:r>
          </a:p>
          <a:p>
            <a:r>
              <a:rPr lang="cs-CZ" b="1" dirty="0" smtClean="0"/>
              <a:t>Petr </a:t>
            </a:r>
            <a:r>
              <a:rPr lang="cs-CZ" b="1" dirty="0" err="1" smtClean="0"/>
              <a:t>Iljič</a:t>
            </a:r>
            <a:r>
              <a:rPr lang="cs-CZ" b="1" dirty="0" smtClean="0"/>
              <a:t> </a:t>
            </a:r>
            <a:r>
              <a:rPr lang="cs-CZ" b="1" dirty="0" smtClean="0"/>
              <a:t>Čajkovskij</a:t>
            </a:r>
          </a:p>
          <a:p>
            <a:pPr>
              <a:buNone/>
            </a:pPr>
            <a:r>
              <a:rPr lang="cs-CZ" dirty="0" smtClean="0"/>
              <a:t>symfonie, předehry, koncerty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542px-Robert_Schumann_1839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8224" y="908720"/>
            <a:ext cx="2161597" cy="2388924"/>
          </a:xfrm>
          <a:prstGeom prst="rect">
            <a:avLst/>
          </a:prstGeom>
        </p:spPr>
      </p:pic>
      <p:pic>
        <p:nvPicPr>
          <p:cNvPr id="3" name="Obrázek 2" descr="Berlioz-h.jpg">
            <a:hlinkClick r:id="rId4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1520" y="188640"/>
            <a:ext cx="2852936" cy="2852936"/>
          </a:xfrm>
          <a:prstGeom prst="rect">
            <a:avLst/>
          </a:prstGeom>
        </p:spPr>
      </p:pic>
      <p:pic>
        <p:nvPicPr>
          <p:cNvPr id="4" name="Obrázek 3" descr="Tchaikovsky.jpg">
            <a:hlinkClick r:id="rId6"/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04248" y="3789040"/>
            <a:ext cx="1905000" cy="2571750"/>
          </a:xfrm>
          <a:prstGeom prst="rect">
            <a:avLst/>
          </a:prstGeom>
        </p:spPr>
      </p:pic>
      <p:pic>
        <p:nvPicPr>
          <p:cNvPr id="5" name="Obrázek 4" descr="449px-Mendelssohn_Bartholdy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11560" y="3717032"/>
            <a:ext cx="2052828" cy="273862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6488668"/>
            <a:ext cx="2807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F. </a:t>
            </a:r>
            <a:r>
              <a:rPr lang="cs-CZ" dirty="0" err="1" smtClean="0"/>
              <a:t>Mendelssohn</a:t>
            </a:r>
            <a:r>
              <a:rPr lang="cs-CZ" dirty="0" smtClean="0"/>
              <a:t>-</a:t>
            </a:r>
            <a:r>
              <a:rPr lang="cs-CZ" dirty="0" err="1" smtClean="0"/>
              <a:t>Bartholdy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20272" y="6309320"/>
            <a:ext cx="1621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P. I. Čajkovskij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8264" y="3284984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R. </a:t>
            </a:r>
            <a:r>
              <a:rPr lang="cs-CZ" dirty="0" err="1" smtClean="0"/>
              <a:t>Schumann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3068960"/>
            <a:ext cx="1180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H. Berlioz</a:t>
            </a:r>
            <a:endParaRPr lang="cs-CZ" dirty="0"/>
          </a:p>
        </p:txBody>
      </p:sp>
      <p:pic>
        <p:nvPicPr>
          <p:cNvPr id="11" name="Obrázek 10" descr="220px-Chopin,_by_Wodzinska.jpg">
            <a:hlinkClick r:id="rId10"/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419872" y="3573016"/>
            <a:ext cx="2234891" cy="297646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995936" y="6488668"/>
            <a:ext cx="1148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F. Chopin</a:t>
            </a:r>
            <a:endParaRPr lang="cs-CZ" dirty="0"/>
          </a:p>
        </p:txBody>
      </p:sp>
      <p:pic>
        <p:nvPicPr>
          <p:cNvPr id="13" name="Obrázek 12" descr="481px-FSchubert.jpg">
            <a:hlinkClick r:id="rId12"/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3707904" y="260648"/>
            <a:ext cx="2402557" cy="2996952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283968" y="3212976"/>
            <a:ext cx="1305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F. Schubert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10" grpId="0" build="p"/>
      <p:bldP spid="12" grpId="0" build="p"/>
      <p:bldP spid="1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907704" y="2348880"/>
          <a:ext cx="5910863" cy="4335145"/>
        </p:xfrm>
        <a:graphic>
          <a:graphicData uri="http://schemas.openxmlformats.org/drawingml/2006/table">
            <a:tbl>
              <a:tblPr firstRow="1" firstCol="1" bandRow="1"/>
              <a:tblGrid>
                <a:gridCol w="1107616"/>
                <a:gridCol w="114300"/>
                <a:gridCol w="4688947"/>
              </a:tblGrid>
              <a:tr h="268464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LETHESL.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3.5.2013]. Dostupný na WWW: http://commons.wikimedia.org/wiki/File:Berlioz-h.jpg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nl-NL" sz="1100" dirty="0" smtClean="0"/>
                        <a:t>RANVEIG. </a:t>
                      </a:r>
                      <a:r>
                        <a:rPr lang="nl-NL" sz="1100" i="1" dirty="0" smtClean="0"/>
                        <a:t>wikipedia.org</a:t>
                      </a:r>
                      <a:r>
                        <a:rPr lang="nl-NL" sz="1100" dirty="0" smtClean="0"/>
                        <a:t> [online]. [cit. </a:t>
                      </a:r>
                      <a:r>
                        <a:rPr lang="cs-CZ" sz="1100" dirty="0" smtClean="0"/>
                        <a:t>3.5.2013</a:t>
                      </a:r>
                      <a:r>
                        <a:rPr lang="nl-NL" sz="1100" dirty="0" smtClean="0"/>
                        <a:t>]. Dostupný na WWW: http://commons.wikimedia.org/wiki/File:Tchaikovsky.jpg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DR. 91.41.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3.5.2013]. Dostupný na WWW: http://commons.wikimedia.org/wiki/File:Felix_Mendessohn_Bartholdy.jpg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RAS67.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3.5.2013]. Dostupný na WWW: http://cs.wikipedia.org/wiki/Soubor:Robert_Schumann_1839.jpg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NIHIL NOVI.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3.5.2013]. Dostupný na WWW: http://cs.wikipedia.org/wiki/Soubor:Chopin,_by_Wodzinska.JPG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PARPAN05.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</a:t>
                      </a:r>
                      <a:r>
                        <a:rPr lang="cs-CZ" sz="1100" smtClean="0"/>
                        <a:t>3.5.2013]. </a:t>
                      </a:r>
                      <a:r>
                        <a:rPr lang="cs-CZ" sz="1100" dirty="0" smtClean="0"/>
                        <a:t>Dostupný na WWW: http://cs.wikipedia.org/wiki/Soubor:FSchubert.JPG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watch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?v=hZfDbANFL88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watch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?v=_vdAawZ8m9A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watch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?v=i-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vjgNDFxcA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watch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?v=Pmj7nCRYNs4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watch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?v=yNJ9240YRWc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watch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?v=Ki5ur78jdUQ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394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CHARALAMBIDIS,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</a:rPr>
                        <a:t>Alexandros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; CÍSAŘ, Zbyněk; PILKA, Jiří a kol. </a:t>
                      </a:r>
                      <a:r>
                        <a:rPr lang="cs-CZ" sz="1100" i="1" dirty="0" smtClean="0">
                          <a:solidFill>
                            <a:schemeClr val="tx1"/>
                          </a:solidFill>
                        </a:rPr>
                        <a:t>Hudební výchova pro 8. ročník základní školy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. Praha: SPN, 2005, ISBN 80-7235-298-9.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1277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60" y="908720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71</TotalTime>
  <Words>274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Světový romantismus</vt:lpstr>
      <vt:lpstr>Hlavní znaky</vt:lpstr>
      <vt:lpstr>Charakteristika hudby</vt:lpstr>
      <vt:lpstr>Hudební formy</vt:lpstr>
      <vt:lpstr>Skladatelé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kostalova</cp:lastModifiedBy>
  <cp:revision>8</cp:revision>
  <dcterms:created xsi:type="dcterms:W3CDTF">2012-04-04T05:08:45Z</dcterms:created>
  <dcterms:modified xsi:type="dcterms:W3CDTF">2013-05-27T15:27:41Z</dcterms:modified>
</cp:coreProperties>
</file>