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3"/>
  </p:notesMasterIdLst>
  <p:sldIdLst>
    <p:sldId id="267" r:id="rId2"/>
    <p:sldId id="268" r:id="rId3"/>
    <p:sldId id="257" r:id="rId4"/>
    <p:sldId id="269" r:id="rId5"/>
    <p:sldId id="279" r:id="rId6"/>
    <p:sldId id="271" r:id="rId7"/>
    <p:sldId id="261" r:id="rId8"/>
    <p:sldId id="262" r:id="rId9"/>
    <p:sldId id="275" r:id="rId10"/>
    <p:sldId id="277" r:id="rId11"/>
    <p:sldId id="27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608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600" dirty="0" smtClean="0">
              <a:latin typeface="Arial" pitchFamily="34" charset="0"/>
              <a:cs typeface="Arial" pitchFamily="34" charset="0"/>
            </a:rPr>
            <a:t>NÁZEV ŠKOLY: </a:t>
          </a:r>
          <a:r>
            <a:rPr lang="cs-CZ" sz="1200" dirty="0" smtClean="0">
              <a:latin typeface="Arial" pitchFamily="34" charset="0"/>
              <a:cs typeface="Arial" pitchFamily="34" charset="0"/>
            </a:rPr>
            <a:t>Základní škola, Uherský Ostroh, okres Uherské Hradiště, příspěvková organizace</a:t>
          </a:r>
          <a:endParaRPr lang="cs-CZ" sz="1200" dirty="0">
            <a:latin typeface="Arial" pitchFamily="34" charset="0"/>
            <a:cs typeface="Arial" pitchFamily="34" charset="0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600" dirty="0" smtClean="0">
              <a:latin typeface="Arial" pitchFamily="34" charset="0"/>
              <a:cs typeface="Arial" pitchFamily="34" charset="0"/>
            </a:rPr>
            <a:t>AUTOR: </a:t>
          </a:r>
          <a:r>
            <a:rPr lang="cs-CZ" sz="16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rPr>
            <a:t>Mgr. Andrea </a:t>
          </a:r>
          <a:r>
            <a:rPr lang="cs-CZ" sz="1600" dirty="0" err="1" smtClean="0">
              <a:solidFill>
                <a:schemeClr val="tx1"/>
              </a:solidFill>
              <a:latin typeface="Arial" pitchFamily="34" charset="0"/>
              <a:cs typeface="Arial" pitchFamily="34" charset="0"/>
            </a:rPr>
            <a:t>Kunovjánková</a:t>
          </a:r>
          <a:endParaRPr lang="cs-CZ" sz="1600" dirty="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1600" dirty="0" smtClean="0">
              <a:latin typeface="Arial" pitchFamily="34" charset="0"/>
              <a:cs typeface="Arial" pitchFamily="34" charset="0"/>
            </a:rPr>
            <a:t>TÉMA: PRV</a:t>
          </a:r>
          <a:r>
            <a:rPr lang="cs-CZ" sz="1600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rPr>
            <a:t> </a:t>
          </a:r>
          <a:r>
            <a:rPr lang="cs-CZ" sz="16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rPr>
            <a:t>– 1.B – Listnaté stromy</a:t>
          </a:r>
          <a:endParaRPr lang="cs-CZ" sz="1600" dirty="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600" dirty="0" smtClean="0">
              <a:latin typeface="Arial" pitchFamily="34" charset="0"/>
              <a:cs typeface="Arial" pitchFamily="34" charset="0"/>
            </a:rPr>
            <a:t>ČÍSLO PROJEKTU: CZ.1.07/1.4.00/21.1616 </a:t>
          </a:r>
          <a:endParaRPr lang="cs-CZ" sz="1600" dirty="0">
            <a:latin typeface="Arial" pitchFamily="34" charset="0"/>
            <a:cs typeface="Arial" pitchFamily="34" charset="0"/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600" dirty="0" smtClean="0">
              <a:latin typeface="Arial" pitchFamily="34" charset="0"/>
              <a:cs typeface="Arial" pitchFamily="34" charset="0"/>
            </a:rPr>
            <a:t>NÁZEV:</a:t>
          </a:r>
          <a:r>
            <a:rPr lang="cs-CZ" sz="1600" baseline="0" dirty="0" smtClean="0">
              <a:latin typeface="Arial" pitchFamily="34" charset="0"/>
              <a:cs typeface="Arial" pitchFamily="34" charset="0"/>
            </a:rPr>
            <a:t> </a:t>
          </a:r>
          <a:r>
            <a:rPr lang="cs-CZ" sz="1600" baseline="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rPr>
            <a:t>VY_52_INOVACE_03_PRV_11</a:t>
          </a:r>
          <a:endParaRPr lang="cs-CZ" sz="1600" dirty="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1177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18AF3AB-C18D-4EF1-9350-5206148A6F6A}" type="presOf" srcId="{B651F6E3-6281-48DB-9319-2AEAFDAE7572}" destId="{6BB5E863-4638-4E1D-BFDE-399D028AC4ED}" srcOrd="1" destOrd="0" presId="urn:microsoft.com/office/officeart/2005/8/layout/target3"/>
    <dgm:cxn modelId="{412E2C74-889C-4307-97E2-987F9C19861C}" type="presOf" srcId="{4C35D32F-0EAB-4CD7-82EE-45574DC2A586}" destId="{8BEBB6EC-1DAA-4CAC-8A25-BC0FCBD5DBD5}" srcOrd="0" destOrd="0" presId="urn:microsoft.com/office/officeart/2005/8/layout/target3"/>
    <dgm:cxn modelId="{354EFB7B-3587-45A7-853D-23876207B481}" type="presOf" srcId="{D1D4F407-5343-4D3F-B5B9-D407B03CAEB4}" destId="{AED2198E-93D5-4001-81B4-73124B309672}" srcOrd="1" destOrd="0" presId="urn:microsoft.com/office/officeart/2005/8/layout/target3"/>
    <dgm:cxn modelId="{F61D3E8A-BA98-44F5-9E11-D3C7DFA8F701}" type="presOf" srcId="{D8197B8C-B260-4A16-BDF4-0947B075E274}" destId="{25B08C86-7E15-44DC-BE7F-FFB55DD49D12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82AA8EB-6AC5-46B4-9098-B1F7EEAE6121}" type="presOf" srcId="{D1B46980-6531-4606-95E6-44980827E919}" destId="{2BE915AB-18AA-4053-B92C-3BFC9ED204BB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D21DAB09-8A1E-4E0F-8574-7274C0D27138}" type="presOf" srcId="{D1B46980-6531-4606-95E6-44980827E919}" destId="{6140AFEC-043D-4C43-A2F9-D0F5331DF3A3}" srcOrd="0" destOrd="0" presId="urn:microsoft.com/office/officeart/2005/8/layout/target3"/>
    <dgm:cxn modelId="{CA7D4EF6-3D7E-42E6-AFC6-F36CACD9402E}" type="presOf" srcId="{B651F6E3-6281-48DB-9319-2AEAFDAE7572}" destId="{619D679B-A015-4ECF-8348-D1034C574F40}" srcOrd="0" destOrd="0" presId="urn:microsoft.com/office/officeart/2005/8/layout/target3"/>
    <dgm:cxn modelId="{1B4A95B7-5BE8-4171-AD26-C17EB26652E3}" type="presOf" srcId="{757F3AB3-0718-4624-B441-E567A8F0AB56}" destId="{333A1088-737F-45CB-B68E-254E46348037}" srcOrd="0" destOrd="0" presId="urn:microsoft.com/office/officeart/2005/8/layout/target3"/>
    <dgm:cxn modelId="{A68FE3CB-1C4A-4581-8E31-ED66F2215C49}" type="presOf" srcId="{4C35D32F-0EAB-4CD7-82EE-45574DC2A586}" destId="{890E4F0B-2866-4A3F-A3C7-2A14B1797930}" srcOrd="1" destOrd="0" presId="urn:microsoft.com/office/officeart/2005/8/layout/target3"/>
    <dgm:cxn modelId="{B4226DFB-FE2A-405E-90ED-26366549C437}" type="presOf" srcId="{D1D4F407-5343-4D3F-B5B9-D407B03CAEB4}" destId="{D005CE8C-CC26-4C3E-AC11-E15060ECD759}" srcOrd="0" destOrd="0" presId="urn:microsoft.com/office/officeart/2005/8/layout/target3"/>
    <dgm:cxn modelId="{0D7A9CFF-E227-414A-9085-8CEBA98264F8}" type="presOf" srcId="{D8197B8C-B260-4A16-BDF4-0947B075E274}" destId="{5A5FFA88-C948-4069-8E93-59FA12366E83}" srcOrd="1" destOrd="0" presId="urn:microsoft.com/office/officeart/2005/8/layout/target3"/>
    <dgm:cxn modelId="{0B9518BC-3F76-4778-93EC-49BFCD796C89}" type="presParOf" srcId="{333A1088-737F-45CB-B68E-254E46348037}" destId="{F5ABB229-8D3B-4694-996A-96F23CF14429}" srcOrd="0" destOrd="0" presId="urn:microsoft.com/office/officeart/2005/8/layout/target3"/>
    <dgm:cxn modelId="{7B94DF91-E21F-4644-99E8-58E829CCFC08}" type="presParOf" srcId="{333A1088-737F-45CB-B68E-254E46348037}" destId="{F41139FD-01EE-4571-8B17-4FB00FC51163}" srcOrd="1" destOrd="0" presId="urn:microsoft.com/office/officeart/2005/8/layout/target3"/>
    <dgm:cxn modelId="{24494C4B-6197-476E-876C-86D3E7231653}" type="presParOf" srcId="{333A1088-737F-45CB-B68E-254E46348037}" destId="{D005CE8C-CC26-4C3E-AC11-E15060ECD759}" srcOrd="2" destOrd="0" presId="urn:microsoft.com/office/officeart/2005/8/layout/target3"/>
    <dgm:cxn modelId="{A64F4AA7-67FF-426B-8615-2663442F75EF}" type="presParOf" srcId="{333A1088-737F-45CB-B68E-254E46348037}" destId="{2C702D82-9B77-49B7-9568-BB8EB47C3372}" srcOrd="3" destOrd="0" presId="urn:microsoft.com/office/officeart/2005/8/layout/target3"/>
    <dgm:cxn modelId="{5703EAC4-F6A6-4AA6-BB6E-F49FC285BA56}" type="presParOf" srcId="{333A1088-737F-45CB-B68E-254E46348037}" destId="{A52A0455-90FF-4808-ABD0-F02540D31D5A}" srcOrd="4" destOrd="0" presId="urn:microsoft.com/office/officeart/2005/8/layout/target3"/>
    <dgm:cxn modelId="{9D317B5F-F7A8-4150-8665-486B24FE7219}" type="presParOf" srcId="{333A1088-737F-45CB-B68E-254E46348037}" destId="{6140AFEC-043D-4C43-A2F9-D0F5331DF3A3}" srcOrd="5" destOrd="0" presId="urn:microsoft.com/office/officeart/2005/8/layout/target3"/>
    <dgm:cxn modelId="{5A7C751C-4AE2-419A-966F-0289A331A677}" type="presParOf" srcId="{333A1088-737F-45CB-B68E-254E46348037}" destId="{9358AC05-5D7D-4327-9F80-1AD486AEA664}" srcOrd="6" destOrd="0" presId="urn:microsoft.com/office/officeart/2005/8/layout/target3"/>
    <dgm:cxn modelId="{7BE02AAB-0A6B-4917-9580-CB2CC118DBF5}" type="presParOf" srcId="{333A1088-737F-45CB-B68E-254E46348037}" destId="{313FC574-E1CD-4FB4-B054-0B805CE0447D}" srcOrd="7" destOrd="0" presId="urn:microsoft.com/office/officeart/2005/8/layout/target3"/>
    <dgm:cxn modelId="{C6BE341E-7FC8-43DF-8C7A-E83909139CB1}" type="presParOf" srcId="{333A1088-737F-45CB-B68E-254E46348037}" destId="{619D679B-A015-4ECF-8348-D1034C574F40}" srcOrd="8" destOrd="0" presId="urn:microsoft.com/office/officeart/2005/8/layout/target3"/>
    <dgm:cxn modelId="{E11E56B8-98B8-4FE5-BD61-39E102BDEC34}" type="presParOf" srcId="{333A1088-737F-45CB-B68E-254E46348037}" destId="{322283A8-4A27-4CDA-BAE3-F381106A9174}" srcOrd="9" destOrd="0" presId="urn:microsoft.com/office/officeart/2005/8/layout/target3"/>
    <dgm:cxn modelId="{9C09E072-C855-4DCA-A5A0-DFDA76BBECDA}" type="presParOf" srcId="{333A1088-737F-45CB-B68E-254E46348037}" destId="{FFC9F71D-1B4F-4AD9-A4A6-86ADEFC8AF5C}" srcOrd="10" destOrd="0" presId="urn:microsoft.com/office/officeart/2005/8/layout/target3"/>
    <dgm:cxn modelId="{139659C2-3C15-4109-B612-B8B6B9D35811}" type="presParOf" srcId="{333A1088-737F-45CB-B68E-254E46348037}" destId="{25B08C86-7E15-44DC-BE7F-FFB55DD49D12}" srcOrd="11" destOrd="0" presId="urn:microsoft.com/office/officeart/2005/8/layout/target3"/>
    <dgm:cxn modelId="{D75F7783-6D8E-4571-AF6F-E5242612D36C}" type="presParOf" srcId="{333A1088-737F-45CB-B68E-254E46348037}" destId="{76644BE8-9D7C-4C09-B250-3D10AF48CBB7}" srcOrd="12" destOrd="0" presId="urn:microsoft.com/office/officeart/2005/8/layout/target3"/>
    <dgm:cxn modelId="{B26E2A7F-5FF9-4972-A295-9EF0CB2E2B82}" type="presParOf" srcId="{333A1088-737F-45CB-B68E-254E46348037}" destId="{EE85B701-7295-41C0-BA7A-34D3756A2AE6}" srcOrd="13" destOrd="0" presId="urn:microsoft.com/office/officeart/2005/8/layout/target3"/>
    <dgm:cxn modelId="{C200326D-C065-4F90-B4A4-77CFA4242DCF}" type="presParOf" srcId="{333A1088-737F-45CB-B68E-254E46348037}" destId="{8BEBB6EC-1DAA-4CAC-8A25-BC0FCBD5DBD5}" srcOrd="14" destOrd="0" presId="urn:microsoft.com/office/officeart/2005/8/layout/target3"/>
    <dgm:cxn modelId="{4A81EEC8-E648-4630-B4C1-C6517D84129F}" type="presParOf" srcId="{333A1088-737F-45CB-B68E-254E46348037}" destId="{AED2198E-93D5-4001-81B4-73124B309672}" srcOrd="15" destOrd="0" presId="urn:microsoft.com/office/officeart/2005/8/layout/target3"/>
    <dgm:cxn modelId="{45E43B80-C430-4CD7-BD03-E486254C0EF7}" type="presParOf" srcId="{333A1088-737F-45CB-B68E-254E46348037}" destId="{2BE915AB-18AA-4053-B92C-3BFC9ED204BB}" srcOrd="16" destOrd="0" presId="urn:microsoft.com/office/officeart/2005/8/layout/target3"/>
    <dgm:cxn modelId="{D223FD38-2058-4425-AF2D-E5B1A3FDA1AB}" type="presParOf" srcId="{333A1088-737F-45CB-B68E-254E46348037}" destId="{6BB5E863-4638-4E1D-BFDE-399D028AC4ED}" srcOrd="17" destOrd="0" presId="urn:microsoft.com/office/officeart/2005/8/layout/target3"/>
    <dgm:cxn modelId="{CEC06850-689A-4247-B5A4-D31D21D4F7BC}" type="presParOf" srcId="{333A1088-737F-45CB-B68E-254E46348037}" destId="{5A5FFA88-C948-4069-8E93-59FA12366E83}" srcOrd="18" destOrd="0" presId="urn:microsoft.com/office/officeart/2005/8/layout/target3"/>
    <dgm:cxn modelId="{7C398F3A-5028-435A-BF00-1F7FFD3D1E3A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=""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63500" dist="381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glow" dir="t">
            <a:rot lat="0" lon="0" rev="6360000"/>
          </a:lightRig>
        </a:scene3d>
        <a:sp3d contourW="1000" prstMaterial="flat">
          <a:bevelT w="95250" h="101600"/>
          <a:contourClr>
            <a:schemeClr val="accent1">
              <a:hueOff val="0"/>
              <a:satOff val="0"/>
              <a:lumOff val="0"/>
              <a:alphaOff val="0"/>
              <a:satMod val="30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381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Arial" pitchFamily="34" charset="0"/>
              <a:cs typeface="Arial" pitchFamily="34" charset="0"/>
            </a:rPr>
            <a:t>NÁZEV ŠKOLY: </a:t>
          </a:r>
          <a:r>
            <a:rPr lang="cs-CZ" sz="1200" kern="1200" dirty="0" smtClean="0">
              <a:latin typeface="Arial" pitchFamily="34" charset="0"/>
              <a:cs typeface="Arial" pitchFamily="34" charset="0"/>
            </a:rPr>
            <a:t>Základní škola, Uherský Ostroh, okres Uherské Hradiště, příspěvková organizace</a:t>
          </a:r>
          <a:endParaRPr lang="cs-CZ" sz="1200" kern="1200" dirty="0">
            <a:latin typeface="Arial" pitchFamily="34" charset="0"/>
            <a:cs typeface="Arial" pitchFamily="34" charset="0"/>
          </a:endParaRPr>
        </a:p>
      </dsp:txBody>
      <dsp:txXfrm>
        <a:off x="1273857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63500" dist="381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glow" dir="t">
            <a:rot lat="0" lon="0" rev="6360000"/>
          </a:lightRig>
        </a:scene3d>
        <a:sp3d contourW="1000" prstMaterial="flat">
          <a:bevelT w="95250" h="101600"/>
          <a:contourClr>
            <a:schemeClr val="accent1">
              <a:hueOff val="0"/>
              <a:satOff val="0"/>
              <a:lumOff val="0"/>
              <a:alphaOff val="0"/>
              <a:satMod val="30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381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Arial" pitchFamily="34" charset="0"/>
              <a:cs typeface="Arial" pitchFamily="34" charset="0"/>
            </a:rPr>
            <a:t>AUTOR: </a:t>
          </a:r>
          <a:r>
            <a:rPr lang="cs-CZ" sz="1600" kern="12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rPr>
            <a:t>Mgr. Andrea </a:t>
          </a:r>
          <a:r>
            <a:rPr lang="cs-CZ" sz="1600" kern="1200" dirty="0" err="1" smtClean="0">
              <a:solidFill>
                <a:schemeClr val="tx1"/>
              </a:solidFill>
              <a:latin typeface="Arial" pitchFamily="34" charset="0"/>
              <a:cs typeface="Arial" pitchFamily="34" charset="0"/>
            </a:rPr>
            <a:t>Kunovjánková</a:t>
          </a:r>
          <a:endParaRPr lang="cs-CZ" sz="1600" kern="1200" dirty="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63500" dist="381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glow" dir="t">
            <a:rot lat="0" lon="0" rev="6360000"/>
          </a:lightRig>
        </a:scene3d>
        <a:sp3d contourW="1000" prstMaterial="flat">
          <a:bevelT w="95250" h="101600"/>
          <a:contourClr>
            <a:schemeClr val="accent1">
              <a:hueOff val="0"/>
              <a:satOff val="0"/>
              <a:lumOff val="0"/>
              <a:alphaOff val="0"/>
              <a:satMod val="30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381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Arial" pitchFamily="34" charset="0"/>
              <a:cs typeface="Arial" pitchFamily="34" charset="0"/>
            </a:rPr>
            <a:t>NÁZEV:</a:t>
          </a:r>
          <a:r>
            <a:rPr lang="cs-CZ" sz="1600" kern="1200" baseline="0" dirty="0" smtClean="0">
              <a:latin typeface="Arial" pitchFamily="34" charset="0"/>
              <a:cs typeface="Arial" pitchFamily="34" charset="0"/>
            </a:rPr>
            <a:t> </a:t>
          </a:r>
          <a:r>
            <a:rPr lang="cs-CZ" sz="1600" kern="1200" baseline="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rPr>
            <a:t>VY_52_INOVACE_03_PRV_11</a:t>
          </a:r>
          <a:endParaRPr lang="cs-CZ" sz="1600" kern="1200" dirty="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63500" dist="381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glow" dir="t">
            <a:rot lat="0" lon="0" rev="6360000"/>
          </a:lightRig>
        </a:scene3d>
        <a:sp3d contourW="1000" prstMaterial="flat">
          <a:bevelT w="95250" h="101600"/>
          <a:contourClr>
            <a:schemeClr val="accent1">
              <a:hueOff val="0"/>
              <a:satOff val="0"/>
              <a:lumOff val="0"/>
              <a:alphaOff val="0"/>
              <a:satMod val="30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381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Arial" pitchFamily="34" charset="0"/>
              <a:cs typeface="Arial" pitchFamily="34" charset="0"/>
            </a:rPr>
            <a:t>TÉMA: PRV</a:t>
          </a:r>
          <a:r>
            <a:rPr lang="cs-CZ" sz="1600" kern="1200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rPr>
            <a:t> </a:t>
          </a:r>
          <a:r>
            <a:rPr lang="cs-CZ" sz="1600" kern="12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rPr>
            <a:t>– 1.B – Listnaté stromy</a:t>
          </a:r>
          <a:endParaRPr lang="cs-CZ" sz="1600" kern="1200" dirty="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63500" dist="381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glow" dir="t">
            <a:rot lat="0" lon="0" rev="6360000"/>
          </a:lightRig>
        </a:scene3d>
        <a:sp3d contourW="1000" prstMaterial="flat">
          <a:bevelT w="95250" h="101600"/>
          <a:contourClr>
            <a:schemeClr val="accent1">
              <a:hueOff val="0"/>
              <a:satOff val="0"/>
              <a:lumOff val="0"/>
              <a:alphaOff val="0"/>
              <a:satMod val="30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381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Arial" pitchFamily="34" charset="0"/>
              <a:cs typeface="Arial" pitchFamily="34" charset="0"/>
            </a:rPr>
            <a:t>ČÍSLO PROJEKTU: CZ.1.07/1.4.00/21.1616 </a:t>
          </a:r>
          <a:endParaRPr lang="cs-CZ" sz="1600" kern="1200" dirty="0">
            <a:latin typeface="Arial" pitchFamily="34" charset="0"/>
            <a:cs typeface="Arial" pitchFamily="34" charset="0"/>
          </a:endParaRPr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19A5C13-D3AD-4E97-A3F6-215ABA7E4609}" type="datetimeFigureOut">
              <a:rPr lang="cs-CZ" smtClean="0"/>
              <a:pPr/>
              <a:t>11.11.2011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8B720EC-CEAC-4BCB-B810-917D1EEEABC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17F242B7-176B-4DCE-819C-EE0946562D95}" type="datetimeFigureOut">
              <a:rPr lang="cs-CZ" smtClean="0"/>
              <a:pPr/>
              <a:t>11.11.2011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E4F056DF-9EC1-4A14-8FF3-60B02C2B6A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7F242B7-176B-4DCE-819C-EE0946562D95}" type="datetimeFigureOut">
              <a:rPr lang="cs-CZ" smtClean="0"/>
              <a:pPr/>
              <a:t>11.11.2011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4F056DF-9EC1-4A14-8FF3-60B02C2B6A8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7F242B7-176B-4DCE-819C-EE0946562D95}" type="datetimeFigureOut">
              <a:rPr lang="cs-CZ" smtClean="0"/>
              <a:pPr/>
              <a:t>11.11.2011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4F056DF-9EC1-4A14-8FF3-60B02C2B6A8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7F242B7-176B-4DCE-819C-EE0946562D95}" type="datetimeFigureOut">
              <a:rPr lang="cs-CZ" smtClean="0"/>
              <a:pPr/>
              <a:t>11.11.2011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4F056DF-9EC1-4A14-8FF3-60B02C2B6A8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7F242B7-176B-4DCE-819C-EE0946562D95}" type="datetimeFigureOut">
              <a:rPr lang="cs-CZ" smtClean="0"/>
              <a:pPr/>
              <a:t>11.11.2011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4F056DF-9EC1-4A14-8FF3-60B02C2B6A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7F242B7-176B-4DCE-819C-EE0946562D95}" type="datetimeFigureOut">
              <a:rPr lang="cs-CZ" smtClean="0"/>
              <a:pPr/>
              <a:t>11.11.2011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4F056DF-9EC1-4A14-8FF3-60B02C2B6A8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7F242B7-176B-4DCE-819C-EE0946562D95}" type="datetimeFigureOut">
              <a:rPr lang="cs-CZ" smtClean="0"/>
              <a:pPr/>
              <a:t>11.11.2011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4F056DF-9EC1-4A14-8FF3-60B02C2B6A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17F242B7-176B-4DCE-819C-EE0946562D95}" type="datetimeFigureOut">
              <a:rPr lang="cs-CZ" smtClean="0"/>
              <a:pPr/>
              <a:t>11.11.2011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4F056DF-9EC1-4A14-8FF3-60B02C2B6A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17F242B7-176B-4DCE-819C-EE0946562D95}" type="datetimeFigureOut">
              <a:rPr lang="cs-CZ" smtClean="0"/>
              <a:pPr/>
              <a:t>11.11.2011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E4F056DF-9EC1-4A14-8FF3-60B02C2B6A8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7F242B7-176B-4DCE-819C-EE0946562D95}" type="datetimeFigureOut">
              <a:rPr lang="cs-CZ" smtClean="0"/>
              <a:pPr/>
              <a:t>11.11.2011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4F056DF-9EC1-4A14-8FF3-60B02C2B6A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7F242B7-176B-4DCE-819C-EE0946562D95}" type="datetimeFigureOut">
              <a:rPr lang="cs-CZ" smtClean="0"/>
              <a:pPr/>
              <a:t>11.11.2011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4F056DF-9EC1-4A14-8FF3-60B02C2B6A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17F242B7-176B-4DCE-819C-EE0946562D95}" type="datetimeFigureOut">
              <a:rPr lang="cs-CZ" smtClean="0"/>
              <a:pPr/>
              <a:t>11.11.2011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E4F056DF-9EC1-4A14-8FF3-60B02C2B6A8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diagramData" Target="../diagrams/data1.xml"/><Relationship Id="rId7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jpeg"/><Relationship Id="rId4" Type="http://schemas.openxmlformats.org/officeDocument/2006/relationships/image" Target="../media/image11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11.png"/><Relationship Id="rId7" Type="http://schemas.openxmlformats.org/officeDocument/2006/relationships/image" Target="../media/image5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11" Type="http://schemas.openxmlformats.org/officeDocument/2006/relationships/image" Target="../media/image14.png"/><Relationship Id="rId5" Type="http://schemas.openxmlformats.org/officeDocument/2006/relationships/image" Target="../media/image13.png"/><Relationship Id="rId10" Type="http://schemas.openxmlformats.org/officeDocument/2006/relationships/image" Target="../media/image10.png"/><Relationship Id="rId4" Type="http://schemas.openxmlformats.org/officeDocument/2006/relationships/image" Target="../media/image4.png"/><Relationship Id="rId9" Type="http://schemas.openxmlformats.org/officeDocument/2006/relationships/image" Target="../media/image7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image" Target="../media/image16.png"/><Relationship Id="rId7" Type="http://schemas.openxmlformats.org/officeDocument/2006/relationships/image" Target="../media/image10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11" Type="http://schemas.openxmlformats.org/officeDocument/2006/relationships/image" Target="../media/image14.png"/><Relationship Id="rId5" Type="http://schemas.openxmlformats.org/officeDocument/2006/relationships/image" Target="../media/image9.png"/><Relationship Id="rId10" Type="http://schemas.openxmlformats.org/officeDocument/2006/relationships/image" Target="../media/image13.png"/><Relationship Id="rId4" Type="http://schemas.openxmlformats.org/officeDocument/2006/relationships/image" Target="../media/image11.png"/><Relationship Id="rId9" Type="http://schemas.openxmlformats.org/officeDocument/2006/relationships/image" Target="../media/image7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Gamble_oak_leaves.jpg" TargetMode="External"/><Relationship Id="rId2" Type="http://schemas.openxmlformats.org/officeDocument/2006/relationships/hyperlink" Target="http://cs.wikipedia.org/wiki/Soubor:Buchenwald_1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Soubor:Horse-chestnut_800.jpg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Chrastovskydub.jpg" TargetMode="External"/><Relationship Id="rId2" Type="http://schemas.openxmlformats.org/officeDocument/2006/relationships/hyperlink" Target="http://cs.wikipedia.org/wiki/Soubor:Illustration_Aesculus_hippocastanum0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s.wikipedia.org/wiki/Soubor:Acer_pseudoplatanus(01).jpg" TargetMode="External"/><Relationship Id="rId4" Type="http://schemas.openxmlformats.org/officeDocument/2006/relationships/hyperlink" Target="http://cs.wikipedia.org/wiki/Soubor:Illustration_Fagus_sylvatica0.jpg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Lipa_rada.jpg" TargetMode="External"/><Relationship Id="rId2" Type="http://schemas.openxmlformats.org/officeDocument/2006/relationships/hyperlink" Target="http://cs.wikipedia.org/wiki/Soubor:Maple_leaves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Soubor:Tilia_x_vulgaris_parklind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881370323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71670" y="3786190"/>
            <a:ext cx="5449808" cy="1154877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z="3200" dirty="0" smtClean="0">
                <a:solidFill>
                  <a:schemeClr val="tx2">
                    <a:satMod val="130000"/>
                  </a:schemeClr>
                </a:solidFill>
                <a:latin typeface="Arial" pitchFamily="34" charset="0"/>
                <a:cs typeface="Arial" pitchFamily="34" charset="0"/>
              </a:rPr>
              <a:t>Anotace</a:t>
            </a:r>
            <a:endParaRPr lang="cs-CZ" sz="3200" dirty="0">
              <a:solidFill>
                <a:schemeClr val="tx2">
                  <a:satMod val="13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9219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dirty="0" smtClean="0">
                <a:latin typeface="Arial" pitchFamily="34" charset="0"/>
                <a:cs typeface="Arial" pitchFamily="34" charset="0"/>
              </a:rPr>
              <a:t>je určeno pro žáky 1.tříd</a:t>
            </a:r>
          </a:p>
          <a:p>
            <a:pPr eaLnBrk="1" hangingPunct="1"/>
            <a:r>
              <a:rPr lang="cs-CZ" dirty="0" smtClean="0">
                <a:latin typeface="Arial" pitchFamily="34" charset="0"/>
                <a:cs typeface="Arial" pitchFamily="34" charset="0"/>
              </a:rPr>
              <a:t>je použit PowerPoint</a:t>
            </a:r>
          </a:p>
          <a:p>
            <a:pPr eaLnBrk="1" hangingPunct="1"/>
            <a:r>
              <a:rPr lang="cs-CZ" dirty="0" smtClean="0">
                <a:latin typeface="Arial" pitchFamily="34" charset="0"/>
                <a:cs typeface="Arial" pitchFamily="34" charset="0"/>
              </a:rPr>
              <a:t>je určeno pro interaktivní tabuli</a:t>
            </a:r>
          </a:p>
          <a:p>
            <a:pPr eaLnBrk="1" hangingPunct="1"/>
            <a:r>
              <a:rPr lang="cs-CZ" dirty="0" smtClean="0">
                <a:latin typeface="Arial" pitchFamily="34" charset="0"/>
                <a:cs typeface="Arial" pitchFamily="34" charset="0"/>
              </a:rPr>
              <a:t>je zařazeno ve výukové části prvouky</a:t>
            </a:r>
          </a:p>
          <a:p>
            <a:pPr eaLnBrk="1" hangingPunct="1"/>
            <a:r>
              <a:rPr lang="cs-CZ" dirty="0" smtClean="0">
                <a:latin typeface="Arial" pitchFamily="34" charset="0"/>
                <a:cs typeface="Arial" pitchFamily="34" charset="0"/>
              </a:rPr>
              <a:t>říjen, listopad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eaLnBrk="1" hangingPunct="1"/>
            <a:r>
              <a:rPr lang="cs-CZ" dirty="0" smtClean="0">
                <a:latin typeface="Arial" pitchFamily="34" charset="0"/>
                <a:cs typeface="Arial" pitchFamily="34" charset="0"/>
              </a:rPr>
              <a:t>předchází vycházka do okolí</a:t>
            </a:r>
          </a:p>
          <a:p>
            <a:pPr lvl="0"/>
            <a:r>
              <a:rPr lang="cs-CZ" dirty="0" smtClean="0">
                <a:latin typeface="Arial" pitchFamily="34" charset="0"/>
                <a:cs typeface="Arial" pitchFamily="34" charset="0"/>
              </a:rPr>
              <a:t>děti práce bavila, k zadaným úkolům přistupovaly aktivně</a:t>
            </a:r>
          </a:p>
          <a:p>
            <a:pPr eaLnBrk="1" hangingPunct="1"/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eaLnBrk="1" hangingPunct="1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>
    <p:wheel spokes="8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PODZIM</a:t>
            </a:r>
            <a:endParaRPr lang="cs-CZ" dirty="0"/>
          </a:p>
        </p:txBody>
      </p:sp>
      <p:sp>
        <p:nvSpPr>
          <p:cNvPr id="2" name="Podnadpis 1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LISTNATÉ STROMY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>
    <p:wheel spokes="8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1400" dirty="0" smtClean="0">
                <a:latin typeface="Arial" pitchFamily="34" charset="0"/>
                <a:cs typeface="Arial" pitchFamily="34" charset="0"/>
              </a:rPr>
              <a:t>	 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Popisujeme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co jsme viděli na procházce a co je na obrázcích.</a:t>
            </a:r>
          </a:p>
          <a:p>
            <a:pPr>
              <a:buNone/>
            </a:pPr>
            <a:endParaRPr lang="cs-CZ" sz="14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14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1400" dirty="0" smtClean="0">
                <a:latin typeface="Arial" pitchFamily="34" charset="0"/>
                <a:cs typeface="Arial" pitchFamily="34" charset="0"/>
              </a:rPr>
              <a:t>	</a:t>
            </a:r>
            <a:r>
              <a:rPr lang="cs-CZ" sz="1400" b="1" dirty="0" smtClean="0">
                <a:latin typeface="Arial" pitchFamily="34" charset="0"/>
                <a:cs typeface="Arial" pitchFamily="34" charset="0"/>
              </a:rPr>
              <a:t>BUK	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- statný strom</a:t>
            </a:r>
          </a:p>
          <a:p>
            <a:pPr>
              <a:buNone/>
            </a:pPr>
            <a:r>
              <a:rPr lang="cs-CZ" sz="1400" dirty="0" smtClean="0">
                <a:latin typeface="Arial" pitchFamily="34" charset="0"/>
                <a:cs typeface="Arial" pitchFamily="34" charset="0"/>
              </a:rPr>
              <a:t>		- štíhlý bělošedý kmen			</a:t>
            </a:r>
          </a:p>
          <a:p>
            <a:pPr>
              <a:buNone/>
            </a:pPr>
            <a:r>
              <a:rPr lang="cs-CZ" sz="1400" dirty="0" smtClean="0">
                <a:latin typeface="Arial" pitchFamily="34" charset="0"/>
                <a:cs typeface="Arial" pitchFamily="34" charset="0"/>
              </a:rPr>
              <a:t>		- mohutná koruna</a:t>
            </a:r>
          </a:p>
          <a:p>
            <a:pPr>
              <a:buNone/>
            </a:pPr>
            <a:r>
              <a:rPr lang="cs-CZ" sz="1400" dirty="0" smtClean="0">
                <a:latin typeface="Arial" pitchFamily="34" charset="0"/>
                <a:cs typeface="Arial" pitchFamily="34" charset="0"/>
              </a:rPr>
              <a:t>		- plody jsou bukvice (pro člověka  jedovaté)</a:t>
            </a:r>
          </a:p>
          <a:p>
            <a:pPr>
              <a:buNone/>
            </a:pPr>
            <a:endParaRPr lang="cs-CZ" sz="14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1400" dirty="0" smtClean="0">
                <a:latin typeface="Arial" pitchFamily="34" charset="0"/>
                <a:cs typeface="Arial" pitchFamily="34" charset="0"/>
              </a:rPr>
              <a:t>	</a:t>
            </a:r>
          </a:p>
          <a:p>
            <a:pPr>
              <a:buNone/>
            </a:pPr>
            <a:endParaRPr lang="cs-CZ" sz="14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1400" dirty="0" smtClean="0">
                <a:latin typeface="Arial" pitchFamily="34" charset="0"/>
                <a:cs typeface="Arial" pitchFamily="34" charset="0"/>
              </a:rPr>
              <a:t>	</a:t>
            </a:r>
            <a:endParaRPr lang="cs-CZ" sz="1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200" dirty="0" smtClean="0">
                <a:latin typeface="Arial" pitchFamily="34" charset="0"/>
                <a:cs typeface="Arial" pitchFamily="34" charset="0"/>
              </a:rPr>
              <a:t>LISTNATÉ STROMY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Obrázek 3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87824" y="4149080"/>
            <a:ext cx="1224136" cy="12961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4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444208" y="3212976"/>
            <a:ext cx="1152128" cy="12961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TextovéPole 7"/>
          <p:cNvSpPr txBox="1"/>
          <p:nvPr/>
        </p:nvSpPr>
        <p:spPr>
          <a:xfrm>
            <a:off x="6444208" y="4797152"/>
            <a:ext cx="122413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bukvice</a:t>
            </a:r>
            <a:endParaRPr lang="cs-CZ" sz="14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0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692696"/>
            <a:ext cx="8229600" cy="5314595"/>
          </a:xfrm>
        </p:spPr>
        <p:txBody>
          <a:bodyPr/>
          <a:lstStyle/>
          <a:p>
            <a:pPr>
              <a:buNone/>
            </a:pPr>
            <a:r>
              <a:rPr lang="cs-CZ" sz="1400" b="1" dirty="0" smtClean="0">
                <a:latin typeface="Arial" pitchFamily="34" charset="0"/>
                <a:cs typeface="Arial" pitchFamily="34" charset="0"/>
              </a:rPr>
              <a:t>JAVOR  		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- obvykle vzrostlý strom</a:t>
            </a:r>
          </a:p>
          <a:p>
            <a:pPr>
              <a:buNone/>
            </a:pPr>
            <a:r>
              <a:rPr lang="cs-CZ" sz="1400" dirty="0" smtClean="0">
                <a:latin typeface="Arial" pitchFamily="34" charset="0"/>
                <a:cs typeface="Arial" pitchFamily="34" charset="0"/>
              </a:rPr>
              <a:t>		    	- některé druhy slabší vzrůst (nižší stromy nebo i keřovité)</a:t>
            </a:r>
          </a:p>
          <a:p>
            <a:pPr>
              <a:buNone/>
            </a:pPr>
            <a:r>
              <a:rPr lang="cs-CZ" sz="1400" dirty="0" smtClean="0">
                <a:latin typeface="Arial" pitchFamily="34" charset="0"/>
                <a:cs typeface="Arial" pitchFamily="34" charset="0"/>
              </a:rPr>
              <a:t>		     	- plod je složen ze dvou plodů křídlatých tzv. dvounažek</a:t>
            </a:r>
          </a:p>
          <a:p>
            <a:pPr>
              <a:buNone/>
            </a:pPr>
            <a:r>
              <a:rPr lang="cs-CZ" sz="1400" dirty="0" smtClean="0">
                <a:latin typeface="Arial" pitchFamily="34" charset="0"/>
                <a:cs typeface="Arial" pitchFamily="34" charset="0"/>
              </a:rPr>
              <a:t>		     	- národní symbol Kanady (vyobrazen na kanadské vlajce)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sz="1400" b="1" dirty="0" smtClean="0">
                <a:latin typeface="Arial" pitchFamily="34" charset="0"/>
                <a:cs typeface="Arial" pitchFamily="34" charset="0"/>
              </a:rPr>
              <a:t>JÍROVEC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		- statný strom</a:t>
            </a:r>
          </a:p>
          <a:p>
            <a:pPr>
              <a:buNone/>
            </a:pPr>
            <a:r>
              <a:rPr lang="cs-CZ" sz="1400" dirty="0" smtClean="0">
                <a:latin typeface="Arial" pitchFamily="34" charset="0"/>
                <a:cs typeface="Arial" pitchFamily="34" charset="0"/>
              </a:rPr>
              <a:t>			- kulovitá, mohutná koruna</a:t>
            </a:r>
          </a:p>
          <a:p>
            <a:pPr>
              <a:buNone/>
            </a:pPr>
            <a:r>
              <a:rPr lang="cs-CZ" sz="1400" dirty="0" smtClean="0">
                <a:latin typeface="Arial" pitchFamily="34" charset="0"/>
                <a:cs typeface="Arial" pitchFamily="34" charset="0"/>
              </a:rPr>
              <a:t>			- plody jsou kaštany</a:t>
            </a:r>
          </a:p>
          <a:p>
            <a:endParaRPr lang="cs-CZ" dirty="0"/>
          </a:p>
        </p:txBody>
      </p:sp>
      <p:pic>
        <p:nvPicPr>
          <p:cNvPr id="4" name="Obrázek 3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5616" y="1412776"/>
            <a:ext cx="864096" cy="17281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7524328" y="2492896"/>
            <a:ext cx="144016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dvounažka</a:t>
            </a:r>
            <a:endParaRPr lang="cs-CZ" sz="14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7" name="Obrázek 6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16016" y="4653136"/>
            <a:ext cx="1008112" cy="12961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Obrázek 7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948264" y="3933056"/>
            <a:ext cx="792088" cy="14401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TextovéPole 8"/>
          <p:cNvSpPr txBox="1"/>
          <p:nvPr/>
        </p:nvSpPr>
        <p:spPr>
          <a:xfrm>
            <a:off x="6948264" y="5733256"/>
            <a:ext cx="129614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kaštan</a:t>
            </a:r>
            <a:endParaRPr lang="cs-CZ" sz="14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452320" y="1268760"/>
            <a:ext cx="1296144" cy="9048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0" dur="2000" fill="hold"/>
                                        <p:tgtEl>
                                          <p:spTgt spid="102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4" dur="2000" fill="hold"/>
                                        <p:tgtEl>
                                          <p:spTgt spid="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8" dur="2000" fill="hold"/>
                                        <p:tgtEl>
                                          <p:spTgt spid="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458611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	</a:t>
            </a:r>
            <a:r>
              <a:rPr lang="cs-CZ" sz="1400" b="1" dirty="0" smtClean="0">
                <a:latin typeface="Arial" pitchFamily="34" charset="0"/>
                <a:cs typeface="Arial" pitchFamily="34" charset="0"/>
              </a:rPr>
              <a:t>DUB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	- známe zimní a letní dub</a:t>
            </a:r>
          </a:p>
          <a:p>
            <a:pPr>
              <a:buNone/>
            </a:pPr>
            <a:r>
              <a:rPr lang="cs-CZ" sz="1400" dirty="0" smtClean="0">
                <a:latin typeface="Arial" pitchFamily="34" charset="0"/>
                <a:cs typeface="Arial" pitchFamily="34" charset="0"/>
              </a:rPr>
              <a:t>		- u nás se vyskytuje letní (mimořádně odolný proti větru, lépe snáší střídání podnebí 	než dub zimní)</a:t>
            </a:r>
          </a:p>
          <a:p>
            <a:pPr>
              <a:buNone/>
            </a:pPr>
            <a:r>
              <a:rPr lang="cs-CZ" sz="1400" dirty="0" smtClean="0">
                <a:latin typeface="Arial" pitchFamily="34" charset="0"/>
                <a:cs typeface="Arial" pitchFamily="34" charset="0"/>
              </a:rPr>
              <a:t>		- mohutná, rozložitá koruna</a:t>
            </a:r>
          </a:p>
          <a:p>
            <a:pPr>
              <a:buNone/>
            </a:pPr>
            <a:r>
              <a:rPr lang="cs-CZ" sz="1400" dirty="0" smtClean="0">
                <a:latin typeface="Arial" pitchFamily="34" charset="0"/>
                <a:cs typeface="Arial" pitchFamily="34" charset="0"/>
              </a:rPr>
              <a:t>		- plody jsou žaludy</a:t>
            </a:r>
          </a:p>
          <a:p>
            <a:pPr>
              <a:buNone/>
            </a:pPr>
            <a:endParaRPr lang="cs-CZ" sz="14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14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14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14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14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1400" dirty="0" smtClean="0">
                <a:latin typeface="Arial" pitchFamily="34" charset="0"/>
                <a:cs typeface="Arial" pitchFamily="34" charset="0"/>
              </a:rPr>
              <a:t>	 </a:t>
            </a:r>
            <a:r>
              <a:rPr lang="cs-CZ" sz="1400" b="1" dirty="0" smtClean="0">
                <a:latin typeface="Arial" pitchFamily="34" charset="0"/>
                <a:cs typeface="Arial" pitchFamily="34" charset="0"/>
              </a:rPr>
              <a:t>LÍPA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	- statný kmen pokrytý zvrásnělou kůrou</a:t>
            </a:r>
          </a:p>
          <a:p>
            <a:pPr>
              <a:buNone/>
            </a:pPr>
            <a:r>
              <a:rPr lang="cs-CZ" sz="1400" dirty="0" smtClean="0">
                <a:latin typeface="Arial" pitchFamily="34" charset="0"/>
                <a:cs typeface="Arial" pitchFamily="34" charset="0"/>
              </a:rPr>
              <a:t>		- vysoko klenutá koruna</a:t>
            </a:r>
          </a:p>
          <a:p>
            <a:pPr>
              <a:buNone/>
            </a:pPr>
            <a:r>
              <a:rPr lang="cs-CZ" sz="1400" dirty="0" smtClean="0">
                <a:latin typeface="Arial" pitchFamily="34" charset="0"/>
                <a:cs typeface="Arial" pitchFamily="34" charset="0"/>
              </a:rPr>
              <a:t>		- plod je </a:t>
            </a:r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jednopouzdrý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 kulovitý oříšek</a:t>
            </a:r>
          </a:p>
          <a:p>
            <a:pPr>
              <a:buNone/>
            </a:pPr>
            <a:r>
              <a:rPr lang="cs-CZ" sz="1400" dirty="0" smtClean="0">
                <a:latin typeface="Arial" pitchFamily="34" charset="0"/>
                <a:cs typeface="Arial" pitchFamily="34" charset="0"/>
              </a:rPr>
              <a:t>		- léčivé účinky lipového květu</a:t>
            </a:r>
          </a:p>
          <a:p>
            <a:pPr>
              <a:buNone/>
            </a:pPr>
            <a:r>
              <a:rPr lang="cs-CZ" sz="1400" dirty="0" smtClean="0">
                <a:latin typeface="Arial" pitchFamily="34" charset="0"/>
                <a:cs typeface="Arial" pitchFamily="34" charset="0"/>
              </a:rPr>
              <a:t>		- národní strom ČR</a:t>
            </a:r>
          </a:p>
          <a:p>
            <a:pPr>
              <a:buNone/>
            </a:pPr>
            <a:r>
              <a:rPr lang="cs-CZ" sz="1400" dirty="0" smtClean="0">
                <a:latin typeface="Arial" pitchFamily="34" charset="0"/>
                <a:cs typeface="Arial" pitchFamily="34" charset="0"/>
              </a:rPr>
              <a:t>		- lipové dřevo je měkké a lehké, dobře opracovatelné (řezbáři)	</a:t>
            </a:r>
            <a:endParaRPr lang="cs-CZ" sz="14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6" name="Obrázek 5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92080" y="5373216"/>
            <a:ext cx="1080120" cy="1008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Obrázek 6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92280" y="3501008"/>
            <a:ext cx="792088" cy="14401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TextovéPole 8"/>
          <p:cNvSpPr txBox="1"/>
          <p:nvPr/>
        </p:nvSpPr>
        <p:spPr>
          <a:xfrm>
            <a:off x="7092280" y="5373216"/>
            <a:ext cx="15841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lipový květ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kulovitý oříšek</a:t>
            </a:r>
            <a:endParaRPr lang="cs-CZ" sz="14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" name="Obrázek 9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211960" y="1628800"/>
            <a:ext cx="1224136" cy="11521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Obrázek 10"/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596336" y="1556792"/>
            <a:ext cx="1008112" cy="10801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" name="TextovéPole 11"/>
          <p:cNvSpPr txBox="1"/>
          <p:nvPr/>
        </p:nvSpPr>
        <p:spPr>
          <a:xfrm>
            <a:off x="6588224" y="1772816"/>
            <a:ext cx="108012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žalud</a:t>
            </a:r>
            <a:endParaRPr lang="cs-CZ" sz="14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1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0" dur="2000" fill="hold"/>
                                        <p:tgtEl>
                                          <p:spTgt spid="11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4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8" dur="2000" fill="hold"/>
                                        <p:tgtEl>
                                          <p:spTgt spid="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Přiřaď strom a list (plod)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200" dirty="0" err="1" smtClean="0">
                <a:latin typeface="Arial" pitchFamily="34" charset="0"/>
                <a:cs typeface="Arial" pitchFamily="34" charset="0"/>
              </a:rPr>
              <a:t>Testík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Obrázek 3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11760" y="2276872"/>
            <a:ext cx="1224136" cy="12961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4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23728" y="3789040"/>
            <a:ext cx="1224136" cy="11521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Obrázek 5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04248" y="3356992"/>
            <a:ext cx="1152128" cy="12961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Obrázek 6"/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164288" y="5085184"/>
            <a:ext cx="1008112" cy="10801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Obrázek 7"/>
          <p:cNvPicPr/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827584" y="2060848"/>
            <a:ext cx="1008112" cy="12961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Obrázek 8"/>
          <p:cNvPicPr/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563888" y="4221088"/>
            <a:ext cx="648072" cy="17281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" name="Obrázek 9"/>
          <p:cNvPicPr/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899592" y="4797152"/>
            <a:ext cx="1080120" cy="1008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Obrázek 10"/>
          <p:cNvPicPr/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012160" y="4869160"/>
            <a:ext cx="792088" cy="14401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" name="Obrázek 12"/>
          <p:cNvPicPr/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7740352" y="1700808"/>
            <a:ext cx="792088" cy="14401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" name="Picture 3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5796136" y="2060848"/>
            <a:ext cx="1444121" cy="1008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wheel spokes="8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1268760"/>
            <a:ext cx="928504" cy="12611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200" dirty="0" smtClean="0">
                <a:latin typeface="Arial" pitchFamily="34" charset="0"/>
                <a:cs typeface="Arial" pitchFamily="34" charset="0"/>
              </a:rPr>
              <a:t>Řešení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5" name="Obrázek 4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131840" y="2564904"/>
            <a:ext cx="1152128" cy="12961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Obrázek 5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331640" y="4509120"/>
            <a:ext cx="1224136" cy="11521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Obrázek 6"/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084168" y="1556792"/>
            <a:ext cx="1080120" cy="1008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Obrázek 7"/>
          <p:cNvPicPr/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724128" y="4149080"/>
            <a:ext cx="648072" cy="17281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Obrázek 8"/>
          <p:cNvPicPr/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236296" y="1340768"/>
            <a:ext cx="792088" cy="14401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Obrázek 10"/>
          <p:cNvPicPr/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355976" y="2564904"/>
            <a:ext cx="1152128" cy="12961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" name="Obrázek 11"/>
          <p:cNvPicPr/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1619672" y="1268760"/>
            <a:ext cx="792088" cy="14401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" name="Obrázek 12"/>
          <p:cNvPicPr/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2627784" y="4581128"/>
            <a:ext cx="1008112" cy="10801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" name="TextovéPole 14"/>
          <p:cNvSpPr txBox="1"/>
          <p:nvPr/>
        </p:nvSpPr>
        <p:spPr>
          <a:xfrm>
            <a:off x="1187624" y="2780928"/>
            <a:ext cx="129614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JÍROVEC</a:t>
            </a:r>
            <a:endParaRPr lang="cs-CZ" sz="1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995936" y="4077072"/>
            <a:ext cx="79208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BUK</a:t>
            </a:r>
            <a:endParaRPr lang="cs-CZ" sz="1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6804248" y="2924944"/>
            <a:ext cx="72008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LÍPA</a:t>
            </a:r>
            <a:endParaRPr lang="cs-CZ" sz="1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2123728" y="5805264"/>
            <a:ext cx="86409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DUB</a:t>
            </a:r>
            <a:endParaRPr lang="cs-CZ" sz="1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6156176" y="5949280"/>
            <a:ext cx="93610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JAVOR</a:t>
            </a:r>
            <a:endParaRPr lang="cs-CZ" sz="14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22" name="Picture 3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6516216" y="4509120"/>
            <a:ext cx="1444121" cy="1008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wheel spokes="8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sz="1600" dirty="0" smtClean="0">
                <a:latin typeface="Arial" pitchFamily="34" charset="0"/>
                <a:cs typeface="Arial" pitchFamily="34" charset="0"/>
              </a:rPr>
              <a:t>	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Darkone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  <a:r>
              <a:rPr lang="cs-CZ" sz="1600" i="1" dirty="0" smtClean="0">
                <a:latin typeface="Arial" pitchFamily="34" charset="0"/>
                <a:cs typeface="Arial" pitchFamily="34" charset="0"/>
              </a:rPr>
              <a:t> Http://cs.wikipedia.org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 [online]. 9. 8. 2005, 13:59 [cit.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2011-10-23].</a:t>
            </a:r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1600" dirty="0" smtClean="0">
                <a:latin typeface="Arial" pitchFamily="34" charset="0"/>
                <a:cs typeface="Arial" pitchFamily="34" charset="0"/>
              </a:rPr>
              <a:t>	Soubor:Buchenwald 1.jpg. Dostupné z WWW: </a:t>
            </a:r>
          </a:p>
          <a:p>
            <a:pPr>
              <a:buNone/>
            </a:pPr>
            <a:r>
              <a:rPr lang="cs-CZ" sz="1600" dirty="0" smtClean="0">
                <a:latin typeface="Arial" pitchFamily="34" charset="0"/>
                <a:cs typeface="Arial" pitchFamily="34" charset="0"/>
              </a:rPr>
              <a:t>	&lt; 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2"/>
              </a:rPr>
              <a:t>http://cs.wikipedia.org/wiki/Soubor:Buchenwald_1.jpg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&gt;.</a:t>
            </a:r>
          </a:p>
          <a:p>
            <a:pPr>
              <a:buNone/>
            </a:pPr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1600" dirty="0" smtClean="0">
                <a:latin typeface="Arial" pitchFamily="34" charset="0"/>
                <a:cs typeface="Arial" pitchFamily="34" charset="0"/>
              </a:rPr>
              <a:t>	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Maylett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 </a:t>
            </a:r>
            <a:r>
              <a:rPr lang="cs-CZ" sz="1600" i="1" dirty="0" smtClean="0">
                <a:latin typeface="Arial" pitchFamily="34" charset="0"/>
                <a:cs typeface="Arial" pitchFamily="34" charset="0"/>
              </a:rPr>
              <a:t>Http://cs.wikipedia.org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 [online]. 25. 8. 2005, 15:51 [cit.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2011-10-23].</a:t>
            </a:r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1600" dirty="0" smtClean="0">
                <a:latin typeface="Arial" pitchFamily="34" charset="0"/>
                <a:cs typeface="Arial" pitchFamily="34" charset="0"/>
              </a:rPr>
              <a:t>	Soubor: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Gamble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oak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leaves.jpg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 Dostupné z WWW: </a:t>
            </a: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	</a:t>
            </a:r>
          </a:p>
          <a:p>
            <a:pPr>
              <a:buNone/>
            </a:pPr>
            <a:r>
              <a:rPr lang="cs-CZ" sz="1600" dirty="0" smtClean="0">
                <a:latin typeface="Arial" pitchFamily="34" charset="0"/>
                <a:cs typeface="Arial" pitchFamily="34" charset="0"/>
              </a:rPr>
              <a:t>	&lt; 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3"/>
              </a:rPr>
              <a:t>http://cs.wikipedia.org/wiki/Soubor:Gamble_oak_leaves.jpg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&gt;.</a:t>
            </a:r>
          </a:p>
          <a:p>
            <a:pPr>
              <a:buNone/>
            </a:pPr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1600" dirty="0" smtClean="0">
                <a:latin typeface="Arial" pitchFamily="34" charset="0"/>
                <a:cs typeface="Arial" pitchFamily="34" charset="0"/>
              </a:rPr>
              <a:t>	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Svencb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 </a:t>
            </a:r>
            <a:r>
              <a:rPr lang="cs-CZ" sz="1600" i="1" dirty="0" smtClean="0">
                <a:latin typeface="Arial" pitchFamily="34" charset="0"/>
                <a:cs typeface="Arial" pitchFamily="34" charset="0"/>
              </a:rPr>
              <a:t>Http://cs.wikipedia.org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 [online]. 26.12. 2006, 00:37 [cit.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2011-10-23].</a:t>
            </a:r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	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oubor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: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Horse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-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chestnut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800.jpg. Dostupné z WWW: </a:t>
            </a:r>
          </a:p>
          <a:p>
            <a:pPr>
              <a:buNone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	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&lt; 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4"/>
              </a:rPr>
              <a:t>http://cs.wikipedia.org/wiki/Soubor:Horse-chestnut_800.jpg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&gt;.</a:t>
            </a:r>
            <a:endParaRPr lang="cs-CZ" sz="1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200" dirty="0" smtClean="0">
                <a:latin typeface="Arial" pitchFamily="34" charset="0"/>
                <a:cs typeface="Arial" pitchFamily="34" charset="0"/>
              </a:rPr>
              <a:t>ZDROJE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386603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	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Topjabot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 </a:t>
            </a:r>
            <a:r>
              <a:rPr lang="cs-CZ" sz="1600" i="1" dirty="0" smtClean="0">
                <a:latin typeface="Arial" pitchFamily="34" charset="0"/>
                <a:cs typeface="Arial" pitchFamily="34" charset="0"/>
              </a:rPr>
              <a:t>Http://cs.wikipedia.org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 [online]. 25.10. 2004, 15:51 [cit.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2011-10-23].</a:t>
            </a:r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1600" dirty="0" smtClean="0">
                <a:latin typeface="Arial" pitchFamily="34" charset="0"/>
                <a:cs typeface="Arial" pitchFamily="34" charset="0"/>
              </a:rPr>
              <a:t>	 Soubor: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Illustration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Aesculus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hippocastanum0.jpg. Dostupné z WWW: </a:t>
            </a:r>
          </a:p>
          <a:p>
            <a:pPr>
              <a:buNone/>
            </a:pPr>
            <a:r>
              <a:rPr lang="cs-CZ" sz="1600" dirty="0" smtClean="0">
                <a:latin typeface="Arial" pitchFamily="34" charset="0"/>
                <a:cs typeface="Arial" pitchFamily="34" charset="0"/>
              </a:rPr>
              <a:t> 	 &lt; 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2"/>
              </a:rPr>
              <a:t>http://cs.wikipedia.org/wiki/Soubor:Illustration_Aesculus_hippocastanum0.jpg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&gt;.</a:t>
            </a:r>
          </a:p>
          <a:p>
            <a:pPr>
              <a:buNone/>
            </a:pPr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1600" dirty="0" smtClean="0">
                <a:latin typeface="Arial" pitchFamily="34" charset="0"/>
                <a:cs typeface="Arial" pitchFamily="34" charset="0"/>
              </a:rPr>
              <a:t>	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Zkf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 	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Topjabot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 </a:t>
            </a:r>
            <a:r>
              <a:rPr lang="cs-CZ" sz="1600" i="1" dirty="0" smtClean="0">
                <a:latin typeface="Arial" pitchFamily="34" charset="0"/>
                <a:cs typeface="Arial" pitchFamily="34" charset="0"/>
              </a:rPr>
              <a:t>Http://cs.wikipedia.org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 [online]. 6.6. 2007, 16:16 [cit.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2011-10-23].</a:t>
            </a:r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1600" dirty="0" smtClean="0">
                <a:latin typeface="Arial" pitchFamily="34" charset="0"/>
                <a:cs typeface="Arial" pitchFamily="34" charset="0"/>
              </a:rPr>
              <a:t>	 Soubor: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Chrastovskydub.jpg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Dostupné z WWW: </a:t>
            </a:r>
          </a:p>
          <a:p>
            <a:pPr>
              <a:buNone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	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&lt;</a:t>
            </a: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3"/>
              </a:rPr>
              <a:t>http://cs.wikipedia.org/wiki/Soubor:Chrastovskydub.jpg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&gt;.</a:t>
            </a:r>
          </a:p>
          <a:p>
            <a:pPr>
              <a:buNone/>
            </a:pPr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1600" dirty="0" smtClean="0">
                <a:latin typeface="Arial" pitchFamily="34" charset="0"/>
                <a:cs typeface="Arial" pitchFamily="34" charset="0"/>
              </a:rPr>
              <a:t>	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Topjabot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 </a:t>
            </a:r>
            <a:r>
              <a:rPr lang="cs-CZ" sz="1600" i="1" dirty="0" smtClean="0">
                <a:latin typeface="Arial" pitchFamily="34" charset="0"/>
                <a:cs typeface="Arial" pitchFamily="34" charset="0"/>
              </a:rPr>
              <a:t>Http://cs.wikipedia.org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 [online]. 29.10. 2004, 17:05 [cit.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2011-10-23].</a:t>
            </a:r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	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Soubor: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Illustration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Fagus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sylvatica0.jpg.</a:t>
            </a: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Dostupné z WWW: </a:t>
            </a:r>
          </a:p>
          <a:p>
            <a:pPr>
              <a:buNone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	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&lt;</a:t>
            </a: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4"/>
              </a:rPr>
              <a:t>http://cs.wikipedia.org/wiki/Soubor:Illustration_Fagus_sylvatica0.jpg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&gt;.</a:t>
            </a:r>
          </a:p>
          <a:p>
            <a:pPr>
              <a:buNone/>
            </a:pPr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1600" dirty="0" smtClean="0">
                <a:latin typeface="Arial" pitchFamily="34" charset="0"/>
                <a:cs typeface="Arial" pitchFamily="34" charset="0"/>
              </a:rPr>
              <a:t>	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JoJan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 </a:t>
            </a:r>
            <a:r>
              <a:rPr lang="cs-CZ" sz="1600" i="1" dirty="0" smtClean="0">
                <a:latin typeface="Arial" pitchFamily="34" charset="0"/>
                <a:cs typeface="Arial" pitchFamily="34" charset="0"/>
              </a:rPr>
              <a:t>Http://cs.wikipedia.org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 [online]. 14.5. 2005, 19:02 [cit.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2011-10-23].</a:t>
            </a:r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1600" dirty="0" smtClean="0">
                <a:latin typeface="Arial" pitchFamily="34" charset="0"/>
                <a:cs typeface="Arial" pitchFamily="34" charset="0"/>
              </a:rPr>
              <a:t>	 Soubor: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Acer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pseudoplatanus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(01).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jpg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 Dostupné z WWW: </a:t>
            </a:r>
          </a:p>
          <a:p>
            <a:pPr>
              <a:buNone/>
            </a:pPr>
            <a:r>
              <a:rPr lang="cs-CZ" sz="1600" dirty="0" smtClean="0">
                <a:latin typeface="Arial" pitchFamily="34" charset="0"/>
                <a:cs typeface="Arial" pitchFamily="34" charset="0"/>
              </a:rPr>
              <a:t>	 &lt; 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5"/>
              </a:rPr>
              <a:t>http://cs.wikipedia.org/wiki/Soubor:Acer_pseudoplatanus%2801%29.jpg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&gt;.</a:t>
            </a:r>
            <a:endParaRPr lang="cs-CZ" sz="16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098571"/>
          </a:xfrm>
        </p:spPr>
        <p:txBody>
          <a:bodyPr/>
          <a:lstStyle/>
          <a:p>
            <a:pPr>
              <a:buNone/>
            </a:pPr>
            <a:r>
              <a:rPr lang="cs-CZ" sz="1600" dirty="0" smtClean="0">
                <a:latin typeface="Arial" pitchFamily="34" charset="0"/>
                <a:cs typeface="Arial" pitchFamily="34" charset="0"/>
              </a:rPr>
              <a:t>	  MRB. </a:t>
            </a:r>
            <a:r>
              <a:rPr lang="cs-CZ" sz="1600" i="1" dirty="0" smtClean="0">
                <a:latin typeface="Arial" pitchFamily="34" charset="0"/>
                <a:cs typeface="Arial" pitchFamily="34" charset="0"/>
              </a:rPr>
              <a:t>Http://cs.wikipedia.org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 [online]. 20.8. 2005, 11:14 [cit.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2011-10-23].</a:t>
            </a:r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1600" dirty="0" smtClean="0">
                <a:latin typeface="Arial" pitchFamily="34" charset="0"/>
                <a:cs typeface="Arial" pitchFamily="34" charset="0"/>
              </a:rPr>
              <a:t>	  Soubor: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Maple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leaves.jpg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 Dostupné z WWW: </a:t>
            </a:r>
          </a:p>
          <a:p>
            <a:pPr lvl="1">
              <a:buNone/>
            </a:pPr>
            <a:r>
              <a:rPr lang="cs-CZ" sz="1600" dirty="0" smtClean="0">
                <a:latin typeface="Arial" pitchFamily="34" charset="0"/>
                <a:cs typeface="Arial" pitchFamily="34" charset="0"/>
              </a:rPr>
              <a:t>  &lt; 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2"/>
              </a:rPr>
              <a:t>http://cs.wikipedia.org/wiki/Soubor:Maple_leaves.jpg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&gt;.</a:t>
            </a:r>
          </a:p>
          <a:p>
            <a:pPr lvl="1">
              <a:buNone/>
            </a:pPr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pPr lvl="1">
              <a:buNone/>
            </a:pPr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pPr lvl="1">
              <a:buNone/>
            </a:pPr>
            <a:r>
              <a:rPr lang="cs-CZ" sz="1600" dirty="0" smtClean="0">
                <a:latin typeface="Arial" pitchFamily="34" charset="0"/>
                <a:cs typeface="Arial" pitchFamily="34" charset="0"/>
              </a:rPr>
              <a:t> 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Faigl.ladislav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 </a:t>
            </a:r>
            <a:r>
              <a:rPr lang="cs-CZ" sz="1600" i="1" dirty="0" smtClean="0">
                <a:latin typeface="Arial" pitchFamily="34" charset="0"/>
                <a:cs typeface="Arial" pitchFamily="34" charset="0"/>
              </a:rPr>
              <a:t>Http://cs.wikipedia.org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 [online]. 24.8. 2011, 23:20 [cit.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2011-10-23].</a:t>
            </a:r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pPr lvl="1">
              <a:buNone/>
            </a:pPr>
            <a:r>
              <a:rPr lang="cs-CZ" sz="1600" dirty="0" smtClean="0">
                <a:latin typeface="Arial" pitchFamily="34" charset="0"/>
                <a:cs typeface="Arial" pitchFamily="34" charset="0"/>
              </a:rPr>
              <a:t>  Soubor: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Lipa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rada.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jpg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 Dostupné z WWW: </a:t>
            </a:r>
          </a:p>
          <a:p>
            <a:pPr lvl="1">
              <a:buNone/>
            </a:pPr>
            <a:r>
              <a:rPr lang="cs-CZ" sz="1600" dirty="0" smtClean="0">
                <a:latin typeface="Arial" pitchFamily="34" charset="0"/>
                <a:cs typeface="Arial" pitchFamily="34" charset="0"/>
              </a:rPr>
              <a:t>  &lt; 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3"/>
              </a:rPr>
              <a:t>http://cs.wikipedia.org/wiki/Soubor:Lipa_rada.jpg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&gt;.</a:t>
            </a:r>
          </a:p>
          <a:p>
            <a:pPr lvl="1">
              <a:buNone/>
            </a:pPr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pPr lvl="1">
              <a:buNone/>
            </a:pPr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pPr lvl="1">
              <a:buNone/>
            </a:pPr>
            <a:r>
              <a:rPr lang="cs-CZ" sz="1600" dirty="0" smtClean="0">
                <a:latin typeface="Arial" pitchFamily="34" charset="0"/>
                <a:cs typeface="Arial" pitchFamily="34" charset="0"/>
              </a:rPr>
              <a:t> 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Nicke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L. </a:t>
            </a:r>
            <a:r>
              <a:rPr lang="cs-CZ" sz="1600" i="1" dirty="0" smtClean="0">
                <a:latin typeface="Arial" pitchFamily="34" charset="0"/>
                <a:cs typeface="Arial" pitchFamily="34" charset="0"/>
              </a:rPr>
              <a:t>Http://cs.wikipedia.org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 [online]. 10.7. 2006, 13:13 [cit.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2011-10-23].</a:t>
            </a:r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pPr lvl="1">
              <a:buNone/>
            </a:pPr>
            <a:r>
              <a:rPr lang="cs-CZ" sz="1600" dirty="0" smtClean="0">
                <a:latin typeface="Arial" pitchFamily="34" charset="0"/>
                <a:cs typeface="Arial" pitchFamily="34" charset="0"/>
              </a:rPr>
              <a:t>  Soubor: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Tilia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x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vulgaris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parklind.jpg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 Dostupné z WWW: </a:t>
            </a:r>
          </a:p>
          <a:p>
            <a:pPr lvl="1">
              <a:buNone/>
            </a:pPr>
            <a:r>
              <a:rPr lang="cs-CZ" sz="1600" dirty="0" smtClean="0">
                <a:latin typeface="Arial" pitchFamily="34" charset="0"/>
                <a:cs typeface="Arial" pitchFamily="34" charset="0"/>
              </a:rPr>
              <a:t>  &lt; 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4"/>
              </a:rPr>
              <a:t>http://cs.wikipedia.org/wiki/Soubor:Tilia_x_vulgaris_parklind.jpg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&gt;.</a:t>
            </a:r>
          </a:p>
          <a:p>
            <a:pPr lvl="1">
              <a:buNone/>
            </a:pPr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pPr lvl="1">
              <a:buNone/>
            </a:pPr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1600" dirty="0" smtClean="0">
                <a:latin typeface="Arial" pitchFamily="34" charset="0"/>
                <a:cs typeface="Arial" pitchFamily="34" charset="0"/>
              </a:rPr>
              <a:t>	  TEXT: vlastní autorské dílo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295</TotalTime>
  <Words>102</Words>
  <Application>Microsoft Office PowerPoint</Application>
  <PresentationFormat>Předvádění na obrazovce (4:3)</PresentationFormat>
  <Paragraphs>113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Shluk</vt:lpstr>
      <vt:lpstr>Snímek 1</vt:lpstr>
      <vt:lpstr>Anotace</vt:lpstr>
      <vt:lpstr>PODZIM</vt:lpstr>
      <vt:lpstr>LISTNATÉ STROMY</vt:lpstr>
      <vt:lpstr>Snímek 5</vt:lpstr>
      <vt:lpstr>Snímek 6</vt:lpstr>
      <vt:lpstr>Testík</vt:lpstr>
      <vt:lpstr>Řešení</vt:lpstr>
      <vt:lpstr>ZDROJE</vt:lpstr>
      <vt:lpstr>Snímek 10</vt:lpstr>
      <vt:lpstr>Snímek 11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PODZIM</dc:title>
  <dc:creator>Tatínek a maminka</dc:creator>
  <cp:lastModifiedBy>ZŠ Uh.Ostroh</cp:lastModifiedBy>
  <cp:revision>34</cp:revision>
  <dcterms:created xsi:type="dcterms:W3CDTF">2011-11-07T17:21:24Z</dcterms:created>
  <dcterms:modified xsi:type="dcterms:W3CDTF">2011-11-11T08:02:24Z</dcterms:modified>
</cp:coreProperties>
</file>