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59" r:id="rId3"/>
    <p:sldId id="257" r:id="rId4"/>
    <p:sldId id="260" r:id="rId5"/>
    <p:sldId id="261" r:id="rId6"/>
    <p:sldId id="262" r:id="rId7"/>
    <p:sldId id="263" r:id="rId8"/>
    <p:sldId id="258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07" d="100"/>
          <a:sy n="107" d="100"/>
        </p:scale>
        <p:origin x="-84" y="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891821" y="5617774"/>
            <a:ext cx="7382935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989952" y="1016990"/>
            <a:ext cx="7179733" cy="4831643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990600" y="1009650"/>
            <a:ext cx="7179733" cy="4831643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769521" y="702069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7855433" y="749720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27201" y="1794935"/>
            <a:ext cx="5723468" cy="1828090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27200" y="3736622"/>
            <a:ext cx="5712179" cy="1524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70676" y="5357592"/>
            <a:ext cx="1213821" cy="365125"/>
          </a:xfrm>
        </p:spPr>
        <p:txBody>
          <a:bodyPr/>
          <a:lstStyle/>
          <a:p>
            <a:fld id="{614BB861-B5B3-4B20-8FFC-D4D28BDE1309}" type="datetimeFigureOut">
              <a:rPr lang="cs-CZ" smtClean="0"/>
              <a:t>27.5.2013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74044" y="5357592"/>
            <a:ext cx="5034845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13930" y="5357592"/>
            <a:ext cx="554023" cy="365125"/>
          </a:xfrm>
        </p:spPr>
        <p:txBody>
          <a:bodyPr/>
          <a:lstStyle>
            <a:lvl1pPr algn="ctr">
              <a:defRPr/>
            </a:lvl1pPr>
          </a:lstStyle>
          <a:p>
            <a:fld id="{2A7AD6D9-AE4A-4D08-B0CB-018C770AE7B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BB861-B5B3-4B20-8FFC-D4D28BDE1309}" type="datetimeFigureOut">
              <a:rPr lang="cs-CZ" smtClean="0"/>
              <a:t>27.5.2013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AD6D9-AE4A-4D08-B0CB-018C770AE7B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979" y="2239430"/>
            <a:ext cx="6254044" cy="1362075"/>
          </a:xfrm>
        </p:spPr>
        <p:txBody>
          <a:bodyPr anchor="b"/>
          <a:lstStyle>
            <a:lvl1pPr algn="ctr">
              <a:defRPr sz="4000" b="0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6267" y="3725334"/>
            <a:ext cx="6231467" cy="1309511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BB861-B5B3-4B20-8FFC-D4D28BDE1309}" type="datetimeFigureOut">
              <a:rPr lang="cs-CZ" smtClean="0"/>
              <a:t>27.5.2013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AD6D9-AE4A-4D08-B0CB-018C770AE7B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BB861-B5B3-4B20-8FFC-D4D28BDE1309}" type="datetimeFigureOut">
              <a:rPr lang="cs-CZ" smtClean="0"/>
              <a:t>27.5.2013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AD6D9-AE4A-4D08-B0CB-018C770AE7B6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298448" y="2121407"/>
            <a:ext cx="3200400" cy="360273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63440" y="2119313"/>
            <a:ext cx="3200400" cy="360521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57869" y="2122312"/>
            <a:ext cx="2939521" cy="820208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10669" y="2122311"/>
            <a:ext cx="2944368" cy="822960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BB861-B5B3-4B20-8FFC-D4D28BDE1309}" type="datetimeFigureOut">
              <a:rPr lang="cs-CZ" smtClean="0"/>
              <a:t>27.5.2013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AD6D9-AE4A-4D08-B0CB-018C770AE7B6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298448" y="2944368"/>
            <a:ext cx="3227832" cy="277977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45151" y="2944813"/>
            <a:ext cx="3227832" cy="277977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BB861-B5B3-4B20-8FFC-D4D28BDE1309}" type="datetimeFigureOut">
              <a:rPr lang="cs-CZ" smtClean="0"/>
              <a:t>27.5.2013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AD6D9-AE4A-4D08-B0CB-018C770AE7B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BB861-B5B3-4B20-8FFC-D4D28BDE1309}" type="datetimeFigureOut">
              <a:rPr lang="cs-CZ" smtClean="0"/>
              <a:t>27.5.2013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AD6D9-AE4A-4D08-B0CB-018C770AE7B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" name="Freeform 1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 rot="60000">
            <a:off x="4471416" y="603504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 rot="21540000">
            <a:off x="749808" y="576072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9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8976" y="2020042"/>
            <a:ext cx="3064827" cy="1503037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60000">
            <a:off x="4854291" y="1150993"/>
            <a:ext cx="3020792" cy="4625489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48125" y="3623748"/>
            <a:ext cx="3048891" cy="2100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1698" y="5885672"/>
            <a:ext cx="1213821" cy="365125"/>
          </a:xfrm>
        </p:spPr>
        <p:txBody>
          <a:bodyPr/>
          <a:lstStyle/>
          <a:p>
            <a:fld id="{614BB861-B5B3-4B20-8FFC-D4D28BDE1309}" type="datetimeFigureOut">
              <a:rPr lang="cs-CZ" smtClean="0"/>
              <a:t>27.5.2013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54" y="5829261"/>
            <a:ext cx="3522607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57313" y="5896961"/>
            <a:ext cx="554023" cy="365125"/>
          </a:xfrm>
        </p:spPr>
        <p:txBody>
          <a:bodyPr/>
          <a:lstStyle/>
          <a:p>
            <a:fld id="{2A7AD6D9-AE4A-4D08-B0CB-018C770AE7B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1" name="Freeform 3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5058" y="575769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/>
          <p:cNvSpPr/>
          <p:nvPr/>
        </p:nvSpPr>
        <p:spPr>
          <a:xfrm rot="60000">
            <a:off x="4464768" y="603920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5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6424" y="2020824"/>
            <a:ext cx="3063240" cy="1499616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60000">
            <a:off x="4898615" y="1207272"/>
            <a:ext cx="2913863" cy="4539412"/>
          </a:xfrm>
          <a:ln w="101600" cap="rnd">
            <a:solidFill>
              <a:srgbClr val="FFFFFF"/>
            </a:solidFill>
          </a:ln>
          <a:effectLst>
            <a:outerShdw blurRad="889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52144" y="3621024"/>
            <a:ext cx="3044952" cy="210312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5936" y="5888737"/>
            <a:ext cx="1213821" cy="365125"/>
          </a:xfrm>
        </p:spPr>
        <p:txBody>
          <a:bodyPr/>
          <a:lstStyle/>
          <a:p>
            <a:fld id="{614BB861-B5B3-4B20-8FFC-D4D28BDE1309}" type="datetimeFigureOut">
              <a:rPr lang="cs-CZ" smtClean="0"/>
              <a:t>27.5.2013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69" y="5831037"/>
            <a:ext cx="3319043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62089" y="5900026"/>
            <a:ext cx="554023" cy="365125"/>
          </a:xfrm>
        </p:spPr>
        <p:txBody>
          <a:bodyPr/>
          <a:lstStyle/>
          <a:p>
            <a:fld id="{2A7AD6D9-AE4A-4D08-B0CB-018C770AE7B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BB861-B5B3-4B20-8FFC-D4D28BDE1309}" type="datetimeFigureOut">
              <a:rPr lang="cs-CZ" smtClean="0"/>
              <a:t>27.5.2013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AD6D9-AE4A-4D08-B0CB-018C770AE7B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1" y="925690"/>
            <a:ext cx="1430867" cy="476391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8221" y="1106312"/>
            <a:ext cx="5178779" cy="440266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BB861-B5B3-4B20-8FFC-D4D28BDE1309}" type="datetimeFigureOut">
              <a:rPr lang="cs-CZ" smtClean="0"/>
              <a:t>27.5.2013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AD6D9-AE4A-4D08-B0CB-018C770AE7B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4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628650" y="6069330"/>
            <a:ext cx="792099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731520" y="575310"/>
            <a:ext cx="7696200" cy="57150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31520" y="576072"/>
            <a:ext cx="7696200" cy="5715000"/>
          </a:xfrm>
          <a:prstGeom prst="rect">
            <a:avLst/>
          </a:prstGeom>
          <a:blipFill dpi="0" rotWithShape="1">
            <a:blip r:embed="rId13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1435684">
            <a:off x="543741" y="273091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4096196">
            <a:off x="8115079" y="298163"/>
            <a:ext cx="566928" cy="566928"/>
          </a:xfrm>
          <a:prstGeom prst="rect">
            <a:avLst/>
          </a:prstGeom>
          <a:noFill/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5023" y="817582"/>
            <a:ext cx="6965245" cy="120248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63040" y="2119257"/>
            <a:ext cx="6196405" cy="360381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54588" y="5809152"/>
            <a:ext cx="12138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614BB861-B5B3-4B20-8FFC-D4D28BDE1309}" type="datetimeFigureOut">
              <a:rPr lang="cs-CZ" smtClean="0"/>
              <a:t>27.5.2013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4401" y="5809152"/>
            <a:ext cx="5540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70202" y="5809152"/>
            <a:ext cx="55402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2A7AD6D9-AE4A-4D08-B0CB-018C770AE7B6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1168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432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wmf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5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image" Target="../media/image27.png"/><Relationship Id="rId7" Type="http://schemas.openxmlformats.org/officeDocument/2006/relationships/image" Target="../media/image31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28.png"/><Relationship Id="rId9" Type="http://schemas.openxmlformats.org/officeDocument/2006/relationships/image" Target="../media/image33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://lh6.ggpht.com/uWACp1ANjVwrpPn83Euzefn9Ce5qZbuKkq1mXvHGALwGYVHomdNKE4Ka_iR0ouL-BFe2=s85" TargetMode="External"/><Relationship Id="rId3" Type="http://schemas.openxmlformats.org/officeDocument/2006/relationships/hyperlink" Target="http://lh3.ggpht.com/VD4gCG7HzzeEeL7xHAaIZ3AQmoFJDEGwXjIY2QRm1sNS7uYDp8UIVCctvhN1Jc1M-cNNeg=s85" TargetMode="External"/><Relationship Id="rId7" Type="http://schemas.openxmlformats.org/officeDocument/2006/relationships/hyperlink" Target="http://lh4.ggpht.com/u7SVMBMCAVVmS-S6HsaUhVnCh7z_HeCB_gZbVK3LAF3EPbBx-rwVCoTfNE8d_wJWDJh7HeM=s87" TargetMode="External"/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lh4.ggpht.com/gMNqBD0i-XGz55qdz-Kmk-DoGSg1EbDfIBJ6S6WUl8kWL7iI5mEDvt70HCgzVcVpWIEDbw=s113" TargetMode="External"/><Relationship Id="rId5" Type="http://schemas.openxmlformats.org/officeDocument/2006/relationships/hyperlink" Target="http://lh3.ggpht.com/I80Wpe9H8442Pw9DdHWhh4lXeZYhEGLbPg0udYj_3QAfywyW_YwEBbAt2pj1EKlqi2BtDA=s85" TargetMode="External"/><Relationship Id="rId10" Type="http://schemas.openxmlformats.org/officeDocument/2006/relationships/hyperlink" Target="http://lh5.ggpht.com/VuDSUoWvINg9cgVyk6mpGRe5jDyCAeg0lCjD-CwCilX0YC44MbxV9OQw56ij6cvQNx38=s85" TargetMode="External"/><Relationship Id="rId4" Type="http://schemas.openxmlformats.org/officeDocument/2006/relationships/hyperlink" Target="http://lh4.ggpht.com/RpzFPMgbkMmKHeaTXqy2mdb7NoOwUO8icqFBk2lA0muaKj_6-9TEakOo_qoAIzRNUWeu=s85" TargetMode="External"/><Relationship Id="rId9" Type="http://schemas.openxmlformats.org/officeDocument/2006/relationships/hyperlink" Target="http://lh6.ggpht.com/7Wc1Jlk8ViqsqJcaw3pv5yF8uU6cnHbND2mhMsUyRmNrGHYpH_wzmnORa9v9NaHgEQ0G-w=s85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Ssaki domowe</a:t>
            </a:r>
            <a:endParaRPr lang="cs-CZ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2924944"/>
            <a:ext cx="3809671" cy="2535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939805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116632"/>
            <a:ext cx="5595102" cy="792088"/>
          </a:xfrm>
          <a:prstGeom prst="rect">
            <a:avLst/>
          </a:prstGeom>
          <a:solidFill>
            <a:srgbClr val="FFFFFF"/>
          </a:solidFill>
          <a:ln>
            <a:noFill/>
          </a:ln>
        </p:spPr>
      </p:pic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50535649"/>
              </p:ext>
            </p:extLst>
          </p:nvPr>
        </p:nvGraphicFramePr>
        <p:xfrm>
          <a:off x="2437003" y="922365"/>
          <a:ext cx="4536504" cy="5300987"/>
        </p:xfrm>
        <a:graphic>
          <a:graphicData uri="http://schemas.openxmlformats.org/drawingml/2006/table">
            <a:tbl>
              <a:tblPr firstRow="1" firstCol="1" bandRow="1"/>
              <a:tblGrid>
                <a:gridCol w="1728192"/>
                <a:gridCol w="2808312"/>
              </a:tblGrid>
              <a:tr h="372618"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Perpetua"/>
                        </a:defRPr>
                      </a:lvl1pPr>
                      <a:lvl2pPr marL="4572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Perpetua"/>
                        </a:defRPr>
                      </a:lvl2pPr>
                      <a:lvl3pPr marL="9144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Perpetua"/>
                        </a:defRPr>
                      </a:lvl3pPr>
                      <a:lvl4pPr marL="13716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Perpetua"/>
                        </a:defRPr>
                      </a:lvl4pPr>
                      <a:lvl5pPr marL="18288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Perpetua"/>
                        </a:defRPr>
                      </a:lvl5pPr>
                      <a:lvl6pPr marL="22860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Perpetua"/>
                        </a:defRPr>
                      </a:lvl6pPr>
                      <a:lvl7pPr marL="27432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Perpetua"/>
                        </a:defRPr>
                      </a:lvl7pPr>
                      <a:lvl8pPr marL="32004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Perpetua"/>
                        </a:defRPr>
                      </a:lvl8pPr>
                      <a:lvl9pPr marL="36576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Perpetua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Číslo přílohy:</a:t>
                      </a:r>
                      <a:endParaRPr lang="cs-CZ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29" marR="42329" marT="0" marB="0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381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9A57C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Perpetua"/>
                        </a:defRPr>
                      </a:lvl1pPr>
                      <a:lvl2pPr marL="4572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Perpetua"/>
                        </a:defRPr>
                      </a:lvl2pPr>
                      <a:lvl3pPr marL="9144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Perpetua"/>
                        </a:defRPr>
                      </a:lvl3pPr>
                      <a:lvl4pPr marL="13716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Perpetua"/>
                        </a:defRPr>
                      </a:lvl4pPr>
                      <a:lvl5pPr marL="18288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Perpetua"/>
                        </a:defRPr>
                      </a:lvl5pPr>
                      <a:lvl6pPr marL="22860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Perpetua"/>
                        </a:defRPr>
                      </a:lvl6pPr>
                      <a:lvl7pPr marL="27432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Perpetua"/>
                        </a:defRPr>
                      </a:lvl7pPr>
                      <a:lvl8pPr marL="32004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Perpetua"/>
                        </a:defRPr>
                      </a:lvl8pPr>
                      <a:lvl9pPr marL="36576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Perpetua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  <a:r>
                        <a:rPr lang="cs-CZ" sz="1100" dirty="0" smtClean="0">
                          <a:effectLst/>
                        </a:rPr>
                        <a:t>VY_32_INOVACE_11_SSAKI</a:t>
                      </a:r>
                      <a:r>
                        <a:rPr lang="cs-CZ" sz="1100" baseline="0" dirty="0" smtClean="0">
                          <a:effectLst/>
                        </a:rPr>
                        <a:t> DOMOWE</a:t>
                      </a:r>
                      <a:endParaRPr lang="cs-CZ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29" marR="42329" marT="0" marB="0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381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9A57C"/>
                    </a:solidFill>
                  </a:tcPr>
                </a:tc>
              </a:tr>
              <a:tr h="854298"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Perpetua"/>
                        </a:defRPr>
                      </a:lvl1pPr>
                      <a:lvl2pPr marL="4572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Perpetua"/>
                        </a:defRPr>
                      </a:lvl2pPr>
                      <a:lvl3pPr marL="9144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Perpetua"/>
                        </a:defRPr>
                      </a:lvl3pPr>
                      <a:lvl4pPr marL="13716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Perpetua"/>
                        </a:defRPr>
                      </a:lvl4pPr>
                      <a:lvl5pPr marL="18288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Perpetua"/>
                        </a:defRPr>
                      </a:lvl5pPr>
                      <a:lvl6pPr marL="22860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Perpetua"/>
                        </a:defRPr>
                      </a:lvl6pPr>
                      <a:lvl7pPr marL="27432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Perpetua"/>
                        </a:defRPr>
                      </a:lvl7pPr>
                      <a:lvl8pPr marL="32004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Perpetua"/>
                        </a:defRPr>
                      </a:lvl8pPr>
                      <a:lvl9pPr marL="36576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Perpetua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</a:rPr>
                        <a:t>Škola: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 smtClean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 smtClean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 smtClean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</a:rPr>
                        <a:t>Autor</a:t>
                      </a:r>
                      <a:r>
                        <a:rPr lang="cs-CZ" sz="1100" dirty="0">
                          <a:effectLst/>
                        </a:rPr>
                        <a:t>:</a:t>
                      </a:r>
                      <a:endParaRPr lang="cs-CZ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29" marR="42329" marT="0" marB="0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381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9A57C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erpetua"/>
                        </a:defRPr>
                      </a:lvl1pPr>
                      <a:lvl2pPr marL="4572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erpetua"/>
                        </a:defRPr>
                      </a:lvl2pPr>
                      <a:lvl3pPr marL="9144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erpetua"/>
                        </a:defRPr>
                      </a:lvl3pPr>
                      <a:lvl4pPr marL="13716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erpetua"/>
                        </a:defRPr>
                      </a:lvl4pPr>
                      <a:lvl5pPr marL="18288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erpetua"/>
                        </a:defRPr>
                      </a:lvl5pPr>
                      <a:lvl6pPr marL="22860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erpetua"/>
                        </a:defRPr>
                      </a:lvl6pPr>
                      <a:lvl7pPr marL="27432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erpetua"/>
                        </a:defRPr>
                      </a:lvl7pPr>
                      <a:lvl8pPr marL="32004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erpetua"/>
                        </a:defRPr>
                      </a:lvl8pPr>
                      <a:lvl9pPr marL="36576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erpetua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solidFill>
                            <a:schemeClr val="tx1"/>
                          </a:solidFill>
                          <a:effectLst/>
                        </a:rPr>
                        <a:t>Základní škola a mateřská škola s polským jazykem vyučovacím Bukovec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solidFill>
                            <a:schemeClr val="tx1"/>
                          </a:solidFill>
                          <a:effectLst/>
                        </a:rPr>
                        <a:t>Mgr. Halina </a:t>
                      </a:r>
                      <a:r>
                        <a:rPr lang="cs-CZ" sz="1100" dirty="0" err="1" smtClean="0">
                          <a:solidFill>
                            <a:schemeClr val="tx1"/>
                          </a:solidFill>
                          <a:effectLst/>
                        </a:rPr>
                        <a:t>Kuligová</a:t>
                      </a:r>
                      <a:r>
                        <a:rPr lang="cs-CZ" sz="1100" dirty="0" smtClean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endParaRPr lang="cs-CZ" sz="7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29" marR="42329" marT="0" marB="0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381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9A57C">
                        <a:tint val="40000"/>
                      </a:srgbClr>
                    </a:solidFill>
                  </a:tcPr>
                </a:tc>
              </a:tr>
              <a:tr h="222597"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Perpetua"/>
                        </a:defRPr>
                      </a:lvl1pPr>
                      <a:lvl2pPr marL="4572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Perpetua"/>
                        </a:defRPr>
                      </a:lvl2pPr>
                      <a:lvl3pPr marL="9144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Perpetua"/>
                        </a:defRPr>
                      </a:lvl3pPr>
                      <a:lvl4pPr marL="13716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Perpetua"/>
                        </a:defRPr>
                      </a:lvl4pPr>
                      <a:lvl5pPr marL="18288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Perpetua"/>
                        </a:defRPr>
                      </a:lvl5pPr>
                      <a:lvl6pPr marL="22860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Perpetua"/>
                        </a:defRPr>
                      </a:lvl6pPr>
                      <a:lvl7pPr marL="27432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Perpetua"/>
                        </a:defRPr>
                      </a:lvl7pPr>
                      <a:lvl8pPr marL="32004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Perpetua"/>
                        </a:defRPr>
                      </a:lvl8pPr>
                      <a:lvl9pPr marL="36576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Perpetua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Předmět:</a:t>
                      </a:r>
                      <a:endParaRPr lang="cs-CZ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29" marR="42329" marT="0" marB="0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9A57C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erpetua"/>
                        </a:defRPr>
                      </a:lvl1pPr>
                      <a:lvl2pPr marL="4572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erpetua"/>
                        </a:defRPr>
                      </a:lvl2pPr>
                      <a:lvl3pPr marL="9144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erpetua"/>
                        </a:defRPr>
                      </a:lvl3pPr>
                      <a:lvl4pPr marL="13716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erpetua"/>
                        </a:defRPr>
                      </a:lvl4pPr>
                      <a:lvl5pPr marL="18288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erpetua"/>
                        </a:defRPr>
                      </a:lvl5pPr>
                      <a:lvl6pPr marL="22860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erpetua"/>
                        </a:defRPr>
                      </a:lvl6pPr>
                      <a:lvl7pPr marL="27432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erpetua"/>
                        </a:defRPr>
                      </a:lvl7pPr>
                      <a:lvl8pPr marL="32004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erpetua"/>
                        </a:defRPr>
                      </a:lvl8pPr>
                      <a:lvl9pPr marL="36576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erpetua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Prvouka</a:t>
                      </a:r>
                      <a:endParaRPr lang="cs-CZ" sz="7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29" marR="42329" marT="0" marB="0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9A57C">
                        <a:tint val="20000"/>
                      </a:srgbClr>
                    </a:solidFill>
                  </a:tcPr>
                </a:tc>
              </a:tr>
              <a:tr h="222597"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Perpetua"/>
                        </a:defRPr>
                      </a:lvl1pPr>
                      <a:lvl2pPr marL="4572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Perpetua"/>
                        </a:defRPr>
                      </a:lvl2pPr>
                      <a:lvl3pPr marL="9144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Perpetua"/>
                        </a:defRPr>
                      </a:lvl3pPr>
                      <a:lvl4pPr marL="13716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Perpetua"/>
                        </a:defRPr>
                      </a:lvl4pPr>
                      <a:lvl5pPr marL="18288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Perpetua"/>
                        </a:defRPr>
                      </a:lvl5pPr>
                      <a:lvl6pPr marL="22860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Perpetua"/>
                        </a:defRPr>
                      </a:lvl6pPr>
                      <a:lvl7pPr marL="27432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Perpetua"/>
                        </a:defRPr>
                      </a:lvl7pPr>
                      <a:lvl8pPr marL="32004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Perpetua"/>
                        </a:defRPr>
                      </a:lvl8pPr>
                      <a:lvl9pPr marL="36576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Perpetua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Třída:</a:t>
                      </a:r>
                      <a:endParaRPr lang="cs-CZ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29" marR="42329" marT="0" marB="0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9A57C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erpetua"/>
                        </a:defRPr>
                      </a:lvl1pPr>
                      <a:lvl2pPr marL="4572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erpetua"/>
                        </a:defRPr>
                      </a:lvl2pPr>
                      <a:lvl3pPr marL="9144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erpetua"/>
                        </a:defRPr>
                      </a:lvl3pPr>
                      <a:lvl4pPr marL="13716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erpetua"/>
                        </a:defRPr>
                      </a:lvl4pPr>
                      <a:lvl5pPr marL="18288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erpetua"/>
                        </a:defRPr>
                      </a:lvl5pPr>
                      <a:lvl6pPr marL="22860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erpetua"/>
                        </a:defRPr>
                      </a:lvl6pPr>
                      <a:lvl7pPr marL="27432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erpetua"/>
                        </a:defRPr>
                      </a:lvl7pPr>
                      <a:lvl8pPr marL="32004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erpetua"/>
                        </a:defRPr>
                      </a:lvl8pPr>
                      <a:lvl9pPr marL="36576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erpetua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2.</a:t>
                      </a:r>
                      <a:endParaRPr lang="cs-CZ" sz="7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29" marR="42329" marT="0" marB="0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9A57C">
                        <a:tint val="40000"/>
                      </a:srgbClr>
                    </a:solidFill>
                  </a:tcPr>
                </a:tc>
              </a:tr>
              <a:tr h="489478"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Perpetua"/>
                        </a:defRPr>
                      </a:lvl1pPr>
                      <a:lvl2pPr marL="4572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Perpetua"/>
                        </a:defRPr>
                      </a:lvl2pPr>
                      <a:lvl3pPr marL="9144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Perpetua"/>
                        </a:defRPr>
                      </a:lvl3pPr>
                      <a:lvl4pPr marL="13716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Perpetua"/>
                        </a:defRPr>
                      </a:lvl4pPr>
                      <a:lvl5pPr marL="18288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Perpetua"/>
                        </a:defRPr>
                      </a:lvl5pPr>
                      <a:lvl6pPr marL="22860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Perpetua"/>
                        </a:defRPr>
                      </a:lvl6pPr>
                      <a:lvl7pPr marL="27432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Perpetua"/>
                        </a:defRPr>
                      </a:lvl7pPr>
                      <a:lvl8pPr marL="32004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Perpetua"/>
                        </a:defRPr>
                      </a:lvl8pPr>
                      <a:lvl9pPr marL="36576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Perpetua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Šablona projektu:</a:t>
                      </a:r>
                      <a:endParaRPr lang="cs-CZ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29" marR="42329" marT="0" marB="0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9A57C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erpetua"/>
                        </a:defRPr>
                      </a:lvl1pPr>
                      <a:lvl2pPr marL="4572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erpetua"/>
                        </a:defRPr>
                      </a:lvl2pPr>
                      <a:lvl3pPr marL="9144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erpetua"/>
                        </a:defRPr>
                      </a:lvl3pPr>
                      <a:lvl4pPr marL="13716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erpetua"/>
                        </a:defRPr>
                      </a:lvl4pPr>
                      <a:lvl5pPr marL="18288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erpetua"/>
                        </a:defRPr>
                      </a:lvl5pPr>
                      <a:lvl6pPr marL="22860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erpetua"/>
                        </a:defRPr>
                      </a:lvl6pPr>
                      <a:lvl7pPr marL="27432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erpetua"/>
                        </a:defRPr>
                      </a:lvl7pPr>
                      <a:lvl8pPr marL="32004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erpetua"/>
                        </a:defRPr>
                      </a:lvl8pPr>
                      <a:lvl9pPr marL="36576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erpetua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solidFill>
                            <a:schemeClr val="tx1"/>
                          </a:solidFill>
                          <a:effectLst/>
                        </a:rPr>
                        <a:t>III/2</a:t>
                      </a:r>
                      <a:r>
                        <a:rPr lang="cs-CZ" sz="1100" baseline="0" dirty="0" smtClean="0">
                          <a:solidFill>
                            <a:schemeClr val="tx1"/>
                          </a:solidFill>
                          <a:effectLst/>
                        </a:rPr>
                        <a:t>  Inovace a zkvalitnění výuky prostřednictvím ICT</a:t>
                      </a:r>
                      <a:r>
                        <a:rPr lang="cs-CZ" sz="11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cs-CZ" sz="7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cs-CZ" sz="7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29" marR="42329" marT="0" marB="0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9A57C">
                        <a:tint val="20000"/>
                      </a:srgbClr>
                    </a:solidFill>
                  </a:tcPr>
                </a:tc>
              </a:tr>
              <a:tr h="448855"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Perpetua"/>
                        </a:defRPr>
                      </a:lvl1pPr>
                      <a:lvl2pPr marL="4572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Perpetua"/>
                        </a:defRPr>
                      </a:lvl2pPr>
                      <a:lvl3pPr marL="9144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Perpetua"/>
                        </a:defRPr>
                      </a:lvl3pPr>
                      <a:lvl4pPr marL="13716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Perpetua"/>
                        </a:defRPr>
                      </a:lvl4pPr>
                      <a:lvl5pPr marL="18288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Perpetua"/>
                        </a:defRPr>
                      </a:lvl5pPr>
                      <a:lvl6pPr marL="22860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Perpetua"/>
                        </a:defRPr>
                      </a:lvl6pPr>
                      <a:lvl7pPr marL="27432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Perpetua"/>
                        </a:defRPr>
                      </a:lvl7pPr>
                      <a:lvl8pPr marL="32004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Perpetua"/>
                        </a:defRPr>
                      </a:lvl8pPr>
                      <a:lvl9pPr marL="36576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Perpetua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Datum zařazení do výuky a zapsání do třídní </a:t>
                      </a:r>
                      <a:r>
                        <a:rPr lang="cs-CZ" sz="1100" dirty="0" smtClean="0">
                          <a:effectLst/>
                        </a:rPr>
                        <a:t>knihy:</a:t>
                      </a:r>
                      <a:endParaRPr lang="cs-CZ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29" marR="42329" marT="0" marB="0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9A57C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erpetua"/>
                        </a:defRPr>
                      </a:lvl1pPr>
                      <a:lvl2pPr marL="4572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erpetua"/>
                        </a:defRPr>
                      </a:lvl2pPr>
                      <a:lvl3pPr marL="9144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erpetua"/>
                        </a:defRPr>
                      </a:lvl3pPr>
                      <a:lvl4pPr marL="13716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erpetua"/>
                        </a:defRPr>
                      </a:lvl4pPr>
                      <a:lvl5pPr marL="18288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erpetua"/>
                        </a:defRPr>
                      </a:lvl5pPr>
                      <a:lvl6pPr marL="22860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erpetua"/>
                        </a:defRPr>
                      </a:lvl6pPr>
                      <a:lvl7pPr marL="27432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erpetua"/>
                        </a:defRPr>
                      </a:lvl7pPr>
                      <a:lvl8pPr marL="32004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erpetua"/>
                        </a:defRPr>
                      </a:lvl8pPr>
                      <a:lvl9pPr marL="36576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erpetua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20.</a:t>
                      </a:r>
                      <a:r>
                        <a:rPr lang="cs-CZ" sz="11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2. </a:t>
                      </a:r>
                      <a:r>
                        <a:rPr lang="cs-CZ" sz="11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2012</a:t>
                      </a:r>
                      <a:endParaRPr lang="cs-CZ" sz="7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29" marR="42329" marT="0" marB="0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9A57C">
                        <a:tint val="40000"/>
                      </a:srgbClr>
                    </a:solidFill>
                  </a:tcPr>
                </a:tc>
              </a:tr>
              <a:tr h="222597"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Perpetua"/>
                        </a:defRPr>
                      </a:lvl1pPr>
                      <a:lvl2pPr marL="4572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Perpetua"/>
                        </a:defRPr>
                      </a:lvl2pPr>
                      <a:lvl3pPr marL="9144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Perpetua"/>
                        </a:defRPr>
                      </a:lvl3pPr>
                      <a:lvl4pPr marL="13716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Perpetua"/>
                        </a:defRPr>
                      </a:lvl4pPr>
                      <a:lvl5pPr marL="18288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Perpetua"/>
                        </a:defRPr>
                      </a:lvl5pPr>
                      <a:lvl6pPr marL="22860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Perpetua"/>
                        </a:defRPr>
                      </a:lvl6pPr>
                      <a:lvl7pPr marL="27432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Perpetua"/>
                        </a:defRPr>
                      </a:lvl7pPr>
                      <a:lvl8pPr marL="32004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Perpetua"/>
                        </a:defRPr>
                      </a:lvl8pPr>
                      <a:lvl9pPr marL="36576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Perpetua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Jazyk:</a:t>
                      </a: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29" marR="42329" marT="0" marB="0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9A57C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erpetua"/>
                        </a:defRPr>
                      </a:lvl1pPr>
                      <a:lvl2pPr marL="4572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erpetua"/>
                        </a:defRPr>
                      </a:lvl2pPr>
                      <a:lvl3pPr marL="9144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erpetua"/>
                        </a:defRPr>
                      </a:lvl3pPr>
                      <a:lvl4pPr marL="13716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erpetua"/>
                        </a:defRPr>
                      </a:lvl4pPr>
                      <a:lvl5pPr marL="18288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erpetua"/>
                        </a:defRPr>
                      </a:lvl5pPr>
                      <a:lvl6pPr marL="22860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erpetua"/>
                        </a:defRPr>
                      </a:lvl6pPr>
                      <a:lvl7pPr marL="27432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erpetua"/>
                        </a:defRPr>
                      </a:lvl7pPr>
                      <a:lvl8pPr marL="32004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erpetua"/>
                        </a:defRPr>
                      </a:lvl8pPr>
                      <a:lvl9pPr marL="36576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erpetua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solidFill>
                            <a:schemeClr val="tx1"/>
                          </a:solidFill>
                          <a:effectLst/>
                        </a:rPr>
                        <a:t>Polština</a:t>
                      </a:r>
                      <a:endParaRPr lang="cs-CZ" sz="7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29" marR="42329" marT="0" marB="0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9A57C">
                        <a:tint val="20000"/>
                      </a:srgbClr>
                    </a:solidFill>
                  </a:tcPr>
                </a:tc>
              </a:tr>
              <a:tr h="635287"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Perpetua"/>
                        </a:defRPr>
                      </a:lvl1pPr>
                      <a:lvl2pPr marL="4572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Perpetua"/>
                        </a:defRPr>
                      </a:lvl2pPr>
                      <a:lvl3pPr marL="9144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Perpetua"/>
                        </a:defRPr>
                      </a:lvl3pPr>
                      <a:lvl4pPr marL="13716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Perpetua"/>
                        </a:defRPr>
                      </a:lvl4pPr>
                      <a:lvl5pPr marL="18288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Perpetua"/>
                        </a:defRPr>
                      </a:lvl5pPr>
                      <a:lvl6pPr marL="22860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Perpetua"/>
                        </a:defRPr>
                      </a:lvl6pPr>
                      <a:lvl7pPr marL="27432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Perpetua"/>
                        </a:defRPr>
                      </a:lvl7pPr>
                      <a:lvl8pPr marL="32004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Perpetua"/>
                        </a:defRPr>
                      </a:lvl8pPr>
                      <a:lvl9pPr marL="36576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Perpetua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Název a anotace:</a:t>
                      </a:r>
                      <a:endParaRPr lang="cs-CZ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29" marR="42329" marT="0" marB="0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9A57C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erpetua"/>
                        </a:defRPr>
                      </a:lvl1pPr>
                      <a:lvl2pPr marL="4572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erpetua"/>
                        </a:defRPr>
                      </a:lvl2pPr>
                      <a:lvl3pPr marL="9144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erpetua"/>
                        </a:defRPr>
                      </a:lvl3pPr>
                      <a:lvl4pPr marL="13716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erpetua"/>
                        </a:defRPr>
                      </a:lvl4pPr>
                      <a:lvl5pPr marL="18288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erpetua"/>
                        </a:defRPr>
                      </a:lvl5pPr>
                      <a:lvl6pPr marL="22860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erpetua"/>
                        </a:defRPr>
                      </a:lvl6pPr>
                      <a:lvl7pPr marL="27432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erpetua"/>
                        </a:defRPr>
                      </a:lvl7pPr>
                      <a:lvl8pPr marL="32004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erpetua"/>
                        </a:defRPr>
                      </a:lvl8pPr>
                      <a:lvl9pPr marL="36576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erpetua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solidFill>
                            <a:schemeClr val="tx1"/>
                          </a:solidFill>
                          <a:effectLst/>
                        </a:rPr>
                        <a:t>Materiál </a:t>
                      </a:r>
                      <a:r>
                        <a:rPr lang="cs-CZ" sz="1100" dirty="0" smtClean="0">
                          <a:solidFill>
                            <a:schemeClr val="tx1"/>
                          </a:solidFill>
                          <a:effectLst/>
                        </a:rPr>
                        <a:t>je určen k procvičování  základních znalosti z tematického okruhu: domácí savci</a:t>
                      </a:r>
                      <a:r>
                        <a:rPr lang="cs-CZ" sz="1100" baseline="0" dirty="0" smtClean="0">
                          <a:solidFill>
                            <a:schemeClr val="tx1"/>
                          </a:solidFill>
                          <a:effectLst/>
                        </a:rPr>
                        <a:t>;</a:t>
                      </a:r>
                      <a:r>
                        <a:rPr lang="cs-CZ" sz="1100" dirty="0" smtClean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endParaRPr lang="cs-CZ" sz="7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cs-CZ" sz="7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cs-CZ" sz="7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29" marR="42329" marT="0" marB="0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9A57C">
                        <a:tint val="40000"/>
                      </a:srgbClr>
                    </a:solidFill>
                  </a:tcPr>
                </a:tc>
              </a:tr>
              <a:tr h="476399"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Perpetua"/>
                        </a:defRPr>
                      </a:lvl1pPr>
                      <a:lvl2pPr marL="4572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Perpetua"/>
                        </a:defRPr>
                      </a:lvl2pPr>
                      <a:lvl3pPr marL="9144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Perpetua"/>
                        </a:defRPr>
                      </a:lvl3pPr>
                      <a:lvl4pPr marL="13716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Perpetua"/>
                        </a:defRPr>
                      </a:lvl4pPr>
                      <a:lvl5pPr marL="18288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Perpetua"/>
                        </a:defRPr>
                      </a:lvl5pPr>
                      <a:lvl6pPr marL="22860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Perpetua"/>
                        </a:defRPr>
                      </a:lvl6pPr>
                      <a:lvl7pPr marL="27432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Perpetua"/>
                        </a:defRPr>
                      </a:lvl7pPr>
                      <a:lvl8pPr marL="32004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Perpetua"/>
                        </a:defRPr>
                      </a:lvl8pPr>
                      <a:lvl9pPr marL="36576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Perpetua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Druh učebního materiálu:</a:t>
                      </a: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29" marR="42329" marT="0" marB="0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9A57C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erpetua"/>
                        </a:defRPr>
                      </a:lvl1pPr>
                      <a:lvl2pPr marL="4572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erpetua"/>
                        </a:defRPr>
                      </a:lvl2pPr>
                      <a:lvl3pPr marL="9144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erpetua"/>
                        </a:defRPr>
                      </a:lvl3pPr>
                      <a:lvl4pPr marL="13716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erpetua"/>
                        </a:defRPr>
                      </a:lvl4pPr>
                      <a:lvl5pPr marL="18288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erpetua"/>
                        </a:defRPr>
                      </a:lvl5pPr>
                      <a:lvl6pPr marL="22860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erpetua"/>
                        </a:defRPr>
                      </a:lvl6pPr>
                      <a:lvl7pPr marL="27432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erpetua"/>
                        </a:defRPr>
                      </a:lvl7pPr>
                      <a:lvl8pPr marL="32004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erpetua"/>
                        </a:defRPr>
                      </a:lvl8pPr>
                      <a:lvl9pPr marL="36576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erpetua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chemeClr val="tx1"/>
                          </a:solidFill>
                          <a:effectLst/>
                        </a:rPr>
                        <a:t>DUM – Prezentace </a:t>
                      </a:r>
                      <a:r>
                        <a:rPr lang="cs-CZ" sz="1100" dirty="0" err="1">
                          <a:solidFill>
                            <a:schemeClr val="tx1"/>
                          </a:solidFill>
                          <a:effectLst/>
                        </a:rPr>
                        <a:t>Power</a:t>
                      </a:r>
                      <a:r>
                        <a:rPr lang="cs-CZ" sz="110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cs-CZ" sz="1100" dirty="0" smtClean="0">
                          <a:solidFill>
                            <a:schemeClr val="tx1"/>
                          </a:solidFill>
                          <a:effectLst/>
                        </a:rPr>
                        <a:t>Point</a:t>
                      </a:r>
                      <a:endParaRPr lang="cs-CZ" sz="7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cs-CZ" sz="7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cs-CZ" sz="7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29" marR="42329" marT="0" marB="0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9A57C">
                        <a:tint val="20000"/>
                      </a:srgbClr>
                    </a:solidFill>
                  </a:tcPr>
                </a:tc>
              </a:tr>
              <a:tr h="487059"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Perpetua"/>
                        </a:defRPr>
                      </a:lvl1pPr>
                      <a:lvl2pPr marL="4572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Perpetua"/>
                        </a:defRPr>
                      </a:lvl2pPr>
                      <a:lvl3pPr marL="9144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Perpetua"/>
                        </a:defRPr>
                      </a:lvl3pPr>
                      <a:lvl4pPr marL="13716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Perpetua"/>
                        </a:defRPr>
                      </a:lvl4pPr>
                      <a:lvl5pPr marL="18288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Perpetua"/>
                        </a:defRPr>
                      </a:lvl5pPr>
                      <a:lvl6pPr marL="22860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Perpetua"/>
                        </a:defRPr>
                      </a:lvl6pPr>
                      <a:lvl7pPr marL="27432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Perpetua"/>
                        </a:defRPr>
                      </a:lvl7pPr>
                      <a:lvl8pPr marL="32004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Perpetua"/>
                        </a:defRPr>
                      </a:lvl8pPr>
                      <a:lvl9pPr marL="36576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Perpetua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effectLst/>
                        </a:rPr>
                        <a:t>Očekávaný výstup</a:t>
                      </a:r>
                      <a:endParaRPr lang="cs-CZ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29" marR="42329" marT="0" marB="0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9A57C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erpetua"/>
                        </a:defRPr>
                      </a:lvl1pPr>
                      <a:lvl2pPr marL="4572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erpetua"/>
                        </a:defRPr>
                      </a:lvl2pPr>
                      <a:lvl3pPr marL="9144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erpetua"/>
                        </a:defRPr>
                      </a:lvl3pPr>
                      <a:lvl4pPr marL="13716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erpetua"/>
                        </a:defRPr>
                      </a:lvl4pPr>
                      <a:lvl5pPr marL="18288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erpetua"/>
                        </a:defRPr>
                      </a:lvl5pPr>
                      <a:lvl6pPr marL="22860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erpetua"/>
                        </a:defRPr>
                      </a:lvl6pPr>
                      <a:lvl7pPr marL="27432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erpetua"/>
                        </a:defRPr>
                      </a:lvl7pPr>
                      <a:lvl8pPr marL="32004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erpetua"/>
                        </a:defRPr>
                      </a:lvl8pPr>
                      <a:lvl9pPr marL="36576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erpetua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solidFill>
                            <a:schemeClr val="tx1"/>
                          </a:solidFill>
                          <a:effectLst/>
                        </a:rPr>
                        <a:t>Základní </a:t>
                      </a:r>
                      <a:r>
                        <a:rPr lang="cs-CZ" sz="1100" dirty="0" smtClean="0">
                          <a:solidFill>
                            <a:schemeClr val="tx1"/>
                          </a:solidFill>
                          <a:effectLst/>
                        </a:rPr>
                        <a:t>znalosti z tematického okruhu: domácí savci;</a:t>
                      </a:r>
                      <a:endParaRPr lang="cs-CZ" sz="1100" baseline="0" dirty="0" smtClean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42329" marR="42329" marT="0" marB="0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9A57C">
                        <a:tint val="40000"/>
                      </a:srgbClr>
                    </a:solidFill>
                  </a:tcPr>
                </a:tc>
              </a:tr>
              <a:tr h="445193"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Perpetua"/>
                        </a:defRPr>
                      </a:lvl1pPr>
                      <a:lvl2pPr marL="4572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Perpetua"/>
                        </a:defRPr>
                      </a:lvl2pPr>
                      <a:lvl3pPr marL="9144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Perpetua"/>
                        </a:defRPr>
                      </a:lvl3pPr>
                      <a:lvl4pPr marL="13716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Perpetua"/>
                        </a:defRPr>
                      </a:lvl4pPr>
                      <a:lvl5pPr marL="18288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Perpetua"/>
                        </a:defRPr>
                      </a:lvl5pPr>
                      <a:lvl6pPr marL="22860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Perpetua"/>
                        </a:defRPr>
                      </a:lvl6pPr>
                      <a:lvl7pPr marL="27432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Perpetua"/>
                        </a:defRPr>
                      </a:lvl7pPr>
                      <a:lvl8pPr marL="32004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Perpetua"/>
                        </a:defRPr>
                      </a:lvl8pPr>
                      <a:lvl9pPr marL="3657600" algn="l" defTabSz="914400" rtl="0" eaLnBrk="1" latinLnBrk="0" hangingPunct="1">
                        <a:defRPr kumimoji="0" sz="1800" b="1" kern="1200">
                          <a:solidFill>
                            <a:schemeClr val="tx1"/>
                          </a:solidFill>
                          <a:latin typeface="Perpetua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Využité materiály:</a:t>
                      </a:r>
                      <a:endParaRPr lang="cs-CZ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2329" marR="42329" marT="0" marB="0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9A57C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erpetua"/>
                        </a:defRPr>
                      </a:lvl1pPr>
                      <a:lvl2pPr marL="4572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erpetua"/>
                        </a:defRPr>
                      </a:lvl2pPr>
                      <a:lvl3pPr marL="9144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erpetua"/>
                        </a:defRPr>
                      </a:lvl3pPr>
                      <a:lvl4pPr marL="13716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erpetua"/>
                        </a:defRPr>
                      </a:lvl4pPr>
                      <a:lvl5pPr marL="18288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erpetua"/>
                        </a:defRPr>
                      </a:lvl5pPr>
                      <a:lvl6pPr marL="22860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erpetua"/>
                        </a:defRPr>
                      </a:lvl6pPr>
                      <a:lvl7pPr marL="27432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erpetua"/>
                        </a:defRPr>
                      </a:lvl7pPr>
                      <a:lvl8pPr marL="32004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erpetua"/>
                        </a:defRPr>
                      </a:lvl8pPr>
                      <a:lvl9pPr marL="3657600" algn="l" defTabSz="914400" rtl="0" eaLnBrk="1" latinLnBrk="0" hangingPunct="1">
                        <a:defRPr kumimoji="0" sz="1800" kern="1200">
                          <a:solidFill>
                            <a:schemeClr val="tx1"/>
                          </a:solidFill>
                          <a:latin typeface="Perpetua"/>
                        </a:defRPr>
                      </a:lvl9pPr>
                    </a:lstStyle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solidFill>
                            <a:schemeClr val="tx1"/>
                          </a:solidFill>
                          <a:effectLst/>
                        </a:rPr>
                        <a:t>viz strana 12</a:t>
                      </a:r>
                      <a:endParaRPr lang="cs-CZ" sz="1100" baseline="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42329" marR="42329" marT="0" marB="0">
                    <a:lnL w="12700" cmpd="sng">
                      <a:solidFill>
                        <a:srgbClr val="FFFFFF"/>
                      </a:solidFill>
                    </a:lnL>
                    <a:lnR w="12700" cmpd="sng">
                      <a:solidFill>
                        <a:srgbClr val="FFFFFF"/>
                      </a:solidFill>
                    </a:lnR>
                    <a:lnT w="12700" cmpd="sng">
                      <a:solidFill>
                        <a:srgbClr val="FFFFFF"/>
                      </a:solidFill>
                    </a:lnT>
                    <a:lnB w="12700" cmpd="sng">
                      <a:solidFill>
                        <a:srgbClr val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9A57C">
                        <a:tint val="20000"/>
                      </a:srgb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854632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Ssaki domowe ...........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6155" y="2348880"/>
            <a:ext cx="2466975" cy="1847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2357208"/>
            <a:ext cx="2466975" cy="1847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4581128"/>
            <a:ext cx="2066925" cy="1381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205058"/>
            <a:ext cx="2466975" cy="1847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697621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err="1" smtClean="0"/>
              <a:t>Ssaki</a:t>
            </a:r>
            <a:r>
              <a:rPr lang="cs-CZ" dirty="0" smtClean="0"/>
              <a:t> </a:t>
            </a:r>
            <a:r>
              <a:rPr lang="cs-CZ" dirty="0" err="1" smtClean="0"/>
              <a:t>domowe</a:t>
            </a:r>
            <a:r>
              <a:rPr lang="cs-CZ" dirty="0" smtClean="0"/>
              <a:t> to </a:t>
            </a:r>
            <a:r>
              <a:rPr lang="cs-CZ" dirty="0" err="1" smtClean="0"/>
              <a:t>zwierz</a:t>
            </a:r>
            <a:r>
              <a:rPr lang="pl-PL" dirty="0" smtClean="0"/>
              <a:t>ęta,.....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...których ciało pokryte jest sierścią.</a:t>
            </a: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5103" y="2564904"/>
            <a:ext cx="2133600" cy="2095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4365104"/>
            <a:ext cx="2466975" cy="1847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516648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Po urodzeniu młode ssaki ...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..... żywią się mlekiem matki.</a:t>
            </a:r>
            <a:endParaRPr lang="cs-CZ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2924944"/>
            <a:ext cx="3816424" cy="24575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95325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dirty="0" smtClean="0"/>
              <a:t>Najczęściej spotykane ssaki domowe, to.........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 smtClean="0"/>
              <a:t>...... psy, koty, krowy, owce, świnie, konie, itd.</a:t>
            </a:r>
            <a:endParaRPr lang="cs-CZ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2924944"/>
            <a:ext cx="1872208" cy="14023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4411915"/>
            <a:ext cx="1794958" cy="17949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8514" y="2776558"/>
            <a:ext cx="1906428" cy="14279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4411915"/>
            <a:ext cx="1872208" cy="16826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0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2776558"/>
            <a:ext cx="1513137" cy="14279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1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4305798"/>
            <a:ext cx="1476918" cy="19020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05799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40412" y="836712"/>
            <a:ext cx="6965245" cy="1202485"/>
          </a:xfrm>
        </p:spPr>
        <p:txBody>
          <a:bodyPr>
            <a:normAutofit/>
          </a:bodyPr>
          <a:lstStyle/>
          <a:p>
            <a:r>
              <a:rPr lang="pl-PL" sz="2800" dirty="0" smtClean="0"/>
              <a:t>Które z ssaków domowych można hodować w domu, a które w gospodarstwie</a:t>
            </a:r>
            <a:r>
              <a:rPr lang="cs-CZ" sz="2800" dirty="0" smtClean="0"/>
              <a:t>?</a:t>
            </a:r>
            <a:endParaRPr lang="cs-CZ" sz="2800" dirty="0"/>
          </a:p>
        </p:txBody>
      </p:sp>
      <p:sp>
        <p:nvSpPr>
          <p:cNvPr id="6" name="Obláček 5"/>
          <p:cNvSpPr/>
          <p:nvPr/>
        </p:nvSpPr>
        <p:spPr>
          <a:xfrm>
            <a:off x="1115616" y="2204864"/>
            <a:ext cx="2592288" cy="2520280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2186639"/>
            <a:ext cx="2620963" cy="292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1259632" y="5125864"/>
            <a:ext cx="24482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solidFill>
                  <a:schemeClr val="accent2"/>
                </a:solidFill>
              </a:rPr>
              <a:t>w</a:t>
            </a:r>
            <a:r>
              <a:rPr lang="cs-CZ" dirty="0" smtClean="0">
                <a:solidFill>
                  <a:schemeClr val="accent2"/>
                </a:solidFill>
              </a:rPr>
              <a:t> domu </a:t>
            </a:r>
            <a:endParaRPr lang="cs-CZ" dirty="0">
              <a:solidFill>
                <a:schemeClr val="accent2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5401669" y="5107639"/>
            <a:ext cx="24482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solidFill>
                  <a:schemeClr val="accent2"/>
                </a:solidFill>
              </a:rPr>
              <a:t>w</a:t>
            </a:r>
            <a:r>
              <a:rPr lang="cs-CZ" dirty="0" smtClean="0">
                <a:solidFill>
                  <a:schemeClr val="accent2"/>
                </a:solidFill>
              </a:rPr>
              <a:t> </a:t>
            </a:r>
            <a:r>
              <a:rPr lang="cs-CZ" dirty="0" err="1" smtClean="0">
                <a:solidFill>
                  <a:schemeClr val="accent2"/>
                </a:solidFill>
              </a:rPr>
              <a:t>gospodarstwie</a:t>
            </a:r>
            <a:endParaRPr lang="cs-CZ" dirty="0">
              <a:solidFill>
                <a:schemeClr val="accent2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4067944" y="2184260"/>
            <a:ext cx="13681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err="1" smtClean="0"/>
              <a:t>kot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4067944" y="2996952"/>
            <a:ext cx="8640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err="1" smtClean="0"/>
              <a:t>owca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4067944" y="3647139"/>
            <a:ext cx="8640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err="1" smtClean="0"/>
              <a:t>pies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4067944" y="4437112"/>
            <a:ext cx="8640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err="1" smtClean="0"/>
              <a:t>ko</a:t>
            </a:r>
            <a:r>
              <a:rPr lang="pl-PL" dirty="0"/>
              <a:t>ń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3851920" y="5292305"/>
            <a:ext cx="1080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 smtClean="0"/>
              <a:t>krowa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78241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dirty="0" smtClean="0"/>
              <a:t>Powiedz, czym różnią się ssaki domowe od ptaków</a:t>
            </a:r>
            <a:r>
              <a:rPr lang="cs-CZ" dirty="0" smtClean="0"/>
              <a:t>?</a:t>
            </a:r>
            <a:endParaRPr lang="cs-CZ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3263" y="2132856"/>
            <a:ext cx="3096344" cy="4023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8" name="Picture 6" descr="C:\Users\Halina\AppData\Local\Microsoft\Windows\Temporary Internet Files\Content.IE5\1DLG63Z6\MC900437797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7705" y="1988840"/>
            <a:ext cx="1071116" cy="9629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767476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3200" dirty="0" err="1" smtClean="0"/>
              <a:t>Masz</a:t>
            </a:r>
            <a:r>
              <a:rPr lang="cs-CZ" sz="3200" dirty="0" smtClean="0"/>
              <a:t> w domu </a:t>
            </a:r>
            <a:r>
              <a:rPr lang="cs-CZ" sz="3200" dirty="0" err="1" smtClean="0"/>
              <a:t>swoje</a:t>
            </a:r>
            <a:r>
              <a:rPr lang="cs-CZ" sz="3200" dirty="0" smtClean="0"/>
              <a:t> </a:t>
            </a:r>
            <a:r>
              <a:rPr lang="cs-CZ" sz="3200" dirty="0" err="1" smtClean="0"/>
              <a:t>ulubione</a:t>
            </a:r>
            <a:r>
              <a:rPr lang="cs-CZ" sz="3200" dirty="0" smtClean="0"/>
              <a:t> </a:t>
            </a:r>
            <a:r>
              <a:rPr lang="cs-CZ" sz="3200" dirty="0" err="1" smtClean="0"/>
              <a:t>zwierz</a:t>
            </a:r>
            <a:r>
              <a:rPr lang="pl-PL" sz="3200" dirty="0" smtClean="0"/>
              <a:t>ątko</a:t>
            </a:r>
            <a:r>
              <a:rPr lang="cs-CZ" sz="3200" dirty="0" smtClean="0"/>
              <a:t>? </a:t>
            </a:r>
            <a:r>
              <a:rPr lang="pl-PL" sz="3200" dirty="0" smtClean="0"/>
              <a:t>Opowiedz krótko o nim...</a:t>
            </a:r>
            <a:endParaRPr lang="cs-CZ" sz="3200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2564904"/>
            <a:ext cx="2457450" cy="1857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2564904"/>
            <a:ext cx="2466975" cy="1847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4293096"/>
            <a:ext cx="3033687" cy="20187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26464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Utwórz pary</a:t>
            </a:r>
            <a:r>
              <a:rPr lang="cs-CZ" dirty="0" smtClean="0"/>
              <a:t>:</a:t>
            </a:r>
            <a:endParaRPr lang="cs-CZ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4957" y="2954398"/>
            <a:ext cx="1459930" cy="1093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8510" y="980728"/>
            <a:ext cx="1586121" cy="15511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6828" y="4637769"/>
            <a:ext cx="1189484" cy="13339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1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0282" y="4725144"/>
            <a:ext cx="1152128" cy="13167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2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1010" y="2303626"/>
            <a:ext cx="1645915" cy="11399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3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4586291"/>
            <a:ext cx="914400" cy="1276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4" name="Picture 8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0282" y="764068"/>
            <a:ext cx="1069280" cy="15105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5" name="Picture 9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9246" y="3068960"/>
            <a:ext cx="914400" cy="1276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4" name="Přímá spojnice se šipkou 3"/>
          <p:cNvCxnSpPr>
            <a:endCxn id="9223" idx="0"/>
          </p:cNvCxnSpPr>
          <p:nvPr/>
        </p:nvCxnSpPr>
        <p:spPr>
          <a:xfrm>
            <a:off x="4741168" y="3443575"/>
            <a:ext cx="0" cy="114271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755774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2375248" y="332656"/>
            <a:ext cx="6768752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pl-PL" sz="1600" dirty="0" smtClean="0">
              <a:effectLst/>
            </a:endParaRPr>
          </a:p>
          <a:p>
            <a:r>
              <a:rPr lang="pl-PL" sz="1600" b="1" u="sng" dirty="0" smtClean="0">
                <a:effectLst/>
              </a:rPr>
              <a:t>Baran, baran, beee... </a:t>
            </a:r>
            <a:r>
              <a:rPr lang="pl-PL" sz="1600" dirty="0" smtClean="0">
                <a:effectLst/>
              </a:rPr>
              <a:t/>
            </a:r>
            <a:br>
              <a:rPr lang="pl-PL" sz="1600" dirty="0" smtClean="0">
                <a:effectLst/>
              </a:rPr>
            </a:br>
            <a:r>
              <a:rPr lang="pl-PL" sz="1600" dirty="0" smtClean="0">
                <a:effectLst/>
              </a:rPr>
              <a:t>czego tutaj chcesz? </a:t>
            </a:r>
            <a:br>
              <a:rPr lang="pl-PL" sz="1600" dirty="0" smtClean="0">
                <a:effectLst/>
              </a:rPr>
            </a:br>
            <a:endParaRPr lang="pl-PL" sz="1600" dirty="0" smtClean="0">
              <a:effectLst/>
            </a:endParaRPr>
          </a:p>
          <a:p>
            <a:r>
              <a:rPr lang="pl-PL" sz="1600" dirty="0" smtClean="0">
                <a:effectLst/>
              </a:rPr>
              <a:t>Chcę sie bawic w chowanego, </a:t>
            </a:r>
            <a:br>
              <a:rPr lang="pl-PL" sz="1600" dirty="0" smtClean="0">
                <a:effectLst/>
              </a:rPr>
            </a:br>
            <a:r>
              <a:rPr lang="pl-PL" sz="1600" dirty="0" smtClean="0">
                <a:effectLst/>
              </a:rPr>
              <a:t>lecz brakuje mi kolegów, </a:t>
            </a:r>
            <a:br>
              <a:rPr lang="pl-PL" sz="1600" dirty="0" smtClean="0">
                <a:effectLst/>
              </a:rPr>
            </a:br>
            <a:r>
              <a:rPr lang="pl-PL" sz="1600" dirty="0" smtClean="0">
                <a:effectLst/>
              </a:rPr>
              <a:t>może ktoś z was chce</a:t>
            </a:r>
            <a:br>
              <a:rPr lang="pl-PL" sz="1600" dirty="0" smtClean="0">
                <a:effectLst/>
              </a:rPr>
            </a:br>
            <a:r>
              <a:rPr lang="pl-PL" sz="1600" dirty="0" smtClean="0">
                <a:effectLst/>
              </a:rPr>
              <a:t>grać z baranem - beee...</a:t>
            </a:r>
            <a:br>
              <a:rPr lang="pl-PL" sz="1600" dirty="0" smtClean="0">
                <a:effectLst/>
              </a:rPr>
            </a:br>
            <a:endParaRPr lang="pl-PL" sz="1600" dirty="0" smtClean="0">
              <a:effectLst/>
            </a:endParaRPr>
          </a:p>
          <a:p>
            <a:r>
              <a:rPr lang="pl-PL" sz="1600" dirty="0" smtClean="0">
                <a:effectLst/>
              </a:rPr>
              <a:t>Baran, baran, beee...</a:t>
            </a:r>
            <a:br>
              <a:rPr lang="pl-PL" sz="1600" dirty="0" smtClean="0">
                <a:effectLst/>
              </a:rPr>
            </a:br>
            <a:r>
              <a:rPr lang="pl-PL" sz="1600" dirty="0" smtClean="0">
                <a:effectLst/>
              </a:rPr>
              <a:t>z kim się bawić chcesz?</a:t>
            </a:r>
            <a:br>
              <a:rPr lang="pl-PL" sz="1600" dirty="0" smtClean="0">
                <a:effectLst/>
              </a:rPr>
            </a:br>
            <a:endParaRPr lang="pl-PL" sz="1600" dirty="0" smtClean="0">
              <a:effectLst/>
            </a:endParaRPr>
          </a:p>
          <a:p>
            <a:r>
              <a:rPr lang="pl-PL" sz="1600" dirty="0" smtClean="0">
                <a:effectLst/>
              </a:rPr>
              <a:t>Chce sie bawić z dziewczynkami,</a:t>
            </a:r>
            <a:br>
              <a:rPr lang="pl-PL" sz="1600" dirty="0" smtClean="0">
                <a:effectLst/>
              </a:rPr>
            </a:br>
            <a:r>
              <a:rPr lang="pl-PL" sz="1600" dirty="0" smtClean="0">
                <a:effectLst/>
              </a:rPr>
              <a:t>chcę pobiegać z chłopakami,</a:t>
            </a:r>
            <a:br>
              <a:rPr lang="pl-PL" sz="1600" dirty="0" smtClean="0">
                <a:effectLst/>
              </a:rPr>
            </a:br>
            <a:r>
              <a:rPr lang="pl-PL" sz="1600" dirty="0" smtClean="0">
                <a:effectLst/>
              </a:rPr>
              <a:t>teraz kryjesz ty,</a:t>
            </a:r>
            <a:br>
              <a:rPr lang="pl-PL" sz="1600" dirty="0" smtClean="0">
                <a:effectLst/>
              </a:rPr>
            </a:br>
            <a:r>
              <a:rPr lang="pl-PL" sz="1600" dirty="0" smtClean="0">
                <a:effectLst/>
              </a:rPr>
              <a:t>zmykaj już za drzwi!</a:t>
            </a:r>
            <a:br>
              <a:rPr lang="pl-PL" sz="1600" dirty="0" smtClean="0">
                <a:effectLst/>
              </a:rPr>
            </a:br>
            <a:endParaRPr lang="pl-PL" sz="1600" dirty="0" smtClean="0">
              <a:effectLst/>
            </a:endParaRPr>
          </a:p>
          <a:p>
            <a:r>
              <a:rPr lang="pl-PL" sz="1600" dirty="0" smtClean="0">
                <a:effectLst/>
              </a:rPr>
              <a:t>Baran, baran, beee...</a:t>
            </a:r>
            <a:br>
              <a:rPr lang="pl-PL" sz="1600" dirty="0" smtClean="0">
                <a:effectLst/>
              </a:rPr>
            </a:br>
            <a:r>
              <a:rPr lang="pl-PL" sz="1600" dirty="0" smtClean="0">
                <a:effectLst/>
              </a:rPr>
              <a:t>może schowasz się?</a:t>
            </a:r>
            <a:br>
              <a:rPr lang="pl-PL" sz="1600" dirty="0" smtClean="0">
                <a:effectLst/>
              </a:rPr>
            </a:br>
            <a:endParaRPr lang="pl-PL" sz="1600" dirty="0" smtClean="0">
              <a:effectLst/>
            </a:endParaRPr>
          </a:p>
          <a:p>
            <a:r>
              <a:rPr lang="pl-PL" sz="1600" dirty="0" smtClean="0">
                <a:effectLst/>
              </a:rPr>
              <a:t>Gdy doliczę do dziesięciu,</a:t>
            </a:r>
            <a:br>
              <a:rPr lang="pl-PL" sz="1600" dirty="0" smtClean="0">
                <a:effectLst/>
              </a:rPr>
            </a:br>
            <a:r>
              <a:rPr lang="pl-PL" sz="1600" dirty="0" smtClean="0">
                <a:effectLst/>
              </a:rPr>
              <a:t>zniknę z oczu wszystkim dzieciom,</a:t>
            </a:r>
            <a:br>
              <a:rPr lang="pl-PL" sz="1600" dirty="0" smtClean="0">
                <a:effectLst/>
              </a:rPr>
            </a:br>
            <a:r>
              <a:rPr lang="pl-PL" sz="1600" dirty="0" smtClean="0">
                <a:effectLst/>
              </a:rPr>
              <a:t>więc szukajcie mnie,</a:t>
            </a:r>
            <a:br>
              <a:rPr lang="pl-PL" sz="1600" dirty="0" smtClean="0">
                <a:effectLst/>
              </a:rPr>
            </a:br>
            <a:r>
              <a:rPr lang="pl-PL" sz="1600" dirty="0" smtClean="0">
                <a:effectLst/>
              </a:rPr>
              <a:t>gdy ukryję się.</a:t>
            </a:r>
            <a:br>
              <a:rPr lang="pl-PL" sz="1600" dirty="0" smtClean="0">
                <a:effectLst/>
              </a:rPr>
            </a:br>
            <a:endParaRPr lang="pl-PL" sz="1600" dirty="0" smtClean="0">
              <a:effectLst/>
            </a:endParaRPr>
          </a:p>
        </p:txBody>
      </p:sp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3460602"/>
            <a:ext cx="1962150" cy="2333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Obláček 3"/>
          <p:cNvSpPr/>
          <p:nvPr/>
        </p:nvSpPr>
        <p:spPr>
          <a:xfrm>
            <a:off x="6156176" y="1776830"/>
            <a:ext cx="2150765" cy="1683772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/>
              <a:t>Zabaw</a:t>
            </a:r>
            <a:r>
              <a:rPr lang="cs-CZ" dirty="0" smtClean="0"/>
              <a:t> si</a:t>
            </a:r>
            <a:r>
              <a:rPr lang="pl-PL" dirty="0" smtClean="0"/>
              <a:t>ę ze mną .....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134823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331640" y="1196752"/>
            <a:ext cx="6336704" cy="4770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Zdroje obrázků – adresa (URL):</a:t>
            </a:r>
          </a:p>
          <a:p>
            <a:r>
              <a:rPr lang="cs-CZ" sz="1400" dirty="0" smtClean="0">
                <a:hlinkClick r:id="rId2"/>
              </a:rPr>
              <a:t>www.office.microsoft.com</a:t>
            </a:r>
            <a:endParaRPr lang="cs-CZ" sz="1400" dirty="0" smtClean="0"/>
          </a:p>
          <a:p>
            <a:r>
              <a:rPr lang="cs-CZ" sz="1200" dirty="0" smtClean="0">
                <a:hlinkClick r:id="rId3"/>
              </a:rPr>
              <a:t>http://lh3.ggpht.com/VD4gCG7HzzeEeL7xHAaIZ3AQmoFJDEGwXjIY2QRm1sNS7uYDp8UIVCctvhN1Jc1M-cNNeg=s85</a:t>
            </a:r>
            <a:endParaRPr lang="cs-CZ" sz="1200" dirty="0" smtClean="0"/>
          </a:p>
          <a:p>
            <a:r>
              <a:rPr lang="cs-CZ" sz="1200" dirty="0" smtClean="0">
                <a:hlinkClick r:id="rId4"/>
              </a:rPr>
              <a:t>http://lh4.ggpht.com/RpzFPMgbkMmKHeaTXqy2mdb7NoOwUO8icqFBk2lA0muaKj_6-9TEakOo_qoAIzRNUWeu=s85</a:t>
            </a:r>
            <a:endParaRPr lang="cs-CZ" sz="1200" dirty="0" smtClean="0"/>
          </a:p>
          <a:p>
            <a:r>
              <a:rPr lang="cs-CZ" sz="1200" dirty="0" smtClean="0">
                <a:hlinkClick r:id="rId5"/>
              </a:rPr>
              <a:t>http://lh3.ggpht.com/I80Wpe9H8442Pw9DdHWhh4lXeZYhEGLbPg0udYj_3QAfywyW_YwEBbAt2pj1EKlqi2BtDA=s85</a:t>
            </a:r>
            <a:endParaRPr lang="cs-CZ" sz="1200" dirty="0" smtClean="0"/>
          </a:p>
          <a:p>
            <a:r>
              <a:rPr lang="cs-CZ" sz="1200" dirty="0" smtClean="0">
                <a:hlinkClick r:id="rId6"/>
              </a:rPr>
              <a:t>http://lh4.ggpht.com/gMNqBD0i-XGz55qdz-Kmk-DoGSg1EbDfIBJ6S6WUl8kWL7iI5mEDvt70HCgzVcVpWIEDbw=s113</a:t>
            </a:r>
            <a:endParaRPr lang="cs-CZ" sz="1200" dirty="0" smtClean="0"/>
          </a:p>
          <a:p>
            <a:r>
              <a:rPr lang="cs-CZ" sz="1200" dirty="0">
                <a:hlinkClick r:id="rId7"/>
              </a:rPr>
              <a:t>http://</a:t>
            </a:r>
            <a:r>
              <a:rPr lang="cs-CZ" sz="1200" dirty="0" smtClean="0">
                <a:hlinkClick r:id="rId7"/>
              </a:rPr>
              <a:t>lh4.ggpht.com/u7SVMBMCAVVmS-S6HsaUhVnCh7z_HeCB_gZbVK3LAF3EPbBx-rwVCoTfNE8d_wJWDJh7HeM=s87</a:t>
            </a:r>
            <a:endParaRPr lang="cs-CZ" sz="1200" dirty="0" smtClean="0"/>
          </a:p>
          <a:p>
            <a:r>
              <a:rPr lang="cs-CZ" sz="1200" dirty="0">
                <a:hlinkClick r:id="rId8"/>
              </a:rPr>
              <a:t>http://</a:t>
            </a:r>
            <a:r>
              <a:rPr lang="cs-CZ" sz="1200" dirty="0" smtClean="0">
                <a:hlinkClick r:id="rId8"/>
              </a:rPr>
              <a:t>lh6.ggpht.com/uWACp1ANjVwrpPn83Euzefn9Ce5qZbuKkq1mXvHGALwGYVHomdNKE4Ka_iR0ouL-BFe2=s85</a:t>
            </a:r>
            <a:endParaRPr lang="cs-CZ" sz="1200" dirty="0" smtClean="0"/>
          </a:p>
          <a:p>
            <a:r>
              <a:rPr lang="cs-CZ" sz="1200" dirty="0">
                <a:hlinkClick r:id="rId9"/>
              </a:rPr>
              <a:t>http://</a:t>
            </a:r>
            <a:r>
              <a:rPr lang="cs-CZ" sz="1200" dirty="0" smtClean="0">
                <a:hlinkClick r:id="rId9"/>
              </a:rPr>
              <a:t>lh6.ggpht.com/7Wc1Jlk8ViqsqJcaw3pv5yF8uU6cnHbND2mhMsUyRmNrGHYpH_wzmnORa9v9NaHgEQ0G-w=s85</a:t>
            </a:r>
            <a:endParaRPr lang="cs-CZ" sz="1200" dirty="0" smtClean="0"/>
          </a:p>
          <a:p>
            <a:r>
              <a:rPr lang="cs-CZ" sz="1200" dirty="0">
                <a:hlinkClick r:id="rId10"/>
              </a:rPr>
              <a:t>http://</a:t>
            </a:r>
            <a:r>
              <a:rPr lang="cs-CZ" sz="1200" dirty="0" smtClean="0">
                <a:hlinkClick r:id="rId10"/>
              </a:rPr>
              <a:t>lh5.ggpht.com/VuDSUoWvINg9cgVyk6mpGRe5jDyCAeg0lCjD-CwCilX0YC44MbxV9OQw56ij6cvQNx38=s85</a:t>
            </a:r>
            <a:endParaRPr lang="cs-CZ" sz="1200" dirty="0" smtClean="0"/>
          </a:p>
          <a:p>
            <a:r>
              <a:rPr lang="cs-CZ" sz="1200" dirty="0">
                <a:hlinkClick r:id="rId10"/>
              </a:rPr>
              <a:t>http://</a:t>
            </a:r>
            <a:r>
              <a:rPr lang="cs-CZ" sz="1200" dirty="0" smtClean="0">
                <a:hlinkClick r:id="rId10"/>
              </a:rPr>
              <a:t>lh5.ggpht.com/VuDSUoWvINg9cgVyk6mpGRe5jDyCAeg0lCjD-CwCilX0YC44MbxV9OQw56ij6cvQNx38=s85</a:t>
            </a:r>
            <a:endParaRPr lang="cs-CZ" sz="1200" dirty="0" smtClean="0"/>
          </a:p>
          <a:p>
            <a:endParaRPr lang="cs-CZ" sz="1200" dirty="0" smtClean="0"/>
          </a:p>
          <a:p>
            <a:endParaRPr lang="cs-CZ" sz="1200" dirty="0" smtClean="0"/>
          </a:p>
          <a:p>
            <a:endParaRPr lang="cs-CZ" dirty="0" smtClean="0"/>
          </a:p>
          <a:p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386868359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Špendlík">
  <a:themeElements>
    <a:clrScheme name="Špendlík">
      <a:dk1>
        <a:sysClr val="windowText" lastClr="000000"/>
      </a:dk1>
      <a:lt1>
        <a:sysClr val="window" lastClr="FFFFFF"/>
      </a:lt1>
      <a:dk2>
        <a:srgbClr val="465E9C"/>
      </a:dk2>
      <a:lt2>
        <a:srgbClr val="CCDDEA"/>
      </a:lt2>
      <a:accent1>
        <a:srgbClr val="FDA023"/>
      </a:accent1>
      <a:accent2>
        <a:srgbClr val="AA2B1E"/>
      </a:accent2>
      <a:accent3>
        <a:srgbClr val="71685C"/>
      </a:accent3>
      <a:accent4>
        <a:srgbClr val="64A73B"/>
      </a:accent4>
      <a:accent5>
        <a:srgbClr val="EB5605"/>
      </a:accent5>
      <a:accent6>
        <a:srgbClr val="B9CA1A"/>
      </a:accent6>
      <a:hlink>
        <a:srgbClr val="D83E2C"/>
      </a:hlink>
      <a:folHlink>
        <a:srgbClr val="ED7D27"/>
      </a:folHlink>
    </a:clrScheme>
    <a:fontScheme name="Špendlík">
      <a:majorFont>
        <a:latin typeface="Constantia"/>
        <a:ea typeface=""/>
        <a:cs typeface=""/>
        <a:font script="Jpan" typeface="HGS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Grek" typeface="Arial"/>
        <a:font script="Cyrl" typeface="Arial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Špendlík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  <a:lumMod val="100000"/>
              </a:schemeClr>
            </a:gs>
            <a:gs pos="40000">
              <a:schemeClr val="phClr">
                <a:tint val="60000"/>
                <a:satMod val="130000"/>
                <a:lumMod val="100000"/>
              </a:schemeClr>
            </a:gs>
            <a:gs pos="100000">
              <a:schemeClr val="phClr">
                <a:tint val="96000"/>
                <a:lumMod val="108000"/>
              </a:schemeClr>
            </a:gs>
          </a:gsLst>
          <a:lin ang="5400000" scaled="0"/>
        </a:gradFill>
        <a:gradFill rotWithShape="1">
          <a:gsLst>
            <a:gs pos="0">
              <a:schemeClr val="phClr"/>
            </a:gs>
            <a:gs pos="100000">
              <a:schemeClr val="phClr">
                <a:shade val="76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80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38100" dir="4800000" sx="98000" sy="98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38100" dist="38100" dir="4800000" sx="96000" sy="96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240000"/>
            </a:lightRig>
          </a:scene3d>
          <a:sp3d>
            <a:bevelT w="28575" h="28575"/>
          </a:sp3d>
        </a:effectStyle>
      </a:effectStyleLst>
      <a:bgFillStyleLst>
        <a:solidFill>
          <a:schemeClr val="phClr">
            <a:tint val="93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satMod val="140000"/>
                <a:lumMod val="50000"/>
              </a:schemeClr>
              <a:schemeClr val="phClr">
                <a:tint val="95000"/>
                <a:satMod val="180000"/>
                <a:lumMod val="160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tint val="98000"/>
                <a:shade val="90000"/>
                <a:satMod val="120000"/>
                <a:lumMod val="54000"/>
              </a:schemeClr>
              <a:schemeClr val="phClr">
                <a:tint val="80000"/>
                <a:satMod val="160000"/>
                <a:lumMod val="14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Pushpin</Template>
  <TotalTime>126</TotalTime>
  <Words>248</Words>
  <Application>Microsoft Office PowerPoint</Application>
  <PresentationFormat>Předvádění na obrazovce (4:3)</PresentationFormat>
  <Paragraphs>74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Špendlík</vt:lpstr>
      <vt:lpstr>Ssaki domowe</vt:lpstr>
      <vt:lpstr>Prezentace aplikace PowerPoint</vt:lpstr>
      <vt:lpstr>Ssaki domowe ...........</vt:lpstr>
      <vt:lpstr>Ssaki domowe to zwierzęta,.....</vt:lpstr>
      <vt:lpstr>Po urodzeniu młode ssaki ...</vt:lpstr>
      <vt:lpstr>Najczęściej spotykane ssaki domowe, to.........</vt:lpstr>
      <vt:lpstr>Które z ssaków domowych można hodować w domu, a które w gospodarstwie?</vt:lpstr>
      <vt:lpstr>Powiedz, czym różnią się ssaki domowe od ptaków?</vt:lpstr>
      <vt:lpstr>Masz w domu swoje ulubione zwierzątko? Opowiedz krótko o nim...</vt:lpstr>
      <vt:lpstr>Utwórz pary: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Ssaki domowe</dc:title>
  <dc:creator>Halina Kulig</dc:creator>
  <cp:lastModifiedBy>User</cp:lastModifiedBy>
  <cp:revision>15</cp:revision>
  <dcterms:created xsi:type="dcterms:W3CDTF">2012-03-25T16:44:42Z</dcterms:created>
  <dcterms:modified xsi:type="dcterms:W3CDTF">2013-05-27T19:36:13Z</dcterms:modified>
</cp:coreProperties>
</file>