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3"/>
  </p:notesMasterIdLst>
  <p:sldIdLst>
    <p:sldId id="257" r:id="rId2"/>
    <p:sldId id="264" r:id="rId3"/>
    <p:sldId id="256" r:id="rId4"/>
    <p:sldId id="258" r:id="rId5"/>
    <p:sldId id="259" r:id="rId6"/>
    <p:sldId id="260" r:id="rId7"/>
    <p:sldId id="261" r:id="rId8"/>
    <p:sldId id="262" r:id="rId9"/>
    <p:sldId id="263" r:id="rId10"/>
    <p:sldId id="266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3" d="100"/>
          <a:sy n="93" d="100"/>
        </p:scale>
        <p:origin x="-90" y="-3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>
              <a:solidFill>
                <a:schemeClr val="tx1"/>
              </a:solidFill>
            </a:rPr>
            <a:t>VY_52_INOVACE_03_PRV_12</a:t>
          </a:r>
          <a:endParaRPr lang="cs-CZ" sz="2000" dirty="0">
            <a:solidFill>
              <a:schemeClr val="tx1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chemeClr val="tx1"/>
              </a:solidFill>
            </a:rPr>
            <a:t>Mgr. Andrea </a:t>
          </a:r>
          <a:r>
            <a:rPr lang="cs-CZ" sz="2000" dirty="0" err="1" smtClean="0">
              <a:solidFill>
                <a:schemeClr val="tx1"/>
              </a:solidFill>
            </a:rPr>
            <a:t>Kunovjánková</a:t>
          </a:r>
          <a:endParaRPr lang="cs-CZ" sz="2000" dirty="0">
            <a:solidFill>
              <a:schemeClr val="tx1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PRV</a:t>
          </a:r>
          <a:r>
            <a:rPr lang="cs-CZ" sz="2000" dirty="0" smtClean="0">
              <a:solidFill>
                <a:srgbClr val="FF0000"/>
              </a:solidFill>
            </a:rPr>
            <a:t> </a:t>
          </a:r>
          <a:r>
            <a:rPr lang="cs-CZ" sz="2000" dirty="0" smtClean="0">
              <a:solidFill>
                <a:schemeClr val="tx1"/>
              </a:solidFill>
            </a:rPr>
            <a:t>– 1.B – Rok, roční období</a:t>
          </a:r>
          <a:endParaRPr lang="cs-CZ" sz="200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92F955A-31D9-4D71-A979-82F5DC31A73A}" type="presOf" srcId="{D8197B8C-B260-4A16-BDF4-0947B075E274}" destId="{5A5FFA88-C948-4069-8E93-59FA12366E83}" srcOrd="1" destOrd="0" presId="urn:microsoft.com/office/officeart/2005/8/layout/target3"/>
    <dgm:cxn modelId="{DC3F4A1C-C06E-45E4-81B1-92D0BACA21C0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819B5C7-16F9-489E-AABC-EB4F64F70A0A}" type="presOf" srcId="{4C35D32F-0EAB-4CD7-82EE-45574DC2A586}" destId="{890E4F0B-2866-4A3F-A3C7-2A14B1797930}" srcOrd="1" destOrd="0" presId="urn:microsoft.com/office/officeart/2005/8/layout/target3"/>
    <dgm:cxn modelId="{A257BC02-6447-4B99-9088-7C752665EBF4}" type="presOf" srcId="{B651F6E3-6281-48DB-9319-2AEAFDAE7572}" destId="{619D679B-A015-4ECF-8348-D1034C574F40}" srcOrd="0" destOrd="0" presId="urn:microsoft.com/office/officeart/2005/8/layout/target3"/>
    <dgm:cxn modelId="{786C3398-F519-4614-8CB7-CE278B8BE9CB}" type="presOf" srcId="{D1D4F407-5343-4D3F-B5B9-D407B03CAEB4}" destId="{AED2198E-93D5-4001-81B4-73124B309672}" srcOrd="1" destOrd="0" presId="urn:microsoft.com/office/officeart/2005/8/layout/target3"/>
    <dgm:cxn modelId="{44EEADAD-C2FB-4673-9EB7-6CE033E159C3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5A93F9C-CD9A-45D7-A9D2-14E8BBE95124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6B987EE-8626-4A09-A0B6-4CFA0D2347A4}" type="presOf" srcId="{4C35D32F-0EAB-4CD7-82EE-45574DC2A586}" destId="{8BEBB6EC-1DAA-4CAC-8A25-BC0FCBD5DBD5}" srcOrd="0" destOrd="0" presId="urn:microsoft.com/office/officeart/2005/8/layout/target3"/>
    <dgm:cxn modelId="{BE2268AA-5DFB-4233-BDC0-2E4A798CA5E3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45F6857-EA39-400A-8A9F-768C6945B07A}" type="presOf" srcId="{B651F6E3-6281-48DB-9319-2AEAFDAE7572}" destId="{6BB5E863-4638-4E1D-BFDE-399D028AC4ED}" srcOrd="1" destOrd="0" presId="urn:microsoft.com/office/officeart/2005/8/layout/target3"/>
    <dgm:cxn modelId="{AF69D72D-67BE-4CC0-B6EE-7B3D503C81AD}" type="presOf" srcId="{D1B46980-6531-4606-95E6-44980827E919}" destId="{2BE915AB-18AA-4053-B92C-3BFC9ED204BB}" srcOrd="1" destOrd="0" presId="urn:microsoft.com/office/officeart/2005/8/layout/target3"/>
    <dgm:cxn modelId="{AA3AEC9B-0C2F-4ABC-8C57-198D8B931139}" type="presParOf" srcId="{333A1088-737F-45CB-B68E-254E46348037}" destId="{F5ABB229-8D3B-4694-996A-96F23CF14429}" srcOrd="0" destOrd="0" presId="urn:microsoft.com/office/officeart/2005/8/layout/target3"/>
    <dgm:cxn modelId="{46C54362-61B4-4704-9A3A-8EC5ECB442E9}" type="presParOf" srcId="{333A1088-737F-45CB-B68E-254E46348037}" destId="{F41139FD-01EE-4571-8B17-4FB00FC51163}" srcOrd="1" destOrd="0" presId="urn:microsoft.com/office/officeart/2005/8/layout/target3"/>
    <dgm:cxn modelId="{783D7FC2-4E9C-4386-83A8-5E76B49517F0}" type="presParOf" srcId="{333A1088-737F-45CB-B68E-254E46348037}" destId="{D005CE8C-CC26-4C3E-AC11-E15060ECD759}" srcOrd="2" destOrd="0" presId="urn:microsoft.com/office/officeart/2005/8/layout/target3"/>
    <dgm:cxn modelId="{0A82958D-1EDF-40E6-B141-853076BA7585}" type="presParOf" srcId="{333A1088-737F-45CB-B68E-254E46348037}" destId="{2C702D82-9B77-49B7-9568-BB8EB47C3372}" srcOrd="3" destOrd="0" presId="urn:microsoft.com/office/officeart/2005/8/layout/target3"/>
    <dgm:cxn modelId="{C496E190-54A9-496D-A44B-3494648990A3}" type="presParOf" srcId="{333A1088-737F-45CB-B68E-254E46348037}" destId="{A52A0455-90FF-4808-ABD0-F02540D31D5A}" srcOrd="4" destOrd="0" presId="urn:microsoft.com/office/officeart/2005/8/layout/target3"/>
    <dgm:cxn modelId="{795E8C97-1CD4-4DF9-8EC1-B4A862B6B705}" type="presParOf" srcId="{333A1088-737F-45CB-B68E-254E46348037}" destId="{6140AFEC-043D-4C43-A2F9-D0F5331DF3A3}" srcOrd="5" destOrd="0" presId="urn:microsoft.com/office/officeart/2005/8/layout/target3"/>
    <dgm:cxn modelId="{8226BFBD-598C-43EE-95DA-363E98CE6620}" type="presParOf" srcId="{333A1088-737F-45CB-B68E-254E46348037}" destId="{9358AC05-5D7D-4327-9F80-1AD486AEA664}" srcOrd="6" destOrd="0" presId="urn:microsoft.com/office/officeart/2005/8/layout/target3"/>
    <dgm:cxn modelId="{A5F8CC8E-1991-4D89-9AA0-D20E2AF8E93C}" type="presParOf" srcId="{333A1088-737F-45CB-B68E-254E46348037}" destId="{313FC574-E1CD-4FB4-B054-0B805CE0447D}" srcOrd="7" destOrd="0" presId="urn:microsoft.com/office/officeart/2005/8/layout/target3"/>
    <dgm:cxn modelId="{96896BB0-06E8-4D4F-80B6-586F4242CC92}" type="presParOf" srcId="{333A1088-737F-45CB-B68E-254E46348037}" destId="{619D679B-A015-4ECF-8348-D1034C574F40}" srcOrd="8" destOrd="0" presId="urn:microsoft.com/office/officeart/2005/8/layout/target3"/>
    <dgm:cxn modelId="{6FC328F6-101D-4AEA-9F78-138BD0386C9C}" type="presParOf" srcId="{333A1088-737F-45CB-B68E-254E46348037}" destId="{322283A8-4A27-4CDA-BAE3-F381106A9174}" srcOrd="9" destOrd="0" presId="urn:microsoft.com/office/officeart/2005/8/layout/target3"/>
    <dgm:cxn modelId="{0FB1083C-2ECA-4F53-B73E-B4BD9438FDB9}" type="presParOf" srcId="{333A1088-737F-45CB-B68E-254E46348037}" destId="{FFC9F71D-1B4F-4AD9-A4A6-86ADEFC8AF5C}" srcOrd="10" destOrd="0" presId="urn:microsoft.com/office/officeart/2005/8/layout/target3"/>
    <dgm:cxn modelId="{ED8D8725-03BA-4793-B091-58CFCD59EF13}" type="presParOf" srcId="{333A1088-737F-45CB-B68E-254E46348037}" destId="{25B08C86-7E15-44DC-BE7F-FFB55DD49D12}" srcOrd="11" destOrd="0" presId="urn:microsoft.com/office/officeart/2005/8/layout/target3"/>
    <dgm:cxn modelId="{203762B4-3354-452A-956E-BBD477F79DF2}" type="presParOf" srcId="{333A1088-737F-45CB-B68E-254E46348037}" destId="{76644BE8-9D7C-4C09-B250-3D10AF48CBB7}" srcOrd="12" destOrd="0" presId="urn:microsoft.com/office/officeart/2005/8/layout/target3"/>
    <dgm:cxn modelId="{09DC3751-E7DB-4C4D-B8BC-F5F50AA95A24}" type="presParOf" srcId="{333A1088-737F-45CB-B68E-254E46348037}" destId="{EE85B701-7295-41C0-BA7A-34D3756A2AE6}" srcOrd="13" destOrd="0" presId="urn:microsoft.com/office/officeart/2005/8/layout/target3"/>
    <dgm:cxn modelId="{33EA5D2E-718E-4C42-8C02-5ADF2061C45B}" type="presParOf" srcId="{333A1088-737F-45CB-B68E-254E46348037}" destId="{8BEBB6EC-1DAA-4CAC-8A25-BC0FCBD5DBD5}" srcOrd="14" destOrd="0" presId="urn:microsoft.com/office/officeart/2005/8/layout/target3"/>
    <dgm:cxn modelId="{E99E63C8-3C50-4ACF-9A79-5AC4B762861A}" type="presParOf" srcId="{333A1088-737F-45CB-B68E-254E46348037}" destId="{AED2198E-93D5-4001-81B4-73124B309672}" srcOrd="15" destOrd="0" presId="urn:microsoft.com/office/officeart/2005/8/layout/target3"/>
    <dgm:cxn modelId="{9AA78E1B-9265-452B-BCB5-0CD1B733ACB5}" type="presParOf" srcId="{333A1088-737F-45CB-B68E-254E46348037}" destId="{2BE915AB-18AA-4053-B92C-3BFC9ED204BB}" srcOrd="16" destOrd="0" presId="urn:microsoft.com/office/officeart/2005/8/layout/target3"/>
    <dgm:cxn modelId="{F225DAB1-02CA-46FE-B3B5-22AE2FA38BC4}" type="presParOf" srcId="{333A1088-737F-45CB-B68E-254E46348037}" destId="{6BB5E863-4638-4E1D-BFDE-399D028AC4ED}" srcOrd="17" destOrd="0" presId="urn:microsoft.com/office/officeart/2005/8/layout/target3"/>
    <dgm:cxn modelId="{04C30E7E-0BDF-4984-9C20-E7232646FE35}" type="presParOf" srcId="{333A1088-737F-45CB-B68E-254E46348037}" destId="{5A5FFA88-C948-4069-8E93-59FA12366E83}" srcOrd="18" destOrd="0" presId="urn:microsoft.com/office/officeart/2005/8/layout/target3"/>
    <dgm:cxn modelId="{0FF47DE0-CB7E-4BBC-8B90-9EC600769BC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90000"/>
                <a:satMod val="110000"/>
              </a:schemeClr>
            </a:gs>
            <a:gs pos="45000">
              <a:schemeClr val="accent1">
                <a:hueOff val="0"/>
                <a:satOff val="0"/>
                <a:lumOff val="0"/>
                <a:alphaOff val="0"/>
                <a:shade val="100000"/>
                <a:satMod val="118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shade val="100000"/>
                <a:satMod val="118000"/>
              </a:schemeClr>
            </a:gs>
            <a:gs pos="73000">
              <a:schemeClr val="accent1">
                <a:hueOff val="0"/>
                <a:satOff val="0"/>
                <a:lumOff val="0"/>
                <a:alphaOff val="0"/>
                <a:shade val="90000"/>
                <a:sat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3000"/>
              </a:schemeClr>
            </a:gs>
          </a:gsLst>
          <a:lin ang="950000" scaled="1"/>
        </a:gradFill>
        <a:ln>
          <a:noFill/>
        </a:ln>
        <a:effectLst>
          <a:outerShdw blurRad="50800" dist="25400" dir="5400000" rotWithShape="0">
            <a:srgbClr val="000000">
              <a:alpha val="50000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2700000"/>
          </a:lightRig>
        </a:scene3d>
        <a:sp3d prstMaterial="matte">
          <a:bevelT w="50800" h="50800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430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balanced" dir="t">
            <a:rot lat="0" lon="0" rev="0"/>
          </a:lightRig>
        </a:scene3d>
        <a:sp3d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90000"/>
                <a:satMod val="110000"/>
              </a:schemeClr>
            </a:gs>
            <a:gs pos="45000">
              <a:schemeClr val="accent1">
                <a:hueOff val="0"/>
                <a:satOff val="0"/>
                <a:lumOff val="0"/>
                <a:alphaOff val="0"/>
                <a:shade val="100000"/>
                <a:satMod val="118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shade val="100000"/>
                <a:satMod val="118000"/>
              </a:schemeClr>
            </a:gs>
            <a:gs pos="73000">
              <a:schemeClr val="accent1">
                <a:hueOff val="0"/>
                <a:satOff val="0"/>
                <a:lumOff val="0"/>
                <a:alphaOff val="0"/>
                <a:shade val="90000"/>
                <a:sat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3000"/>
              </a:schemeClr>
            </a:gs>
          </a:gsLst>
          <a:lin ang="950000" scaled="1"/>
        </a:gradFill>
        <a:ln>
          <a:noFill/>
        </a:ln>
        <a:effectLst>
          <a:outerShdw blurRad="50800" dist="25400" dir="5400000" rotWithShape="0">
            <a:srgbClr val="000000">
              <a:alpha val="50000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2700000"/>
          </a:lightRig>
        </a:scene3d>
        <a:sp3d prstMaterial="matte">
          <a:bevelT w="50800" h="50800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430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balanced" dir="t">
            <a:rot lat="0" lon="0" rev="0"/>
          </a:lightRig>
        </a:scene3d>
        <a:sp3d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>
              <a:solidFill>
                <a:schemeClr val="tx1"/>
              </a:solidFill>
            </a:rPr>
            <a:t>Mgr. Andrea </a:t>
          </a:r>
          <a:r>
            <a:rPr lang="cs-CZ" sz="2000" kern="1200" dirty="0" err="1" smtClean="0">
              <a:solidFill>
                <a:schemeClr val="tx1"/>
              </a:solidFill>
            </a:rPr>
            <a:t>Kunovjánková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90000"/>
                <a:satMod val="110000"/>
              </a:schemeClr>
            </a:gs>
            <a:gs pos="45000">
              <a:schemeClr val="accent1">
                <a:hueOff val="0"/>
                <a:satOff val="0"/>
                <a:lumOff val="0"/>
                <a:alphaOff val="0"/>
                <a:shade val="100000"/>
                <a:satMod val="118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shade val="100000"/>
                <a:satMod val="118000"/>
              </a:schemeClr>
            </a:gs>
            <a:gs pos="73000">
              <a:schemeClr val="accent1">
                <a:hueOff val="0"/>
                <a:satOff val="0"/>
                <a:lumOff val="0"/>
                <a:alphaOff val="0"/>
                <a:shade val="90000"/>
                <a:sat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3000"/>
              </a:schemeClr>
            </a:gs>
          </a:gsLst>
          <a:lin ang="950000" scaled="1"/>
        </a:gradFill>
        <a:ln>
          <a:noFill/>
        </a:ln>
        <a:effectLst>
          <a:outerShdw blurRad="50800" dist="25400" dir="5400000" rotWithShape="0">
            <a:srgbClr val="000000">
              <a:alpha val="50000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2700000"/>
          </a:lightRig>
        </a:scene3d>
        <a:sp3d prstMaterial="matte">
          <a:bevelT w="50800" h="50800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430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balanced" dir="t">
            <a:rot lat="0" lon="0" rev="0"/>
          </a:lightRig>
        </a:scene3d>
        <a:sp3d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>
              <a:solidFill>
                <a:schemeClr val="tx1"/>
              </a:solidFill>
            </a:rPr>
            <a:t>VY_52_INOVACE_03_PRV_12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90000"/>
                <a:satMod val="110000"/>
              </a:schemeClr>
            </a:gs>
            <a:gs pos="45000">
              <a:schemeClr val="accent1">
                <a:hueOff val="0"/>
                <a:satOff val="0"/>
                <a:lumOff val="0"/>
                <a:alphaOff val="0"/>
                <a:shade val="100000"/>
                <a:satMod val="118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shade val="100000"/>
                <a:satMod val="118000"/>
              </a:schemeClr>
            </a:gs>
            <a:gs pos="73000">
              <a:schemeClr val="accent1">
                <a:hueOff val="0"/>
                <a:satOff val="0"/>
                <a:lumOff val="0"/>
                <a:alphaOff val="0"/>
                <a:shade val="90000"/>
                <a:sat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3000"/>
              </a:schemeClr>
            </a:gs>
          </a:gsLst>
          <a:lin ang="950000" scaled="1"/>
        </a:gradFill>
        <a:ln>
          <a:noFill/>
        </a:ln>
        <a:effectLst>
          <a:outerShdw blurRad="50800" dist="25400" dir="5400000" rotWithShape="0">
            <a:srgbClr val="000000">
              <a:alpha val="50000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2700000"/>
          </a:lightRig>
        </a:scene3d>
        <a:sp3d prstMaterial="matte">
          <a:bevelT w="50800" h="50800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430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balanced" dir="t">
            <a:rot lat="0" lon="0" rev="0"/>
          </a:lightRig>
        </a:scene3d>
        <a:sp3d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PRV</a:t>
          </a:r>
          <a:r>
            <a:rPr lang="cs-CZ" sz="2000" kern="1200" dirty="0" smtClean="0">
              <a:solidFill>
                <a:srgbClr val="FF0000"/>
              </a:solidFill>
            </a:rPr>
            <a:t> </a:t>
          </a:r>
          <a:r>
            <a:rPr lang="cs-CZ" sz="2000" kern="1200" dirty="0" smtClean="0">
              <a:solidFill>
                <a:schemeClr val="tx1"/>
              </a:solidFill>
            </a:rPr>
            <a:t>– 1.B – Rok, roční období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90000"/>
                <a:satMod val="110000"/>
              </a:schemeClr>
            </a:gs>
            <a:gs pos="45000">
              <a:schemeClr val="accent1">
                <a:hueOff val="0"/>
                <a:satOff val="0"/>
                <a:lumOff val="0"/>
                <a:alphaOff val="0"/>
                <a:shade val="100000"/>
                <a:satMod val="118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shade val="100000"/>
                <a:satMod val="118000"/>
              </a:schemeClr>
            </a:gs>
            <a:gs pos="73000">
              <a:schemeClr val="accent1">
                <a:hueOff val="0"/>
                <a:satOff val="0"/>
                <a:lumOff val="0"/>
                <a:alphaOff val="0"/>
                <a:shade val="90000"/>
                <a:sat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3000"/>
              </a:schemeClr>
            </a:gs>
          </a:gsLst>
          <a:lin ang="950000" scaled="1"/>
        </a:gradFill>
        <a:ln>
          <a:noFill/>
        </a:ln>
        <a:effectLst>
          <a:outerShdw blurRad="50800" dist="25400" dir="5400000" rotWithShape="0">
            <a:srgbClr val="000000">
              <a:alpha val="50000"/>
            </a:srgbClr>
          </a:outerShdw>
        </a:effectLst>
        <a:scene3d>
          <a:camera prst="orthographicFront" fov="0">
            <a:rot lat="0" lon="0" rev="0"/>
          </a:camera>
          <a:lightRig rig="soft" dir="t">
            <a:rot lat="0" lon="0" rev="2700000"/>
          </a:lightRig>
        </a:scene3d>
        <a:sp3d prstMaterial="matte">
          <a:bevelT w="50800" h="50800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430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balanced" dir="t">
            <a:rot lat="0" lon="0" rev="0"/>
          </a:lightRig>
        </a:scene3d>
        <a:sp3d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tint val="100000"/>
              <a:shade val="100000"/>
              <a:hueMod val="100000"/>
              <a:satMod val="10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FFF853-751A-4C4F-8CC8-9CF2D07DC7ED}" type="datetimeFigureOut">
              <a:rPr lang="cs-CZ" smtClean="0"/>
              <a:pPr/>
              <a:t>10.11.2011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05EFDE-6093-4BE8-9007-391E645C3BF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52B4CFE0-0978-4053-BE59-7B47FE4AC843}" type="datetimeFigureOut">
              <a:rPr lang="cs-CZ" smtClean="0"/>
              <a:pPr/>
              <a:t>10.11.2011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4C80A753-F9B3-401B-9C9F-A22D25D127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Obdélník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Obdélník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B4CFE0-0978-4053-BE59-7B47FE4AC843}" type="datetimeFigureOut">
              <a:rPr lang="cs-CZ" smtClean="0"/>
              <a:pPr/>
              <a:t>10.11.2011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0A753-F9B3-401B-9C9F-A22D25D127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52B4CFE0-0978-4053-BE59-7B47FE4AC843}" type="datetimeFigureOut">
              <a:rPr lang="cs-CZ" smtClean="0"/>
              <a:pPr/>
              <a:t>10.11.2011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4C80A753-F9B3-401B-9C9F-A22D25D127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B4CFE0-0978-4053-BE59-7B47FE4AC843}" type="datetimeFigureOut">
              <a:rPr lang="cs-CZ" smtClean="0"/>
              <a:pPr/>
              <a:t>10.11.2011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0A753-F9B3-401B-9C9F-A22D25D127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B4CFE0-0978-4053-BE59-7B47FE4AC843}" type="datetimeFigureOut">
              <a:rPr lang="cs-CZ" smtClean="0"/>
              <a:pPr/>
              <a:t>10.11.2011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0A753-F9B3-401B-9C9F-A22D25D127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B4CFE0-0978-4053-BE59-7B47FE4AC843}" type="datetimeFigureOut">
              <a:rPr lang="cs-CZ" smtClean="0"/>
              <a:pPr/>
              <a:t>10.11.2011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0A753-F9B3-401B-9C9F-A22D25D127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B4CFE0-0978-4053-BE59-7B47FE4AC843}" type="datetimeFigureOut">
              <a:rPr lang="cs-CZ" smtClean="0"/>
              <a:pPr/>
              <a:t>10.11.2011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0A753-F9B3-401B-9C9F-A22D25D127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B4CFE0-0978-4053-BE59-7B47FE4AC843}" type="datetimeFigureOut">
              <a:rPr lang="cs-CZ" smtClean="0"/>
              <a:pPr/>
              <a:t>10.11.2011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0A753-F9B3-401B-9C9F-A22D25D127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B4CFE0-0978-4053-BE59-7B47FE4AC843}" type="datetimeFigureOut">
              <a:rPr lang="cs-CZ" smtClean="0"/>
              <a:pPr/>
              <a:t>10.11.2011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0A753-F9B3-401B-9C9F-A22D25D127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B4CFE0-0978-4053-BE59-7B47FE4AC843}" type="datetimeFigureOut">
              <a:rPr lang="cs-CZ" smtClean="0"/>
              <a:pPr/>
              <a:t>10.11.2011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0A753-F9B3-401B-9C9F-A22D25D127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B4CFE0-0978-4053-BE59-7B47FE4AC843}" type="datetimeFigureOut">
              <a:rPr lang="cs-CZ" smtClean="0"/>
              <a:pPr/>
              <a:t>10.11.2011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0A753-F9B3-401B-9C9F-A22D25D127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Rovnoramenný trojúhelník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52B4CFE0-0978-4053-BE59-7B47FE4AC843}" type="datetimeFigureOut">
              <a:rPr lang="cs-CZ" smtClean="0"/>
              <a:pPr/>
              <a:t>10.11.2011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4C80A753-F9B3-401B-9C9F-A22D25D127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Přímá spojovací čára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Přímá spojovací čára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ovnoramenný trojúhelník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wmf"/><Relationship Id="rId4" Type="http://schemas.openxmlformats.org/officeDocument/2006/relationships/image" Target="../media/image19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3" Type="http://schemas.openxmlformats.org/officeDocument/2006/relationships/image" Target="../media/image22.jpeg"/><Relationship Id="rId7" Type="http://schemas.openxmlformats.org/officeDocument/2006/relationships/image" Target="../media/image24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wmf"/><Relationship Id="rId5" Type="http://schemas.openxmlformats.org/officeDocument/2006/relationships/image" Target="../media/image16.wmf"/><Relationship Id="rId4" Type="http://schemas.openxmlformats.org/officeDocument/2006/relationships/image" Target="../media/image23.jpeg"/><Relationship Id="rId9" Type="http://schemas.openxmlformats.org/officeDocument/2006/relationships/image" Target="../media/image26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3" Type="http://schemas.openxmlformats.org/officeDocument/2006/relationships/image" Target="../media/image22.jpeg"/><Relationship Id="rId7" Type="http://schemas.openxmlformats.org/officeDocument/2006/relationships/image" Target="../media/image24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wmf"/><Relationship Id="rId5" Type="http://schemas.openxmlformats.org/officeDocument/2006/relationships/image" Target="../media/image16.wmf"/><Relationship Id="rId4" Type="http://schemas.openxmlformats.org/officeDocument/2006/relationships/image" Target="../media/image23.jpeg"/><Relationship Id="rId9" Type="http://schemas.openxmlformats.org/officeDocument/2006/relationships/image" Target="../media/image26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07704" y="3789040"/>
            <a:ext cx="5407152" cy="10641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Anotace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eaLnBrk="1" hangingPunct="1"/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eaLnBrk="1" hangingPunct="1"/>
            <a:r>
              <a:rPr lang="cs-CZ" sz="2800" dirty="0" smtClean="0">
                <a:latin typeface="Arial" pitchFamily="34" charset="0"/>
                <a:cs typeface="Arial" pitchFamily="34" charset="0"/>
              </a:rPr>
              <a:t>je určeno pro žáky 1.tříd</a:t>
            </a:r>
          </a:p>
          <a:p>
            <a:pPr eaLnBrk="1" hangingPunct="1"/>
            <a:r>
              <a:rPr lang="cs-CZ" sz="2800" dirty="0" smtClean="0">
                <a:latin typeface="Arial" pitchFamily="34" charset="0"/>
                <a:cs typeface="Arial" pitchFamily="34" charset="0"/>
              </a:rPr>
              <a:t>je použit PowerPoint</a:t>
            </a:r>
          </a:p>
          <a:p>
            <a:pPr eaLnBrk="1" hangingPunct="1"/>
            <a:r>
              <a:rPr lang="cs-CZ" sz="2800" dirty="0" smtClean="0">
                <a:latin typeface="Arial" pitchFamily="34" charset="0"/>
                <a:cs typeface="Arial" pitchFamily="34" charset="0"/>
              </a:rPr>
              <a:t>je určeno pro interaktivní tabuli</a:t>
            </a:r>
          </a:p>
          <a:p>
            <a:pPr eaLnBrk="1" hangingPunct="1"/>
            <a:r>
              <a:rPr lang="cs-CZ" sz="2800" dirty="0" smtClean="0">
                <a:latin typeface="Arial" pitchFamily="34" charset="0"/>
                <a:cs typeface="Arial" pitchFamily="34" charset="0"/>
              </a:rPr>
              <a:t>je zařazeno ve výukové části prvouky</a:t>
            </a:r>
          </a:p>
          <a:p>
            <a:pPr eaLnBrk="1" hangingPunct="1"/>
            <a:r>
              <a:rPr lang="cs-CZ" sz="2800" dirty="0" smtClean="0">
                <a:latin typeface="Arial" pitchFamily="34" charset="0"/>
                <a:cs typeface="Arial" pitchFamily="34" charset="0"/>
              </a:rPr>
              <a:t>listopad</a:t>
            </a:r>
          </a:p>
          <a:p>
            <a:pPr lvl="0"/>
            <a:r>
              <a:rPr lang="cs-CZ" sz="2800" dirty="0" smtClean="0"/>
              <a:t>děti práce s vytvořeným materiálem bavila, test zvládly bez problémů</a:t>
            </a:r>
          </a:p>
          <a:p>
            <a:pPr eaLnBrk="1" hangingPunct="1"/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4400" dirty="0" smtClean="0">
                <a:latin typeface="Arial" pitchFamily="34" charset="0"/>
                <a:cs typeface="Arial" pitchFamily="34" charset="0"/>
              </a:rPr>
              <a:t>ROK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Roční období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200" dirty="0" smtClean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200" dirty="0" smtClean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>ROK je koláč, který rozdělíme na 4 díly.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Vývojový diagram: nebo 3"/>
          <p:cNvSpPr/>
          <p:nvPr/>
        </p:nvSpPr>
        <p:spPr>
          <a:xfrm>
            <a:off x="2267744" y="2492896"/>
            <a:ext cx="3960440" cy="3600400"/>
          </a:xfrm>
          <a:prstGeom prst="flowChar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843808" y="3356992"/>
            <a:ext cx="11521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JARO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572000" y="3356992"/>
            <a:ext cx="11521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LÉTO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427984" y="4653136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PODZIM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15816" y="4725144"/>
            <a:ext cx="1080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ZIMA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Documents and Settings\Tatínek a maminka\Local Settings\Temporary Internet Files\Content.IE5\87A3AVWR\MP900449129[1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2132856"/>
            <a:ext cx="1057671" cy="1057671"/>
          </a:xfrm>
          <a:prstGeom prst="rect">
            <a:avLst/>
          </a:prstGeom>
          <a:noFill/>
        </p:spPr>
      </p:pic>
      <p:pic>
        <p:nvPicPr>
          <p:cNvPr id="1028" name="Picture 4" descr="C:\Documents and Settings\Tatínek a maminka\Local Settings\Temporary Internet Files\Content.IE5\ELSVMN8X\MP90039958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5229200"/>
            <a:ext cx="864096" cy="1080384"/>
          </a:xfrm>
          <a:prstGeom prst="rect">
            <a:avLst/>
          </a:prstGeom>
          <a:noFill/>
        </p:spPr>
      </p:pic>
      <p:pic>
        <p:nvPicPr>
          <p:cNvPr id="1029" name="Picture 5" descr="C:\Documents and Settings\Tatínek a maminka\Local Settings\Temporary Internet Files\Content.IE5\ELSVMN8X\MC90033269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12160" y="5085184"/>
            <a:ext cx="857227" cy="1169057"/>
          </a:xfrm>
          <a:prstGeom prst="rect">
            <a:avLst/>
          </a:prstGeom>
          <a:noFill/>
        </p:spPr>
      </p:pic>
      <p:pic>
        <p:nvPicPr>
          <p:cNvPr id="1031" name="Picture 7" descr="C:\Documents and Settings\Tatínek a maminka\Local Settings\Temporary Internet Files\Content.IE5\ELSVMN8X\MP900227615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40152" y="2564904"/>
            <a:ext cx="1152128" cy="762325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3491880" y="1700808"/>
            <a:ext cx="180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roční období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JARO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dny se prodlužují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noci se zkracují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otepluje se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všechno je zelené, kvete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C:\Documents and Settings\Tatínek a maminka\Local Settings\Temporary Internet Files\Content.IE5\OLSV45GJ\MP90043858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4149080"/>
            <a:ext cx="1577902" cy="1050432"/>
          </a:xfrm>
          <a:prstGeom prst="rect">
            <a:avLst/>
          </a:prstGeom>
          <a:noFill/>
        </p:spPr>
      </p:pic>
      <p:pic>
        <p:nvPicPr>
          <p:cNvPr id="2051" name="Picture 3" descr="C:\Documents and Settings\Tatínek a maminka\Local Settings\Temporary Internet Files\Content.IE5\ELSVMN8X\MP90043883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3933056"/>
            <a:ext cx="1054608" cy="1584176"/>
          </a:xfrm>
          <a:prstGeom prst="rect">
            <a:avLst/>
          </a:prstGeom>
          <a:noFill/>
        </p:spPr>
      </p:pic>
      <p:pic>
        <p:nvPicPr>
          <p:cNvPr id="2053" name="Picture 5" descr="C:\Documents and Settings\Tatínek a maminka\Local Settings\Temporary Internet Files\Content.IE5\87A3AVWR\MP90040118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4005064"/>
            <a:ext cx="1368152" cy="1094522"/>
          </a:xfrm>
          <a:prstGeom prst="rect">
            <a:avLst/>
          </a:prstGeom>
          <a:noFill/>
        </p:spPr>
      </p:pic>
      <p:pic>
        <p:nvPicPr>
          <p:cNvPr id="2054" name="Picture 6" descr="C:\Documents and Settings\Tatínek a maminka\Local Settings\Temporary Internet Files\Content.IE5\OLSV45GJ\MP900402356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80112" y="1700808"/>
            <a:ext cx="1410660" cy="112852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LÉTO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dny jsou dlouhé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noci krátké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je teplo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všechno roste a zraje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 descr="C:\Documents and Settings\Tatínek a maminka\Local Settings\Temporary Internet Files\Content.IE5\87A3AVWR\MC90002166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4005064"/>
            <a:ext cx="1242207" cy="1249918"/>
          </a:xfrm>
          <a:prstGeom prst="rect">
            <a:avLst/>
          </a:prstGeom>
          <a:noFill/>
        </p:spPr>
      </p:pic>
      <p:pic>
        <p:nvPicPr>
          <p:cNvPr id="3075" name="Picture 3" descr="C:\Documents and Settings\Tatínek a maminka\Local Settings\Temporary Internet Files\Content.IE5\OLSV45GJ\MP90042426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160" y="1916832"/>
            <a:ext cx="1230483" cy="1844824"/>
          </a:xfrm>
          <a:prstGeom prst="rect">
            <a:avLst/>
          </a:prstGeom>
          <a:noFill/>
        </p:spPr>
      </p:pic>
      <p:pic>
        <p:nvPicPr>
          <p:cNvPr id="3081" name="Picture 9" descr="C:\Documents and Settings\Tatínek a maminka\Local Settings\Temporary Internet Files\Content.IE5\87A3AVWR\MP90043099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79912" y="4293096"/>
            <a:ext cx="1763688" cy="1175333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PODZIM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dny se krátí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noci se prodlužují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ochlazuje se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sklízíme úrodu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 descr="C:\Documents and Settings\Tatínek a maminka\Local Settings\Temporary Internet Files\Content.IE5\OLSV45GJ\MP90031378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4149080"/>
            <a:ext cx="1508397" cy="1008112"/>
          </a:xfrm>
          <a:prstGeom prst="rect">
            <a:avLst/>
          </a:prstGeom>
          <a:noFill/>
        </p:spPr>
      </p:pic>
      <p:pic>
        <p:nvPicPr>
          <p:cNvPr id="4099" name="Picture 3" descr="C:\Documents and Settings\Tatínek a maminka\Local Settings\Temporary Internet Files\Content.IE5\87A3AVWR\MP90043341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1988840"/>
            <a:ext cx="1080120" cy="1440160"/>
          </a:xfrm>
          <a:prstGeom prst="rect">
            <a:avLst/>
          </a:prstGeom>
          <a:noFill/>
        </p:spPr>
      </p:pic>
      <p:pic>
        <p:nvPicPr>
          <p:cNvPr id="4100" name="Picture 4" descr="C:\Documents and Settings\Tatínek a maminka\Local Settings\Temporary Internet Files\Content.IE5\87A3AVWR\MC90023737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55976" y="4293096"/>
            <a:ext cx="1387413" cy="111315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ZIMA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dny jsou krátké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noci dlouhé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chladno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příroda odpočívá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122" name="Picture 2" descr="C:\Documents and Settings\Tatínek a maminka\Local Settings\Temporary Internet Files\Content.IE5\ELSVMN8X\MC90002286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4077072"/>
            <a:ext cx="1097276" cy="1223122"/>
          </a:xfrm>
          <a:prstGeom prst="rect">
            <a:avLst/>
          </a:prstGeom>
          <a:noFill/>
        </p:spPr>
      </p:pic>
      <p:pic>
        <p:nvPicPr>
          <p:cNvPr id="5123" name="Picture 3" descr="C:\Documents and Settings\Tatínek a maminka\Local Settings\Temporary Internet Files\Content.IE5\OLSV45GJ\MP90038603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4221088"/>
            <a:ext cx="1688232" cy="1205880"/>
          </a:xfrm>
          <a:prstGeom prst="rect">
            <a:avLst/>
          </a:prstGeom>
          <a:noFill/>
        </p:spPr>
      </p:pic>
      <p:pic>
        <p:nvPicPr>
          <p:cNvPr id="5124" name="Picture 4" descr="C:\Documents and Settings\Tatínek a maminka\Local Settings\Temporary Internet Files\Content.IE5\87A3AVWR\MP90040014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76056" y="1628800"/>
            <a:ext cx="1296144" cy="1294879"/>
          </a:xfrm>
          <a:prstGeom prst="rect">
            <a:avLst/>
          </a:prstGeom>
          <a:noFill/>
        </p:spPr>
      </p:pic>
      <p:pic>
        <p:nvPicPr>
          <p:cNvPr id="5125" name="Picture 5" descr="C:\Documents and Settings\Tatínek a maminka\Local Settings\Temporary Internet Files\Content.IE5\ELSVMN8X\MC90029055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88224" y="3645024"/>
            <a:ext cx="1299701" cy="1290283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TESTÍK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Přiřaď obrázky ke správnému ročnímu období.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755576" y="2132856"/>
            <a:ext cx="1080120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2843808" y="2132856"/>
            <a:ext cx="1152128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5004048" y="2132856"/>
            <a:ext cx="1152128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7164288" y="2132856"/>
            <a:ext cx="1008112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899592" y="2204864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JARO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987824" y="2204864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LÉTO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76056" y="2204864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PODZIM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308304" y="220486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ZIMA</a:t>
            </a:r>
            <a:endParaRPr lang="cs-CZ" dirty="0"/>
          </a:p>
        </p:txBody>
      </p:sp>
      <p:pic>
        <p:nvPicPr>
          <p:cNvPr id="13" name="Picture 2" descr="C:\Documents and Settings\Tatínek a maminka\Local Settings\Temporary Internet Files\Content.IE5\OLSV45GJ\MP90043858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5157192"/>
            <a:ext cx="1081665" cy="720080"/>
          </a:xfrm>
          <a:prstGeom prst="rect">
            <a:avLst/>
          </a:prstGeom>
          <a:noFill/>
        </p:spPr>
      </p:pic>
      <p:pic>
        <p:nvPicPr>
          <p:cNvPr id="14" name="Picture 5" descr="C:\Documents and Settings\Tatínek a maminka\Local Settings\Temporary Internet Files\Content.IE5\87A3AVWR\MP90040118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6256" y="5157192"/>
            <a:ext cx="990110" cy="792088"/>
          </a:xfrm>
          <a:prstGeom prst="rect">
            <a:avLst/>
          </a:prstGeom>
          <a:noFill/>
        </p:spPr>
      </p:pic>
      <p:pic>
        <p:nvPicPr>
          <p:cNvPr id="15" name="Picture 9" descr="C:\Documents and Settings\Tatínek a maminka\Local Settings\Temporary Internet Files\Content.IE5\87A3AVWR\MP90043099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347864" y="3573016"/>
            <a:ext cx="1224136" cy="815772"/>
          </a:xfrm>
          <a:prstGeom prst="rect">
            <a:avLst/>
          </a:prstGeom>
          <a:noFill/>
        </p:spPr>
      </p:pic>
      <p:pic>
        <p:nvPicPr>
          <p:cNvPr id="16" name="Picture 4" descr="C:\Documents and Settings\Tatínek a maminka\Local Settings\Temporary Internet Files\Content.IE5\87A3AVWR\MC90023737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619672" y="3429000"/>
            <a:ext cx="1008112" cy="808834"/>
          </a:xfrm>
          <a:prstGeom prst="rect">
            <a:avLst/>
          </a:prstGeom>
          <a:noFill/>
        </p:spPr>
      </p:pic>
      <p:pic>
        <p:nvPicPr>
          <p:cNvPr id="18" name="Picture 2" descr="C:\Documents and Settings\Tatínek a maminka\Local Settings\Temporary Internet Files\Content.IE5\ELSVMN8X\MC900022861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059832" y="4941168"/>
            <a:ext cx="864096" cy="963199"/>
          </a:xfrm>
          <a:prstGeom prst="rect">
            <a:avLst/>
          </a:prstGeom>
          <a:noFill/>
        </p:spPr>
      </p:pic>
      <p:pic>
        <p:nvPicPr>
          <p:cNvPr id="19" name="Picture 3" descr="C:\Documents and Settings\Tatínek a maminka\Local Settings\Temporary Internet Files\Content.IE5\87A3AVWR\MP900433415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596336" y="3284984"/>
            <a:ext cx="864096" cy="1152128"/>
          </a:xfrm>
          <a:prstGeom prst="rect">
            <a:avLst/>
          </a:prstGeom>
          <a:noFill/>
        </p:spPr>
      </p:pic>
      <p:pic>
        <p:nvPicPr>
          <p:cNvPr id="20" name="Picture 4" descr="C:\Documents and Settings\Tatínek a maminka\Local Settings\Temporary Internet Files\Content.IE5\87A3AVWR\MP900400148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652120" y="3429000"/>
            <a:ext cx="1009097" cy="1008112"/>
          </a:xfrm>
          <a:prstGeom prst="rect">
            <a:avLst/>
          </a:prstGeom>
          <a:noFill/>
        </p:spPr>
      </p:pic>
      <p:pic>
        <p:nvPicPr>
          <p:cNvPr id="21" name="Picture 3" descr="C:\Documents and Settings\Tatínek a maminka\Local Settings\Temporary Internet Files\Content.IE5\OLSV45GJ\MP900424260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971600" y="4653136"/>
            <a:ext cx="864096" cy="129551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ŘEŠENÍ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683568" y="3861048"/>
            <a:ext cx="1080120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2915816" y="3861048"/>
            <a:ext cx="1152128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5004048" y="3861048"/>
            <a:ext cx="1152128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7164288" y="3861048"/>
            <a:ext cx="1008112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827584" y="3933056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JARO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059832" y="3933056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LÉTO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76056" y="3933056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PODZIM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308304" y="3933056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ZIMA</a:t>
            </a:r>
            <a:endParaRPr lang="cs-CZ" dirty="0"/>
          </a:p>
        </p:txBody>
      </p:sp>
      <p:pic>
        <p:nvPicPr>
          <p:cNvPr id="13" name="Picture 2" descr="C:\Documents and Settings\Tatínek a maminka\Local Settings\Temporary Internet Files\Content.IE5\OLSV45GJ\MP90043858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4869160"/>
            <a:ext cx="1081665" cy="720080"/>
          </a:xfrm>
          <a:prstGeom prst="rect">
            <a:avLst/>
          </a:prstGeom>
          <a:noFill/>
        </p:spPr>
      </p:pic>
      <p:pic>
        <p:nvPicPr>
          <p:cNvPr id="14" name="Picture 5" descr="C:\Documents and Settings\Tatínek a maminka\Local Settings\Temporary Internet Files\Content.IE5\87A3AVWR\MP90040118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2708920"/>
            <a:ext cx="990110" cy="792088"/>
          </a:xfrm>
          <a:prstGeom prst="rect">
            <a:avLst/>
          </a:prstGeom>
          <a:noFill/>
        </p:spPr>
      </p:pic>
      <p:pic>
        <p:nvPicPr>
          <p:cNvPr id="15" name="Picture 9" descr="C:\Documents and Settings\Tatínek a maminka\Local Settings\Temporary Internet Files\Content.IE5\87A3AVWR\MP90043099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43808" y="4797152"/>
            <a:ext cx="1224136" cy="815772"/>
          </a:xfrm>
          <a:prstGeom prst="rect">
            <a:avLst/>
          </a:prstGeom>
          <a:noFill/>
        </p:spPr>
      </p:pic>
      <p:pic>
        <p:nvPicPr>
          <p:cNvPr id="16" name="Picture 4" descr="C:\Documents and Settings\Tatínek a maminka\Local Settings\Temporary Internet Files\Content.IE5\87A3AVWR\MC90023737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76056" y="4797152"/>
            <a:ext cx="1008112" cy="808834"/>
          </a:xfrm>
          <a:prstGeom prst="rect">
            <a:avLst/>
          </a:prstGeom>
          <a:noFill/>
        </p:spPr>
      </p:pic>
      <p:pic>
        <p:nvPicPr>
          <p:cNvPr id="18" name="Picture 2" descr="C:\Documents and Settings\Tatínek a maminka\Local Settings\Temporary Internet Files\Content.IE5\ELSVMN8X\MC900022861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164288" y="2564904"/>
            <a:ext cx="864096" cy="963199"/>
          </a:xfrm>
          <a:prstGeom prst="rect">
            <a:avLst/>
          </a:prstGeom>
          <a:noFill/>
        </p:spPr>
      </p:pic>
      <p:pic>
        <p:nvPicPr>
          <p:cNvPr id="19" name="Picture 3" descr="C:\Documents and Settings\Tatínek a maminka\Local Settings\Temporary Internet Files\Content.IE5\87A3AVWR\MP900433415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004048" y="2348880"/>
            <a:ext cx="864096" cy="1152128"/>
          </a:xfrm>
          <a:prstGeom prst="rect">
            <a:avLst/>
          </a:prstGeom>
          <a:noFill/>
        </p:spPr>
      </p:pic>
      <p:pic>
        <p:nvPicPr>
          <p:cNvPr id="20" name="Picture 4" descr="C:\Documents and Settings\Tatínek a maminka\Local Settings\Temporary Internet Files\Content.IE5\87A3AVWR\MP900400148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236296" y="4725144"/>
            <a:ext cx="1009097" cy="1008112"/>
          </a:xfrm>
          <a:prstGeom prst="rect">
            <a:avLst/>
          </a:prstGeom>
          <a:noFill/>
        </p:spPr>
      </p:pic>
      <p:pic>
        <p:nvPicPr>
          <p:cNvPr id="21" name="Picture 3" descr="C:\Documents and Settings\Tatínek a maminka\Local Settings\Temporary Internet Files\Content.IE5\OLSV45GJ\MP900424260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987824" y="2420888"/>
            <a:ext cx="864096" cy="129551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Zdroje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Ilustrace: www.office.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microsoft.com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Text: vlastní text autora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ůvod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Původ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Původ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76</TotalTime>
  <Words>152</Words>
  <Application>Microsoft Office PowerPoint</Application>
  <PresentationFormat>Předvádění na obrazovce (4:3)</PresentationFormat>
  <Paragraphs>58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Původ</vt:lpstr>
      <vt:lpstr>Snímek 1</vt:lpstr>
      <vt:lpstr>Anotace</vt:lpstr>
      <vt:lpstr>ROK </vt:lpstr>
      <vt:lpstr>   ROK je koláč, který rozdělíme na 4 díly.</vt:lpstr>
      <vt:lpstr>JARO</vt:lpstr>
      <vt:lpstr>LÉTO</vt:lpstr>
      <vt:lpstr>PODZIM</vt:lpstr>
      <vt:lpstr>ZIMA</vt:lpstr>
      <vt:lpstr>TESTÍK</vt:lpstr>
      <vt:lpstr>ŘEŠENÍ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Tatínek a maminka</dc:creator>
  <cp:lastModifiedBy>Tatínek a maminka</cp:lastModifiedBy>
  <cp:revision>10</cp:revision>
  <dcterms:created xsi:type="dcterms:W3CDTF">2011-11-08T17:01:37Z</dcterms:created>
  <dcterms:modified xsi:type="dcterms:W3CDTF">2011-11-10T15:47:32Z</dcterms:modified>
</cp:coreProperties>
</file>