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sldIdLst>
    <p:sldId id="269" r:id="rId2"/>
    <p:sldId id="270" r:id="rId3"/>
    <p:sldId id="272" r:id="rId4"/>
    <p:sldId id="256" r:id="rId5"/>
    <p:sldId id="257" r:id="rId6"/>
    <p:sldId id="258" r:id="rId7"/>
    <p:sldId id="259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73" r:id="rId17"/>
    <p:sldId id="271" r:id="rId1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8" autoAdjust="0"/>
    <p:restoredTop sz="94660"/>
  </p:normalViewPr>
  <p:slideViewPr>
    <p:cSldViewPr>
      <p:cViewPr varScale="1">
        <p:scale>
          <a:sx n="100" d="100"/>
          <a:sy n="100" d="100"/>
        </p:scale>
        <p:origin x="-2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0902F6E-1A00-48D9-B37B-D10FB4D8D6B0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CB0D668-B0FA-4CE1-97E1-D98428AD6D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651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05BF13-DE17-4DFF-B3FB-026DCF598CE9}" type="slidenum">
              <a:rPr lang="cs-CZ" smtClean="0"/>
              <a:pPr eaLnBrk="1" hangingPunct="1"/>
              <a:t>1</a:t>
            </a:fld>
            <a:endParaRPr lang="cs-CZ" smtClean="0"/>
          </a:p>
        </p:txBody>
      </p:sp>
      <p:sp>
        <p:nvSpPr>
          <p:cNvPr id="24581" name="Zástupný symbol pro zápatí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smtClean="0"/>
              <a:t>Bc. Petr Grossmann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Zaoblený obdélník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7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7EE9C2A-FFC0-492B-AF48-38CCCE0966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23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5F4A7-11E6-4ECF-B483-F0376179DF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894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Zaoblený obdélník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E5B27AD-B172-4B23-AFD4-F259B0D81E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63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A78CF-24AD-4A4D-9203-0E564B6BAF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36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B20F6-E5A3-4A64-83F7-B3CC7056EF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100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868A1-F3E6-4FC3-B44C-212C3C15AD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851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DA7040D-D345-43BA-96B3-9198D09190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05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82BC7-5969-4B6F-8CB7-956F0E80A4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514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6" name="Obdélník s jedním zakulaceným roh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0C84F4C-284E-4146-B781-789873D4E6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43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8422A-2FF9-4874-B5A1-30BFE8C792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43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6D6AE-AADA-4918-8865-0E75DCE792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10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1" name="Zástupný symbol pro text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DCF7ABD6-841A-4F55-BEC4-93EF276673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02" r:id="rId2"/>
    <p:sldLayoutId id="2147483810" r:id="rId3"/>
    <p:sldLayoutId id="2147483803" r:id="rId4"/>
    <p:sldLayoutId id="2147483804" r:id="rId5"/>
    <p:sldLayoutId id="2147483805" r:id="rId6"/>
    <p:sldLayoutId id="2147483811" r:id="rId7"/>
    <p:sldLayoutId id="2147483806" r:id="rId8"/>
    <p:sldLayoutId id="2147483812" r:id="rId9"/>
    <p:sldLayoutId id="2147483807" r:id="rId10"/>
    <p:sldLayoutId id="2147483808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6278E6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6278E6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23FEFF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23FEFF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B9FF23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upload.wikimedia.org/wikipedia/commons/f/fc/Sharks_Lateral_Line.sv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5/56/White_shark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hyperlink" Target="http://www.stream.cz/video/500348-utok-zraloka-&#8203;zblizk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upload.wikimedia.org/wikipedia/commons/1/18/Rhincodon_typ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0.wmf"/><Relationship Id="rId4" Type="http://schemas.openxmlformats.org/officeDocument/2006/relationships/hyperlink" Target="http://www.stream.cz/cestovani-priroda/798395-zralok-obrovsky-na-dosah-ruky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upload.wikimedia.org/wikipedia/commons/c/c7/Shortfin_mako_piro2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1/12/Scarface-tigershark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hyperlink" Target="http://www.youtube.com/watch?v=FBbO_X1TgH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pload.wikimedia.org/wikipedia/commons/b/bb/Stingray_underwater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a/a6/Taeniura_lymma2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wmf"/><Relationship Id="rId4" Type="http://schemas.openxmlformats.org/officeDocument/2006/relationships/hyperlink" Target="http://www.stream.cz/uservideo/658466-trnucha-a-rvouci-numero-un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aeniura_lymma2a.jpg" TargetMode="External"/><Relationship Id="rId3" Type="http://schemas.openxmlformats.org/officeDocument/2006/relationships/hyperlink" Target="http://cs.wikipedia.org/wiki/Soubor:White_shark.jpg" TargetMode="External"/><Relationship Id="rId7" Type="http://schemas.openxmlformats.org/officeDocument/2006/relationships/hyperlink" Target="http://cs.wikipedia.org/wiki/Soubor:Stingray_underwater.jpg" TargetMode="External"/><Relationship Id="rId2" Type="http://schemas.openxmlformats.org/officeDocument/2006/relationships/hyperlink" Target="http://cs.wikipedia.org/wiki/Soubor:Sharks_Lateral_Lin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Scarface-tigershark.jpg" TargetMode="External"/><Relationship Id="rId5" Type="http://schemas.openxmlformats.org/officeDocument/2006/relationships/hyperlink" Target="http://cs.wikipedia.org/wiki/Soubor:Shortfin_mako_piro2.jpg" TargetMode="External"/><Relationship Id="rId4" Type="http://schemas.openxmlformats.org/officeDocument/2006/relationships/hyperlink" Target="http://cs.wikipedia.org/wiki/Soubor:Rhincodon_typus.jpg" TargetMode="External"/><Relationship Id="rId9" Type="http://schemas.openxmlformats.org/officeDocument/2006/relationships/hyperlink" Target="http://cs.wikipedia.org/wiki/Soubor:Chmon_u0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/>
              <a:t>VY_52_INOVACE_37_Paryby</a:t>
            </a:r>
            <a:endParaRPr lang="cs-CZ" sz="36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Základní škola Jindřicha </a:t>
            </a:r>
            <a:r>
              <a:rPr lang="cs-CZ" sz="2400" dirty="0" err="1" smtClean="0"/>
              <a:t>Pravečka</a:t>
            </a:r>
            <a:r>
              <a:rPr lang="cs-CZ" sz="2400" dirty="0" smtClean="0"/>
              <a:t> Výprachtice 390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err="1" smtClean="0"/>
              <a:t>Reg.č</a:t>
            </a:r>
            <a:r>
              <a:rPr lang="cs-CZ" sz="2400" dirty="0" smtClean="0"/>
              <a:t>. CZ.1.07/1.4.00/21.1674</a:t>
            </a:r>
          </a:p>
        </p:txBody>
      </p:sp>
      <p:pic>
        <p:nvPicPr>
          <p:cNvPr id="6148" name="Picture 4" descr="eu_log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334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34290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>
                <a:solidFill>
                  <a:srgbClr val="000000"/>
                </a:solidFill>
                <a:latin typeface="Verdana" pitchFamily="34" charset="0"/>
              </a:rPr>
              <a:t>Autor: Bc. Petr Grossmann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09600" y="5019608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Anotace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7171" name="Zástupný symbol pro obsah 4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 eaLnBrk="1" hangingPunct="1"/>
            <a:r>
              <a:rPr lang="cs-CZ" smtClean="0"/>
              <a:t>Digitální studijní materiál je určen pro učivo zoologie na základní škole. Zaobírá se učivem o parybách. Digitální studijní materiál je doplněn o opakovací otázky, videa.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2771775" y="6381750"/>
            <a:ext cx="32004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Bc. Petr Grossmann</a:t>
            </a:r>
            <a:endParaRPr lang="cs-CZ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4191000"/>
            <a:ext cx="67627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TextovéPole 1"/>
          <p:cNvSpPr txBox="1">
            <a:spLocks noChangeArrowheads="1"/>
          </p:cNvSpPr>
          <p:nvPr/>
        </p:nvSpPr>
        <p:spPr bwMode="auto">
          <a:xfrm>
            <a:off x="1600200" y="4466431"/>
            <a:ext cx="190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/>
              <a:t>Odkaz na video</a:t>
            </a:r>
          </a:p>
        </p:txBody>
      </p:sp>
      <p:pic>
        <p:nvPicPr>
          <p:cNvPr id="1026" name="Picture 2" descr="C:\Documents and Settings\ML450\Local Settings\Temporary Internet Files\Content.IE5\5KQW7M3C\MP9002894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320" y="4038600"/>
            <a:ext cx="80264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72200" y="4466431"/>
            <a:ext cx="1447800" cy="369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otázka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Paryby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 eaLnBrk="1" hangingPunct="1"/>
            <a:r>
              <a:rPr lang="cs-CZ" smtClean="0"/>
              <a:t>jsou mořští, vzácně i sladkovodní živočichové; </a:t>
            </a:r>
          </a:p>
          <a:p>
            <a:pPr eaLnBrk="1" hangingPunct="1"/>
            <a:r>
              <a:rPr lang="cs-CZ" smtClean="0"/>
              <a:t>jsou to nejen dravci s torpédovitým, nebo shora zploštělým tělem;</a:t>
            </a:r>
          </a:p>
          <a:p>
            <a:pPr eaLnBrk="1" hangingPunct="1"/>
            <a:r>
              <a:rPr lang="cs-CZ" smtClean="0"/>
              <a:t>kostru mají chrupavčitou;</a:t>
            </a:r>
          </a:p>
          <a:p>
            <a:pPr eaLnBrk="1" hangingPunct="1"/>
            <a:r>
              <a:rPr lang="cs-CZ" smtClean="0"/>
              <a:t>dělí se na žraloky, rejnoky, chiméry;</a:t>
            </a:r>
          </a:p>
          <a:p>
            <a:pPr eaLnBrk="1" hangingPunct="1"/>
            <a:r>
              <a:rPr lang="cs-CZ" smtClean="0"/>
              <a:t>pro dýchání je nutný pohyb; </a:t>
            </a:r>
          </a:p>
          <a:p>
            <a:pPr eaLnBrk="1" hangingPunct="1"/>
            <a:r>
              <a:rPr lang="cs-CZ" smtClean="0"/>
              <a:t>nemají plynový měchýř.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/>
              <a:t>Žraloci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962400"/>
            <a:ext cx="6400800" cy="24384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err="1"/>
              <a:t>Říše:Živočichové</a:t>
            </a:r>
            <a:r>
              <a:rPr lang="cs-CZ" sz="2800" dirty="0"/>
              <a:t> (</a:t>
            </a:r>
            <a:r>
              <a:rPr lang="cs-CZ" sz="2800" dirty="0" err="1"/>
              <a:t>Animalia</a:t>
            </a:r>
            <a:r>
              <a:rPr lang="cs-CZ" sz="2800" dirty="0"/>
              <a:t>)</a:t>
            </a:r>
            <a:br>
              <a:rPr lang="cs-CZ" sz="2800" dirty="0"/>
            </a:br>
            <a:r>
              <a:rPr lang="cs-CZ" sz="2800" dirty="0" err="1"/>
              <a:t>Kmen:Strunatci</a:t>
            </a:r>
            <a:r>
              <a:rPr lang="cs-CZ" sz="2800" dirty="0"/>
              <a:t> (</a:t>
            </a:r>
            <a:r>
              <a:rPr lang="cs-CZ" sz="2800" dirty="0" err="1"/>
              <a:t>Chordata</a:t>
            </a:r>
            <a:r>
              <a:rPr lang="cs-CZ" sz="2800" dirty="0"/>
              <a:t>)</a:t>
            </a:r>
            <a:br>
              <a:rPr lang="cs-CZ" sz="2800" dirty="0"/>
            </a:br>
            <a:r>
              <a:rPr lang="cs-CZ" sz="2800" dirty="0" err="1"/>
              <a:t>Podkmen:Obratlovci</a:t>
            </a:r>
            <a:r>
              <a:rPr lang="cs-CZ" sz="2800" dirty="0"/>
              <a:t> (</a:t>
            </a:r>
            <a:r>
              <a:rPr lang="cs-CZ" sz="2800" dirty="0" err="1"/>
              <a:t>Vertebrata</a:t>
            </a:r>
            <a:r>
              <a:rPr lang="cs-CZ" sz="2800" dirty="0"/>
              <a:t>)</a:t>
            </a:r>
            <a:br>
              <a:rPr lang="cs-CZ" sz="2800" dirty="0"/>
            </a:br>
            <a:r>
              <a:rPr lang="cs-CZ" sz="2800" dirty="0" err="1"/>
              <a:t>Třída:Paryby</a:t>
            </a:r>
            <a:r>
              <a:rPr lang="cs-CZ" sz="2800" dirty="0"/>
              <a:t> (</a:t>
            </a:r>
            <a:r>
              <a:rPr lang="cs-CZ" sz="2800" dirty="0" err="1"/>
              <a:t>Chondrichthyes</a:t>
            </a:r>
            <a:r>
              <a:rPr lang="cs-CZ" sz="2800" dirty="0"/>
              <a:t>)</a:t>
            </a:r>
            <a:br>
              <a:rPr lang="cs-CZ" sz="2800" dirty="0"/>
            </a:br>
            <a:r>
              <a:rPr lang="cs-CZ" sz="2800" dirty="0" err="1"/>
              <a:t>Nadřád:</a:t>
            </a:r>
            <a:r>
              <a:rPr lang="cs-CZ" sz="2800" b="1" dirty="0" err="1"/>
              <a:t>Žraloci</a:t>
            </a:r>
            <a:r>
              <a:rPr lang="cs-CZ" sz="2800" dirty="0"/>
              <a:t> (</a:t>
            </a:r>
            <a:r>
              <a:rPr lang="cs-CZ" sz="2800" dirty="0" err="1"/>
              <a:t>Selachimorpha</a:t>
            </a:r>
            <a:r>
              <a:rPr lang="cs-CZ" dirty="0"/>
              <a:t>)</a:t>
            </a:r>
            <a:br>
              <a:rPr lang="cs-CZ" dirty="0"/>
            </a:br>
            <a:endParaRPr lang="cs-CZ" dirty="0"/>
          </a:p>
        </p:txBody>
      </p:sp>
      <p:pic>
        <p:nvPicPr>
          <p:cNvPr id="9220" name="Picture 4" descr="C:\Users\Petr\AppData\Local\Microsoft\Windows\Temporary Internet Files\Content.IE5\232XPSDO\MC90003042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838200"/>
            <a:ext cx="4697413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ovéPole 6"/>
          <p:cNvSpPr txBox="1">
            <a:spLocks noChangeArrowheads="1"/>
          </p:cNvSpPr>
          <p:nvPr/>
        </p:nvSpPr>
        <p:spPr bwMode="auto">
          <a:xfrm>
            <a:off x="990600" y="2827338"/>
            <a:ext cx="914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Žraloci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 eaLnBrk="1" hangingPunct="1"/>
            <a:r>
              <a:rPr lang="cs-CZ" dirty="0" smtClean="0"/>
              <a:t>mořští predátoři a obývají většinu rozlohy moří a oceánů; </a:t>
            </a:r>
          </a:p>
          <a:p>
            <a:pPr eaLnBrk="1" hangingPunct="1"/>
            <a:endParaRPr lang="cs-CZ" dirty="0" smtClean="0"/>
          </a:p>
          <a:p>
            <a:pPr eaLnBrk="1" hangingPunct="1"/>
            <a:r>
              <a:rPr lang="cs-CZ" dirty="0" smtClean="0"/>
              <a:t>někteří z nich se vyskytují i v při ústí řek a pronikají do jejich dolních toků, vyskytlo se i několik málo druhů, které se adaptovaly na život ve větších sladkých jezerech. </a:t>
            </a:r>
          </a:p>
        </p:txBody>
      </p:sp>
      <p:pic>
        <p:nvPicPr>
          <p:cNvPr id="10244" name="Picture 4" descr="C:\Users\Petr\AppData\Local\Microsoft\Windows\Temporary Internet Files\Content.IE5\CNFR8CXJ\MC9002326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4289425"/>
            <a:ext cx="3108325" cy="168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ovéPole 6"/>
          <p:cNvSpPr txBox="1">
            <a:spLocks noChangeArrowheads="1"/>
          </p:cNvSpPr>
          <p:nvPr/>
        </p:nvSpPr>
        <p:spPr bwMode="auto">
          <a:xfrm>
            <a:off x="7315200" y="5903913"/>
            <a:ext cx="914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Obr.2</a:t>
            </a:r>
          </a:p>
        </p:txBody>
      </p:sp>
      <p:pic>
        <p:nvPicPr>
          <p:cNvPr id="6" name="Picture 2" descr="C:\Documents and Settings\ML450\Local Settings\Temporary Internet Files\Content.IE5\5KQW7M3C\MP9002894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292908"/>
            <a:ext cx="616611" cy="93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371600" y="4321701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Paryby se pohybují pomocí…….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74376" y="4879676"/>
            <a:ext cx="1524000" cy="369332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ploutví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105400"/>
            <a:ext cx="8183563" cy="1050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Smysly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685800"/>
            <a:ext cx="8229600" cy="4648200"/>
          </a:xfrm>
        </p:spPr>
        <p:txBody>
          <a:bodyPr>
            <a:normAutofit fontScale="92500"/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Sluch</a:t>
            </a:r>
          </a:p>
          <a:p>
            <a:pPr marL="265176" indent="-265176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dosah </a:t>
            </a:r>
            <a:r>
              <a:rPr lang="cs-CZ" dirty="0"/>
              <a:t>je několik tisíc </a:t>
            </a:r>
            <a:r>
              <a:rPr lang="cs-CZ" dirty="0" smtClean="0"/>
              <a:t>metrů; </a:t>
            </a:r>
          </a:p>
          <a:p>
            <a:pPr marL="265176" indent="-265176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žraloci </a:t>
            </a:r>
            <a:r>
              <a:rPr lang="cs-CZ" dirty="0"/>
              <a:t>sluchem zachycují i velice nízké frekvence, které člověk neslyší, a zdroje těchto nízkých frekvencí je dokonce přitahují. 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Čich</a:t>
            </a:r>
          </a:p>
          <a:p>
            <a:pPr marL="265176" indent="-265176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s </a:t>
            </a:r>
            <a:r>
              <a:rPr lang="cs-CZ" dirty="0"/>
              <a:t>dosahem několika set metrů stojí hned na druhém místě za </a:t>
            </a:r>
            <a:r>
              <a:rPr lang="cs-CZ" dirty="0" smtClean="0"/>
              <a:t>sluchem; </a:t>
            </a:r>
          </a:p>
          <a:p>
            <a:pPr marL="265176" indent="-265176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žraloci </a:t>
            </a:r>
            <a:r>
              <a:rPr lang="cs-CZ" dirty="0"/>
              <a:t>jsou schopni ucítit jeden díl krve v několika milionech částic </a:t>
            </a:r>
            <a:r>
              <a:rPr lang="cs-CZ" dirty="0" smtClean="0"/>
              <a:t>vody; </a:t>
            </a:r>
          </a:p>
          <a:p>
            <a:pPr marL="265176" indent="-265176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kromě </a:t>
            </a:r>
            <a:r>
              <a:rPr lang="cs-CZ" dirty="0"/>
              <a:t>pachu krve reagují i na pach sekretu vydávaného vyplašenými rybami.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257800"/>
            <a:ext cx="8183563" cy="1050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Smysly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503238" y="530225"/>
            <a:ext cx="8183562" cy="5184775"/>
          </a:xfrm>
        </p:spPr>
        <p:txBody>
          <a:bodyPr>
            <a:normAutofit fontScale="92500" lnSpcReduction="10000"/>
          </a:bodyPr>
          <a:lstStyle/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b="1" dirty="0" smtClean="0"/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Postranní </a:t>
            </a:r>
            <a:r>
              <a:rPr lang="cs-CZ" b="1" dirty="0"/>
              <a:t>čára </a:t>
            </a: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funguje na způsob detektoru změny polohy tím, že registruje sebemenší záchvěv vodního proudu a tedy i </a:t>
            </a:r>
            <a:r>
              <a:rPr lang="cs-CZ" dirty="0" smtClean="0"/>
              <a:t>vibrace</a:t>
            </a: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rozhodující </a:t>
            </a:r>
            <a:r>
              <a:rPr lang="cs-CZ" dirty="0"/>
              <a:t>roli v udržování rovnováhy. </a:t>
            </a:r>
            <a:endParaRPr lang="cs-CZ" dirty="0" smtClean="0"/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cs-CZ" b="1" u="sng" dirty="0"/>
          </a:p>
          <a:p>
            <a:pPr marL="0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cs-CZ" b="1" dirty="0" smtClean="0"/>
              <a:t>Oko </a:t>
            </a:r>
            <a:endParaRPr lang="cs-CZ" b="1" dirty="0"/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/>
              <a:t>je velmi dobře přizpůsobeno mořskému </a:t>
            </a:r>
            <a:r>
              <a:rPr lang="cs-CZ" dirty="0" smtClean="0"/>
              <a:t>prostředí; </a:t>
            </a: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umožňuje </a:t>
            </a:r>
            <a:r>
              <a:rPr lang="cs-CZ" dirty="0"/>
              <a:t>vidění v šeru, lepší ostrost a vnímání </a:t>
            </a:r>
            <a:r>
              <a:rPr lang="cs-CZ" dirty="0" smtClean="0"/>
              <a:t>barev; </a:t>
            </a:r>
          </a:p>
          <a:p>
            <a:pPr marL="265176" indent="-265176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žraloci </a:t>
            </a:r>
            <a:r>
              <a:rPr lang="cs-CZ" dirty="0"/>
              <a:t>vidí na kratší vzdálenost i nad vodní hladinou, zejména žralok </a:t>
            </a:r>
            <a:r>
              <a:rPr lang="cs-CZ" u="sng" dirty="0"/>
              <a:t>bílý</a:t>
            </a:r>
            <a:r>
              <a:rPr lang="cs-CZ" dirty="0"/>
              <a:t> je znám vystrkováním hlavy nad vodu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Soubor:Sharks Lateral Line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295400"/>
            <a:ext cx="8763000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381000" y="5283200"/>
            <a:ext cx="84582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cs-CZ" sz="2400"/>
              <a:t>Žralok se musí pořád pohybovat, aby do žaber přicházela čerstvá voda a on se nezadusil, což se stává, pokud se zamotá do rybářských sítí. </a:t>
            </a:r>
          </a:p>
        </p:txBody>
      </p:sp>
      <p:cxnSp>
        <p:nvCxnSpPr>
          <p:cNvPr id="3" name="Přímá spojnice se šipkou 2"/>
          <p:cNvCxnSpPr/>
          <p:nvPr/>
        </p:nvCxnSpPr>
        <p:spPr>
          <a:xfrm flipV="1">
            <a:off x="2819400" y="1676400"/>
            <a:ext cx="2743200" cy="68580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7" name="TextovéPole 5"/>
          <p:cNvSpPr txBox="1">
            <a:spLocks noChangeArrowheads="1"/>
          </p:cNvSpPr>
          <p:nvPr/>
        </p:nvSpPr>
        <p:spPr bwMode="auto">
          <a:xfrm>
            <a:off x="5562600" y="1295400"/>
            <a:ext cx="2362200" cy="369888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>
                <a:solidFill>
                  <a:srgbClr val="FF0000"/>
                </a:solidFill>
              </a:rPr>
              <a:t>Postranní čára</a:t>
            </a:r>
          </a:p>
        </p:txBody>
      </p:sp>
      <p:sp>
        <p:nvSpPr>
          <p:cNvPr id="13318" name="TextovéPole 8"/>
          <p:cNvSpPr txBox="1">
            <a:spLocks noChangeArrowheads="1"/>
          </p:cNvSpPr>
          <p:nvPr/>
        </p:nvSpPr>
        <p:spPr bwMode="auto">
          <a:xfrm>
            <a:off x="7162800" y="4079875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Soubor:White shar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20700"/>
            <a:ext cx="7200900" cy="501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6"/>
          <p:cNvSpPr>
            <a:spLocks noChangeArrowheads="1"/>
          </p:cNvSpPr>
          <p:nvPr/>
        </p:nvSpPr>
        <p:spPr bwMode="auto">
          <a:xfrm>
            <a:off x="457200" y="5497513"/>
            <a:ext cx="8001000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cs-CZ" sz="2400" b="1"/>
              <a:t>Žralok bílý</a:t>
            </a:r>
          </a:p>
          <a:p>
            <a:r>
              <a:rPr lang="cs-CZ" sz="2000"/>
              <a:t>Je považován za člověku nejnebezpečnějšího žraloka a jako takový byl dlouhodobě systematicky huben námořníky a rybáři</a:t>
            </a:r>
          </a:p>
          <a:p>
            <a:r>
              <a:rPr lang="cs-CZ"/>
              <a:t> 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7162800" y="5534025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Obr.4</a:t>
            </a:r>
          </a:p>
        </p:txBody>
      </p:sp>
      <p:pic>
        <p:nvPicPr>
          <p:cNvPr id="14341" name="Picture 7" descr="C:\Users\Petr\AppData\Local\Microsoft\Windows\Temporary Internet Files\Content.IE5\HOUGVK9B\MC900331048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82900"/>
            <a:ext cx="679450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57200"/>
            <a:ext cx="8183563" cy="1050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Žralok obrovský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4343400" cy="51054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z="2400" smtClean="0"/>
              <a:t>též </a:t>
            </a:r>
            <a:r>
              <a:rPr lang="cs-CZ" sz="2400" b="1" smtClean="0"/>
              <a:t>žralok velrybí;</a:t>
            </a:r>
            <a:r>
              <a:rPr lang="cs-CZ" sz="24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je největší žijící zástupce žraloků;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obvykle dosahuje velikosti kolem osmi metrů, v mimořádných případech až 17 metrů;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není nebezpečný; 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živí se planktonem a malými rybami;</a:t>
            </a:r>
          </a:p>
          <a:p>
            <a:pPr eaLnBrk="1" hangingPunct="1">
              <a:lnSpc>
                <a:spcPct val="80000"/>
              </a:lnSpc>
            </a:pPr>
            <a:r>
              <a:rPr lang="cs-CZ" sz="2400" smtClean="0"/>
              <a:t>vyskytuje se v </a:t>
            </a:r>
            <a:r>
              <a:rPr lang="cs-CZ" sz="2400" b="1" smtClean="0"/>
              <a:t>tropických oblastech</a:t>
            </a:r>
            <a:r>
              <a:rPr lang="cs-CZ" sz="2400" smtClean="0"/>
              <a:t> všech tří oceánů. </a:t>
            </a:r>
          </a:p>
        </p:txBody>
      </p:sp>
      <p:pic>
        <p:nvPicPr>
          <p:cNvPr id="15364" name="Picture 5" descr="Soubor:Rhincodon typus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4200" y="1752600"/>
            <a:ext cx="4521200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ovéPole 6"/>
          <p:cNvSpPr txBox="1">
            <a:spLocks noChangeArrowheads="1"/>
          </p:cNvSpPr>
          <p:nvPr/>
        </p:nvSpPr>
        <p:spPr bwMode="auto">
          <a:xfrm>
            <a:off x="7587712" y="5334713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/>
              <a:t>Obr.5</a:t>
            </a:r>
          </a:p>
        </p:txBody>
      </p:sp>
      <p:pic>
        <p:nvPicPr>
          <p:cNvPr id="15366" name="Picture 6" descr="C:\Users\Petr\AppData\Local\Microsoft\Windows\Temporary Internet Files\Content.IE5\HOUGVK9B\MC900331048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534988"/>
            <a:ext cx="898525" cy="1217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Documents and Settings\ML450\Local Settings\Temporary Internet Files\Content.IE5\5KQW7M3C\MP90028943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070" y="5534025"/>
            <a:ext cx="761129" cy="115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572000" y="5718969"/>
            <a:ext cx="175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 je to plankton?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867400" y="5343754"/>
            <a:ext cx="3048000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soubor mikroskopických organismů pasivně se vznášejících v </a:t>
            </a:r>
            <a:r>
              <a:rPr lang="cs-CZ" dirty="0" smtClean="0"/>
              <a:t>mořském prostředí</a:t>
            </a:r>
            <a:r>
              <a:rPr lang="cs-CZ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24475"/>
            <a:ext cx="8183563" cy="1050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Žralok </a:t>
            </a:r>
            <a:r>
              <a:rPr lang="cs-CZ" dirty="0" err="1">
                <a:solidFill>
                  <a:schemeClr val="accent1">
                    <a:tint val="88000"/>
                    <a:satMod val="150000"/>
                  </a:schemeClr>
                </a:solidFill>
              </a:rPr>
              <a:t>mako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609600"/>
            <a:ext cx="8229600" cy="28956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smtClean="0"/>
              <a:t>hlavní složkou potravy jsou hlavonožci, kostnaté ryby včetně makrel, tuňáků; 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živí se ale i jinými žraloky, delfíny, mořskými želvami a mořskými ptáky; 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na svou kořist útočí vertikálně zespodu; 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může být člověku nebezpečný</a:t>
            </a:r>
          </a:p>
          <a:p>
            <a:pPr eaLnBrk="1" hangingPunct="1">
              <a:lnSpc>
                <a:spcPct val="80000"/>
              </a:lnSpc>
            </a:pPr>
            <a:r>
              <a:rPr lang="cs-CZ" smtClean="0"/>
              <a:t>měří až 3m</a:t>
            </a:r>
          </a:p>
        </p:txBody>
      </p:sp>
      <p:pic>
        <p:nvPicPr>
          <p:cNvPr id="16388" name="Picture 5" descr="Soubor:Shortfin mako piro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3276600"/>
            <a:ext cx="617220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7162800" y="5903913"/>
            <a:ext cx="914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Obr.6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Žralok tygří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503238" y="530225"/>
            <a:ext cx="8183562" cy="4879975"/>
          </a:xfrm>
        </p:spPr>
        <p:txBody>
          <a:bodyPr>
            <a:normAutofit fontScale="92500" lnSpcReduction="10000"/>
          </a:bodyPr>
          <a:lstStyle/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ve </a:t>
            </a:r>
            <a:r>
              <a:rPr lang="cs-CZ" dirty="0"/>
              <a:t>vztahu k člověku je považován za jednoho z nejagresívnější žraloků, je zodpovědný za víc fatálních útoků na člověka, než kterýkoliv jiný druh žraloka včetně žraloka </a:t>
            </a:r>
            <a:r>
              <a:rPr lang="cs-CZ" dirty="0" smtClean="0"/>
              <a:t>bílého; </a:t>
            </a: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b="1" dirty="0"/>
              <a:t>Žralok tygří</a:t>
            </a:r>
            <a:r>
              <a:rPr lang="cs-CZ" dirty="0"/>
              <a:t> (někdy též </a:t>
            </a:r>
            <a:r>
              <a:rPr lang="cs-CZ" b="1" dirty="0"/>
              <a:t>Žralok tygrovaný)</a:t>
            </a:r>
            <a:r>
              <a:rPr lang="cs-CZ" dirty="0"/>
              <a:t> je velký žralok (až 4,25 m dlouhý) vyskytující se v mořích a oceánech subtropického a tropického </a:t>
            </a:r>
            <a:r>
              <a:rPr lang="cs-CZ" dirty="0" smtClean="0"/>
              <a:t>pásu; 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jeho </a:t>
            </a:r>
            <a:r>
              <a:rPr lang="cs-CZ" dirty="0"/>
              <a:t>váha může činit 385 až 635 </a:t>
            </a:r>
            <a:r>
              <a:rPr lang="cs-CZ" dirty="0" smtClean="0"/>
              <a:t>kg; </a:t>
            </a:r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cs-CZ" dirty="0" smtClean="0"/>
              <a:t>je nazýván </a:t>
            </a:r>
            <a:r>
              <a:rPr lang="cs-CZ" dirty="0"/>
              <a:t>"smetištěm moře", protože si potravu nevybírá, sežere na co </a:t>
            </a:r>
            <a:r>
              <a:rPr lang="cs-CZ" dirty="0" smtClean="0"/>
              <a:t>přijde</a:t>
            </a:r>
            <a:r>
              <a:rPr lang="cs-CZ" dirty="0"/>
              <a:t>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Soubor:Scarface-tigershar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33400"/>
            <a:ext cx="7620000" cy="535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ovéPole 4"/>
          <p:cNvSpPr txBox="1">
            <a:spLocks noChangeArrowheads="1"/>
          </p:cNvSpPr>
          <p:nvPr/>
        </p:nvSpPr>
        <p:spPr bwMode="auto">
          <a:xfrm>
            <a:off x="7162800" y="6038850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Obr.7</a:t>
            </a:r>
          </a:p>
        </p:txBody>
      </p:sp>
      <p:pic>
        <p:nvPicPr>
          <p:cNvPr id="18436" name="Picture 6" descr="C:\Users\Petr\AppData\Local\Microsoft\Windows\Temporary Internet Files\Content.IE5\HOUGVK9B\MC900331048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5410200"/>
            <a:ext cx="790575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533400"/>
            <a:ext cx="8183563" cy="1050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Rejnoci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3657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mtClean="0"/>
              <a:t>Říše:živočichové </a:t>
            </a:r>
            <a:br>
              <a:rPr lang="cs-CZ" smtClean="0"/>
            </a:br>
            <a:r>
              <a:rPr lang="cs-CZ" smtClean="0"/>
              <a:t>Kmen:strunatci </a:t>
            </a:r>
            <a:br>
              <a:rPr lang="cs-CZ" smtClean="0"/>
            </a:br>
            <a:r>
              <a:rPr lang="cs-CZ" smtClean="0"/>
              <a:t>Třída:paryby </a:t>
            </a:r>
            <a:br>
              <a:rPr lang="cs-CZ" smtClean="0"/>
            </a:br>
            <a:r>
              <a:rPr lang="cs-CZ" smtClean="0"/>
              <a:t>Nadřád:</a:t>
            </a:r>
            <a:r>
              <a:rPr lang="cs-CZ" b="1" smtClean="0"/>
              <a:t>rejnoci</a:t>
            </a:r>
            <a:r>
              <a:rPr lang="cs-CZ" smtClean="0"/>
              <a:t> </a:t>
            </a:r>
            <a:br>
              <a:rPr lang="cs-CZ" smtClean="0"/>
            </a:br>
            <a:endParaRPr lang="cs-CZ" smtClean="0"/>
          </a:p>
          <a:p>
            <a:pPr eaLnBrk="1" hangingPunct="1">
              <a:lnSpc>
                <a:spcPct val="90000"/>
              </a:lnSpc>
            </a:pPr>
            <a:r>
              <a:rPr lang="cs-CZ" b="1" smtClean="0"/>
              <a:t>řády</a:t>
            </a:r>
            <a:endParaRPr lang="cs-CZ" smtClean="0"/>
          </a:p>
          <a:p>
            <a:pPr lvl="1" eaLnBrk="1" hangingPunct="1">
              <a:lnSpc>
                <a:spcPct val="90000"/>
              </a:lnSpc>
            </a:pPr>
            <a:r>
              <a:rPr lang="cs-CZ" sz="2800" smtClean="0"/>
              <a:t>praví rejnoci</a:t>
            </a:r>
          </a:p>
          <a:p>
            <a:pPr lvl="1" eaLnBrk="1" hangingPunct="1">
              <a:lnSpc>
                <a:spcPct val="90000"/>
              </a:lnSpc>
            </a:pPr>
            <a:r>
              <a:rPr lang="cs-CZ" sz="2800" b="1" smtClean="0"/>
              <a:t>pilouni</a:t>
            </a:r>
            <a:endParaRPr lang="cs-CZ" sz="2800" smtClean="0"/>
          </a:p>
          <a:p>
            <a:pPr lvl="1" eaLnBrk="1" hangingPunct="1">
              <a:lnSpc>
                <a:spcPct val="90000"/>
              </a:lnSpc>
            </a:pPr>
            <a:r>
              <a:rPr lang="cs-CZ" sz="2800" smtClean="0"/>
              <a:t>parejnoci</a:t>
            </a:r>
          </a:p>
          <a:p>
            <a:pPr eaLnBrk="1" hangingPunct="1">
              <a:lnSpc>
                <a:spcPct val="90000"/>
              </a:lnSpc>
            </a:pPr>
            <a:endParaRPr lang="cs-CZ" smtClean="0"/>
          </a:p>
        </p:txBody>
      </p:sp>
      <p:pic>
        <p:nvPicPr>
          <p:cNvPr id="19460" name="Picture 5" descr="Soubor:Stingray underwater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600200"/>
            <a:ext cx="51816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TextovéPole 6"/>
          <p:cNvSpPr txBox="1">
            <a:spLocks noChangeArrowheads="1"/>
          </p:cNvSpPr>
          <p:nvPr/>
        </p:nvSpPr>
        <p:spPr bwMode="auto">
          <a:xfrm>
            <a:off x="7593013" y="5943600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90800" y="6045200"/>
            <a:ext cx="4419600" cy="5032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1">
                    <a:tint val="88000"/>
                    <a:satMod val="150000"/>
                  </a:schemeClr>
                </a:solidFill>
              </a:rPr>
              <a:t>Trnucha </a:t>
            </a:r>
            <a:r>
              <a:rPr lang="cs-CZ" sz="2400" dirty="0" err="1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modroskvrnná</a:t>
            </a:r>
            <a:endParaRPr lang="cs-CZ" sz="2400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pic>
        <p:nvPicPr>
          <p:cNvPr id="20483" name="Picture 5" descr="Soubor:Taeniura lymma2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01650"/>
            <a:ext cx="7299325" cy="547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extovéPole 5"/>
          <p:cNvSpPr txBox="1">
            <a:spLocks noChangeArrowheads="1"/>
          </p:cNvSpPr>
          <p:nvPr/>
        </p:nvSpPr>
        <p:spPr bwMode="auto">
          <a:xfrm>
            <a:off x="7340600" y="6096000"/>
            <a:ext cx="914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Obr.9</a:t>
            </a:r>
          </a:p>
        </p:txBody>
      </p:sp>
      <p:pic>
        <p:nvPicPr>
          <p:cNvPr id="20485" name="Picture 6" descr="C:\Users\Petr\AppData\Local\Microsoft\Windows\Temporary Internet Files\Content.IE5\HOUGVK9B\MC900331048[1].wm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953000"/>
            <a:ext cx="6699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Chiméry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4187825"/>
          </a:xfrm>
        </p:spPr>
        <p:txBody>
          <a:bodyPr/>
          <a:lstStyle/>
          <a:p>
            <a:pPr eaLnBrk="1" hangingPunct="1"/>
            <a:r>
              <a:rPr lang="cs-CZ" dirty="0" smtClean="0"/>
              <a:t>žijí ve velkých hloubkách až 200m</a:t>
            </a:r>
          </a:p>
          <a:p>
            <a:pPr eaLnBrk="1" hangingPunct="1"/>
            <a:r>
              <a:rPr lang="cs-CZ" dirty="0" smtClean="0"/>
              <a:t>na hřbetní ploutvi má jedovatý trn</a:t>
            </a:r>
          </a:p>
          <a:p>
            <a:pPr eaLnBrk="1" hangingPunct="1"/>
            <a:r>
              <a:rPr lang="cs-CZ" dirty="0" smtClean="0"/>
              <a:t>Jedny z posledních představitelů již zaniklého světa jsou považovány za živoucí fosilie </a:t>
            </a:r>
          </a:p>
        </p:txBody>
      </p:sp>
      <p:sp>
        <p:nvSpPr>
          <p:cNvPr id="21508" name="TextovéPole 3"/>
          <p:cNvSpPr txBox="1">
            <a:spLocks noChangeArrowheads="1"/>
          </p:cNvSpPr>
          <p:nvPr/>
        </p:nvSpPr>
        <p:spPr bwMode="auto">
          <a:xfrm>
            <a:off x="7327900" y="5951538"/>
            <a:ext cx="914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Obr.10</a:t>
            </a:r>
          </a:p>
        </p:txBody>
      </p:sp>
      <p:pic>
        <p:nvPicPr>
          <p:cNvPr id="21509" name="Picture 2" descr="Soubor:Chmon u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2705100"/>
            <a:ext cx="41148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Documents and Settings\ML450\Local Settings\Temporary Internet Files\Content.IE5\5KQW7M3C\MP90028943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200400"/>
            <a:ext cx="80264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88440" y="3352800"/>
            <a:ext cx="1864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Paryby se vyznačují …….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62681" y="4001714"/>
            <a:ext cx="1905000" cy="1477328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Chrupavčitou kostrou, nutným pohybem, nemají plynový měchýř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4983163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Citace obrazového materiálu: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3238" y="530225"/>
            <a:ext cx="8183562" cy="4575175"/>
          </a:xfrm>
        </p:spPr>
        <p:txBody>
          <a:bodyPr>
            <a:normAutofit fontScale="92500"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>
                <a:cs typeface="Arial" charset="0"/>
              </a:rPr>
              <a:t>Všechny uveřejněné odkazy [cit. </a:t>
            </a:r>
            <a:r>
              <a:rPr lang="cs-CZ" sz="2000" dirty="0" smtClean="0">
                <a:cs typeface="Arial" charset="0"/>
              </a:rPr>
              <a:t>2012-10-02]. </a:t>
            </a:r>
            <a:r>
              <a:rPr lang="cs-CZ" sz="2000" dirty="0">
                <a:cs typeface="Arial" charset="0"/>
              </a:rPr>
              <a:t>Dostupné pod licencí </a:t>
            </a:r>
            <a:r>
              <a:rPr lang="cs-CZ" sz="2000" dirty="0" err="1">
                <a:cs typeface="Arial" charset="0"/>
              </a:rPr>
              <a:t>Creative</a:t>
            </a:r>
            <a:r>
              <a:rPr lang="cs-CZ" sz="2000" dirty="0">
                <a:cs typeface="Arial" charset="0"/>
              </a:rPr>
              <a:t> </a:t>
            </a:r>
            <a:r>
              <a:rPr lang="cs-CZ" sz="2000" dirty="0" err="1">
                <a:cs typeface="Arial" charset="0"/>
              </a:rPr>
              <a:t>Commons</a:t>
            </a:r>
            <a:r>
              <a:rPr lang="cs-CZ" sz="2000" dirty="0">
                <a:cs typeface="Arial" charset="0"/>
              </a:rPr>
              <a:t> na WWW:</a:t>
            </a:r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000" dirty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3.</a:t>
            </a:r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cs.wikipedia.org/wiki/</a:t>
            </a:r>
            <a:r>
              <a:rPr lang="cs-CZ" sz="2000" dirty="0" err="1" smtClean="0">
                <a:hlinkClick r:id="rId2"/>
              </a:rPr>
              <a:t>Soubor:Sharks_Lateral_Line.svg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4.</a:t>
            </a:r>
            <a:r>
              <a:rPr lang="cs-CZ" sz="2000" dirty="0" smtClean="0">
                <a:hlinkClick r:id="rId3"/>
              </a:rPr>
              <a:t>http</a:t>
            </a:r>
            <a:r>
              <a:rPr lang="cs-CZ" sz="2000" dirty="0">
                <a:hlinkClick r:id="rId3"/>
              </a:rPr>
              <a:t>://</a:t>
            </a:r>
            <a:r>
              <a:rPr lang="cs-CZ" sz="2000" dirty="0" smtClean="0">
                <a:hlinkClick r:id="rId3"/>
              </a:rPr>
              <a:t>cs.wikipedia.org/wiki/</a:t>
            </a:r>
            <a:r>
              <a:rPr lang="cs-CZ" sz="2000" dirty="0" err="1" smtClean="0">
                <a:hlinkClick r:id="rId3"/>
              </a:rPr>
              <a:t>Soubor:White_shark.jpg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5.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cs.wikipedia.org/wiki/</a:t>
            </a:r>
            <a:r>
              <a:rPr lang="cs-CZ" sz="2000" dirty="0" err="1" smtClean="0">
                <a:hlinkClick r:id="rId4"/>
              </a:rPr>
              <a:t>Soubor:Rhincodon_typus.jpg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6.</a:t>
            </a:r>
            <a:r>
              <a:rPr lang="cs-CZ" sz="2000" dirty="0" smtClean="0">
                <a:hlinkClick r:id="rId5"/>
              </a:rPr>
              <a:t>http</a:t>
            </a:r>
            <a:r>
              <a:rPr lang="cs-CZ" sz="2000" dirty="0">
                <a:hlinkClick r:id="rId5"/>
              </a:rPr>
              <a:t>://</a:t>
            </a:r>
            <a:r>
              <a:rPr lang="cs-CZ" sz="2000" dirty="0" smtClean="0">
                <a:hlinkClick r:id="rId5"/>
              </a:rPr>
              <a:t>cs.wikipedia.org/wiki/Soubor:Shortfin_mako_piro2.jpg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7.</a:t>
            </a:r>
            <a:r>
              <a:rPr lang="cs-CZ" sz="2000" dirty="0" smtClean="0">
                <a:hlinkClick r:id="rId6"/>
              </a:rPr>
              <a:t>http</a:t>
            </a:r>
            <a:r>
              <a:rPr lang="cs-CZ" sz="2000" dirty="0">
                <a:hlinkClick r:id="rId6"/>
              </a:rPr>
              <a:t>://</a:t>
            </a:r>
            <a:r>
              <a:rPr lang="cs-CZ" sz="2000" dirty="0" smtClean="0">
                <a:hlinkClick r:id="rId6"/>
              </a:rPr>
              <a:t>cs.wikipedia.org/wiki/</a:t>
            </a:r>
            <a:r>
              <a:rPr lang="cs-CZ" sz="2000" dirty="0" err="1" smtClean="0">
                <a:hlinkClick r:id="rId6"/>
              </a:rPr>
              <a:t>Soubor:Scarface-tigershark.jpg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8.</a:t>
            </a:r>
            <a:r>
              <a:rPr lang="cs-CZ" sz="2000" dirty="0" smtClean="0">
                <a:hlinkClick r:id="rId7"/>
              </a:rPr>
              <a:t>http</a:t>
            </a:r>
            <a:r>
              <a:rPr lang="cs-CZ" sz="2000" dirty="0">
                <a:hlinkClick r:id="rId7"/>
              </a:rPr>
              <a:t>://</a:t>
            </a:r>
            <a:r>
              <a:rPr lang="cs-CZ" sz="2000" dirty="0" smtClean="0">
                <a:hlinkClick r:id="rId7"/>
              </a:rPr>
              <a:t>cs.wikipedia.org/wiki/</a:t>
            </a:r>
            <a:r>
              <a:rPr lang="cs-CZ" sz="2000" dirty="0" err="1" smtClean="0">
                <a:hlinkClick r:id="rId7"/>
              </a:rPr>
              <a:t>Soubor:Stingray_underwater.jpg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 smtClean="0"/>
              <a:t>9.</a:t>
            </a:r>
            <a:r>
              <a:rPr lang="cs-CZ" sz="2000" dirty="0" smtClean="0">
                <a:hlinkClick r:id="rId8"/>
              </a:rPr>
              <a:t>http</a:t>
            </a:r>
            <a:r>
              <a:rPr lang="cs-CZ" sz="2000" dirty="0">
                <a:hlinkClick r:id="rId8"/>
              </a:rPr>
              <a:t>://</a:t>
            </a:r>
            <a:r>
              <a:rPr lang="cs-CZ" sz="2000" dirty="0" smtClean="0">
                <a:hlinkClick r:id="rId8"/>
              </a:rPr>
              <a:t>cs.wikipedia.org/wiki/Soubor:Taeniura_lymma2a.jpg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/>
              <a:t>10. </a:t>
            </a:r>
            <a:r>
              <a:rPr lang="cs-CZ" sz="2000" dirty="0">
                <a:hlinkClick r:id="rId9"/>
              </a:rPr>
              <a:t>http://</a:t>
            </a:r>
            <a:r>
              <a:rPr lang="cs-CZ" sz="2000" dirty="0" smtClean="0">
                <a:hlinkClick r:id="rId9"/>
              </a:rPr>
              <a:t>cs.wikipedia.org/wiki/Soubor:Chmon_u0.gif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/>
          </a:p>
          <a:p>
            <a:pPr marL="265176" indent="-265176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189</TotalTime>
  <Words>628</Words>
  <Application>Microsoft Office PowerPoint</Application>
  <PresentationFormat>Předvádění na obrazovce (4:3)</PresentationFormat>
  <Paragraphs>109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Aspekt</vt:lpstr>
      <vt:lpstr>VY_52_INOVACE_37_Paryby</vt:lpstr>
      <vt:lpstr>Anotace</vt:lpstr>
      <vt:lpstr>Paryby</vt:lpstr>
      <vt:lpstr>Žraloci</vt:lpstr>
      <vt:lpstr>Žraloci</vt:lpstr>
      <vt:lpstr>Smysly</vt:lpstr>
      <vt:lpstr>Smysly</vt:lpstr>
      <vt:lpstr>Prezentace aplikace PowerPoint</vt:lpstr>
      <vt:lpstr>Prezentace aplikace PowerPoint</vt:lpstr>
      <vt:lpstr>Žralok obrovský</vt:lpstr>
      <vt:lpstr>Žralok mako</vt:lpstr>
      <vt:lpstr>Žralok tygří</vt:lpstr>
      <vt:lpstr>Prezentace aplikace PowerPoint</vt:lpstr>
      <vt:lpstr>Rejnoci</vt:lpstr>
      <vt:lpstr>Trnucha modroskvrnná</vt:lpstr>
      <vt:lpstr>Chiméry</vt:lpstr>
      <vt:lpstr>Citace obrazového materiálu: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Petr</dc:creator>
  <cp:lastModifiedBy>pcbazar</cp:lastModifiedBy>
  <cp:revision>20</cp:revision>
  <cp:lastPrinted>1601-01-01T00:00:00Z</cp:lastPrinted>
  <dcterms:created xsi:type="dcterms:W3CDTF">1601-01-01T00:00:00Z</dcterms:created>
  <dcterms:modified xsi:type="dcterms:W3CDTF">2013-05-18T07:02:37Z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