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0" r:id="rId2"/>
    <p:sldId id="271" r:id="rId3"/>
    <p:sldId id="262" r:id="rId4"/>
    <p:sldId id="263" r:id="rId5"/>
    <p:sldId id="264" r:id="rId6"/>
    <p:sldId id="267" r:id="rId7"/>
    <p:sldId id="257" r:id="rId8"/>
    <p:sldId id="258" r:id="rId9"/>
    <p:sldId id="259" r:id="rId10"/>
    <p:sldId id="260" r:id="rId11"/>
    <p:sldId id="261" r:id="rId12"/>
    <p:sldId id="268" r:id="rId13"/>
    <p:sldId id="269" r:id="rId14"/>
    <p:sldId id="265" r:id="rId15"/>
    <p:sldId id="272" r:id="rId16"/>
    <p:sldId id="266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042629D-861A-4119-96FB-98B1459700F1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9C60A8F-F0F6-4605-823C-F7A74AD86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5837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6A9C748-ED7E-4457-96DC-812D2D8CA7D1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sp>
        <p:nvSpPr>
          <p:cNvPr id="19461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/>
              <a:t>Bc. Petr Grossmann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035247B-2933-46E8-A512-13DAA521DC33}" type="slidenum">
              <a:rPr lang="cs-CZ" smtClean="0"/>
              <a:pPr eaLnBrk="1" hangingPunct="1"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735FFF-2A6F-48E9-A259-5F23E6DC2A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F26F9E-2952-4242-B533-7A60114ED4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4A2F57-3195-4417-887C-747847317D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B49F95-BD2D-4DAD-8860-5077D6BA1A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1F1E0C-DE21-4D64-AF87-44B7C742D6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720B7D-63EC-42B4-BE90-DBBEBD6D59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AB164A-A5ED-4E25-917B-A0F8A60262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99ED9A-8010-4191-81A0-F507AF6DF3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3E4C58-0C67-4F1F-AB8A-112218F7E27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88E2AD-A79B-406B-808F-4FD93CB4D1A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03089A-648C-425B-9D0E-81A846020A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3CC3723-6682-4429-A037-9A6647DF28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9/Phasianus_colchicus.og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rKN2UO8ihZI&amp;NR=1&amp;feature=endscreen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GfZUU-nl3n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wmf"/><Relationship Id="rId4" Type="http://schemas.openxmlformats.org/officeDocument/2006/relationships/hyperlink" Target="http://www.stream.cz/uservideo/592307-pav-na-zamku-v-libochovicich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tyr_Tragopan_Osaka.jpg" TargetMode="External"/><Relationship Id="rId3" Type="http://schemas.openxmlformats.org/officeDocument/2006/relationships/hyperlink" Target="http://cs.wikipedia.org/wiki/Soubor:Stavenn_Lophura_nycthemera_01.jpg" TargetMode="External"/><Relationship Id="rId7" Type="http://schemas.openxmlformats.org/officeDocument/2006/relationships/hyperlink" Target="http://cs.wikipedia.org/wiki/Soubor:Polyplectron_bicalcaratum_male.jpg" TargetMode="External"/><Relationship Id="rId2" Type="http://schemas.openxmlformats.org/officeDocument/2006/relationships/hyperlink" Target="http://cs.wikipedia.org/wiki/Soubor:Phasianus_colchicus_2_tom_(Lukasz_Lukasi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rysolophus.pictus-01-Castolovice.jpg" TargetMode="External"/><Relationship Id="rId5" Type="http://schemas.openxmlformats.org/officeDocument/2006/relationships/hyperlink" Target="http://cs.wikipedia.org/wiki/Soubor:Diamantfasan.jpg" TargetMode="External"/><Relationship Id="rId4" Type="http://schemas.openxmlformats.org/officeDocument/2006/relationships/hyperlink" Target="http://cs.wikipedia.org/wiki/Soubor:Syrmaticus_reevesii_-Norway_-captive-8.jpg" TargetMode="External"/><Relationship Id="rId9" Type="http://schemas.openxmlformats.org/officeDocument/2006/relationships/hyperlink" Target="http://cs.wikipedia.org/wiki/Soubor:PeackockSi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Vy_52_Inovace_41_Bažantovití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810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Digitální studijní materiál je určen pro zoologii na základní škole. Zaobírá se učivem o hrabavých ptácích, konkrétně  čeledí </a:t>
            </a:r>
            <a:r>
              <a:rPr lang="cs-CZ" dirty="0" err="1" smtClean="0"/>
              <a:t>bažantovití</a:t>
            </a:r>
            <a:r>
              <a:rPr lang="cs-CZ" dirty="0" smtClean="0"/>
              <a:t>. Digitální studijní materiál je doplněn o zvukové a obrazové materiály.</a:t>
            </a:r>
          </a:p>
        </p:txBody>
      </p:sp>
      <p:pic>
        <p:nvPicPr>
          <p:cNvPr id="307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1752600" y="5715000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otázka</a:t>
            </a: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5411788"/>
            <a:ext cx="84137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1"/>
          <p:cNvSpPr txBox="1">
            <a:spLocks noChangeArrowheads="1"/>
          </p:cNvSpPr>
          <p:nvPr/>
        </p:nvSpPr>
        <p:spPr bwMode="auto">
          <a:xfrm>
            <a:off x="5569187" y="5792787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odkaz na video</a:t>
            </a:r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11.11.2012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Bažanti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Říše: 		živočichové (</a:t>
            </a:r>
            <a:r>
              <a:rPr lang="cs-CZ" dirty="0" err="1" smtClean="0"/>
              <a:t>Animalia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Kmen: 		strunatci (</a:t>
            </a:r>
            <a:r>
              <a:rPr lang="cs-CZ" dirty="0" err="1" smtClean="0"/>
              <a:t>Chordata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Podkmen: 		obratlovci (</a:t>
            </a:r>
            <a:r>
              <a:rPr lang="cs-CZ" dirty="0" err="1" smtClean="0"/>
              <a:t>Vertebrata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Třída: 		ptáci (</a:t>
            </a:r>
            <a:r>
              <a:rPr lang="cs-CZ" dirty="0" err="1" smtClean="0"/>
              <a:t>Aves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Podtřída: 		letci (</a:t>
            </a:r>
            <a:r>
              <a:rPr lang="cs-CZ" dirty="0" err="1" smtClean="0"/>
              <a:t>Neognathae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Řád: 			hrabaví (</a:t>
            </a:r>
            <a:r>
              <a:rPr lang="cs-CZ" dirty="0" err="1" smtClean="0"/>
              <a:t>Galliformes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Čeleď: 		</a:t>
            </a:r>
            <a:r>
              <a:rPr lang="cs-CZ" dirty="0" err="1" smtClean="0"/>
              <a:t>bažantovití</a:t>
            </a:r>
            <a:r>
              <a:rPr lang="cs-CZ" dirty="0" smtClean="0"/>
              <a:t> (</a:t>
            </a:r>
            <a:r>
              <a:rPr lang="cs-CZ" dirty="0" err="1" smtClean="0"/>
              <a:t>Phasianidae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Podčeleď: </a:t>
            </a:r>
            <a:r>
              <a:rPr lang="cs-CZ" smtClean="0"/>
              <a:t>		bažanti </a:t>
            </a:r>
            <a:r>
              <a:rPr lang="cs-CZ" dirty="0" smtClean="0"/>
              <a:t>(</a:t>
            </a:r>
            <a:r>
              <a:rPr lang="cs-CZ" dirty="0" err="1" smtClean="0"/>
              <a:t>Phasianinae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Bažantovití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00200"/>
            <a:ext cx="8534400" cy="45259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800" dirty="0" smtClean="0"/>
              <a:t>zdržují se převážně na zemi; </a:t>
            </a:r>
          </a:p>
          <a:p>
            <a:pPr eaLnBrk="1" hangingPunct="1"/>
            <a:r>
              <a:rPr lang="cs-CZ" sz="2800" dirty="0" smtClean="0"/>
              <a:t>samec má oproti </a:t>
            </a:r>
            <a:r>
              <a:rPr lang="cs-CZ" sz="2800" dirty="0" smtClean="0"/>
              <a:t>samičce </a:t>
            </a:r>
            <a:r>
              <a:rPr lang="cs-CZ" sz="2800" dirty="0" smtClean="0"/>
              <a:t>(až na výjimky) výrazné zbarvení a v mnoha případech i několikanásobně delší péra, hlavně ocasní; </a:t>
            </a:r>
          </a:p>
          <a:p>
            <a:pPr eaLnBrk="1" hangingPunct="1"/>
            <a:r>
              <a:rPr lang="cs-CZ" sz="2800" dirty="0" smtClean="0"/>
              <a:t>jsou to špatní letci, řadují na stromech i na zemi; </a:t>
            </a:r>
          </a:p>
          <a:p>
            <a:pPr eaLnBrk="1" hangingPunct="1"/>
            <a:r>
              <a:rPr lang="cs-CZ" sz="2800" dirty="0" smtClean="0"/>
              <a:t>mají krátké, ale pevné zobáky a silné nohy uzpůsobené k hrabání; </a:t>
            </a:r>
          </a:p>
          <a:p>
            <a:pPr eaLnBrk="1" hangingPunct="1"/>
            <a:r>
              <a:rPr lang="cs-CZ" sz="2800" dirty="0" smtClean="0"/>
              <a:t>potrava se skládá převážně ze semen travin a bylin či jiných plodů, kořínků a drobných živočichů sbíraných na povrchu nebo vyhrabaných ze země.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Lov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ptáci této podčeledi jsou odedávna považováni za vítané vylepšení stravy a jsou loveni; </a:t>
            </a:r>
          </a:p>
          <a:p>
            <a:pPr eaLnBrk="1" hangingPunct="1"/>
            <a:r>
              <a:rPr lang="cs-CZ" smtClean="0"/>
              <a:t>jsou také lapáni pro svá krásná péra, která jsou v některých kulturách významným symbolem;</a:t>
            </a:r>
          </a:p>
          <a:p>
            <a:pPr eaLnBrk="1" hangingPunct="1"/>
            <a:r>
              <a:rPr lang="cs-CZ" smtClean="0"/>
              <a:t>v ČR je bažant lovným ptákem.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Bažant obecný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716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7924800" y="6096000"/>
            <a:ext cx="914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 1</a:t>
            </a:r>
          </a:p>
        </p:txBody>
      </p:sp>
      <p:sp>
        <p:nvSpPr>
          <p:cNvPr id="7173" name="Obdélník 3"/>
          <p:cNvSpPr>
            <a:spLocks noChangeArrowheads="1"/>
          </p:cNvSpPr>
          <p:nvPr/>
        </p:nvSpPr>
        <p:spPr bwMode="auto">
          <a:xfrm>
            <a:off x="4038600" y="6280150"/>
            <a:ext cx="1954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hlinkClick r:id="rId3" tooltip="Phasianus colchicus.ogg"/>
              </a:rPr>
              <a:t>kokrhání bažanta</a:t>
            </a:r>
            <a:endParaRPr lang="cs-CZ"/>
          </a:p>
        </p:txBody>
      </p:sp>
      <p:pic>
        <p:nvPicPr>
          <p:cNvPr id="6" name="Picture 6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825" y="3438360"/>
            <a:ext cx="84137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Bažant stříbrný</a:t>
            </a:r>
          </a:p>
        </p:txBody>
      </p:sp>
      <p:pic>
        <p:nvPicPr>
          <p:cNvPr id="819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295400"/>
            <a:ext cx="40005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TextovéPole 6"/>
          <p:cNvSpPr txBox="1">
            <a:spLocks noChangeArrowheads="1"/>
          </p:cNvSpPr>
          <p:nvPr/>
        </p:nvSpPr>
        <p:spPr bwMode="auto">
          <a:xfrm>
            <a:off x="7924800" y="6096000"/>
            <a:ext cx="914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Obr.2</a:t>
            </a:r>
          </a:p>
        </p:txBody>
      </p:sp>
      <p:pic>
        <p:nvPicPr>
          <p:cNvPr id="8197" name="Picture 5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325" y="2838450"/>
            <a:ext cx="7524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7162800" y="2835275"/>
            <a:ext cx="16764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Co je to pohlavní dvoutvárnost?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Bažant královský</a:t>
            </a:r>
          </a:p>
        </p:txBody>
      </p:sp>
      <p:pic>
        <p:nvPicPr>
          <p:cNvPr id="921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096963"/>
            <a:ext cx="7497762" cy="5624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20" name="TextovéPole 5"/>
          <p:cNvSpPr txBox="1">
            <a:spLocks noChangeArrowheads="1"/>
          </p:cNvSpPr>
          <p:nvPr/>
        </p:nvSpPr>
        <p:spPr bwMode="auto">
          <a:xfrm>
            <a:off x="8229600" y="6096000"/>
            <a:ext cx="914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Obr.3</a:t>
            </a:r>
          </a:p>
        </p:txBody>
      </p:sp>
      <p:pic>
        <p:nvPicPr>
          <p:cNvPr id="922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096963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3438360"/>
            <a:ext cx="84137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>
          <a:xfrm>
            <a:off x="6324600" y="274638"/>
            <a:ext cx="2819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smtClean="0"/>
              <a:t>Bažant diamantový</a:t>
            </a:r>
          </a:p>
        </p:txBody>
      </p:sp>
      <p:sp>
        <p:nvSpPr>
          <p:cNvPr id="10243" name="TextovéPole 5"/>
          <p:cNvSpPr txBox="1">
            <a:spLocks noChangeArrowheads="1"/>
          </p:cNvSpPr>
          <p:nvPr/>
        </p:nvSpPr>
        <p:spPr bwMode="auto">
          <a:xfrm>
            <a:off x="6248400" y="6140450"/>
            <a:ext cx="914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Obr.4</a:t>
            </a:r>
          </a:p>
        </p:txBody>
      </p:sp>
      <p:pic>
        <p:nvPicPr>
          <p:cNvPr id="1024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04800"/>
            <a:ext cx="4795838" cy="620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325" y="3001963"/>
            <a:ext cx="7524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ovéPole 1"/>
          <p:cNvSpPr txBox="1">
            <a:spLocks noChangeArrowheads="1"/>
          </p:cNvSpPr>
          <p:nvPr/>
        </p:nvSpPr>
        <p:spPr bwMode="auto">
          <a:xfrm>
            <a:off x="7162800" y="2835275"/>
            <a:ext cx="1524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Samci mají na nohách výrazný výběžek. Jak se jmenuje?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Bažant zlatý</a:t>
            </a:r>
          </a:p>
        </p:txBody>
      </p:sp>
      <p:pic>
        <p:nvPicPr>
          <p:cNvPr id="11267" name="Picture 1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63" y="13716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ovéPole 1"/>
          <p:cNvSpPr txBox="1">
            <a:spLocks noChangeArrowheads="1"/>
          </p:cNvSpPr>
          <p:nvPr/>
        </p:nvSpPr>
        <p:spPr bwMode="auto">
          <a:xfrm>
            <a:off x="7772400" y="5334000"/>
            <a:ext cx="914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Obr.5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Bažant paví - šedý</a:t>
            </a:r>
          </a:p>
        </p:txBody>
      </p:sp>
      <p:sp>
        <p:nvSpPr>
          <p:cNvPr id="12291" name="TextovéPole 6"/>
          <p:cNvSpPr txBox="1">
            <a:spLocks noChangeArrowheads="1"/>
          </p:cNvSpPr>
          <p:nvPr/>
        </p:nvSpPr>
        <p:spPr bwMode="auto">
          <a:xfrm>
            <a:off x="7010400" y="6172200"/>
            <a:ext cx="914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Obr.6</a:t>
            </a:r>
          </a:p>
        </p:txBody>
      </p:sp>
      <p:pic>
        <p:nvPicPr>
          <p:cNvPr id="12292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219200"/>
            <a:ext cx="3952875" cy="550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124200"/>
            <a:ext cx="847725" cy="128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7302500" y="3144838"/>
            <a:ext cx="16764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Jsou zástupci této čeledi dobří letci?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Satyr himálajský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310469"/>
            <a:ext cx="365760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Obdélník 2"/>
          <p:cNvSpPr>
            <a:spLocks noChangeArrowheads="1"/>
          </p:cNvSpPr>
          <p:nvPr/>
        </p:nvSpPr>
        <p:spPr bwMode="auto">
          <a:xfrm>
            <a:off x="6070600" y="1216072"/>
            <a:ext cx="294163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dirty="0"/>
              <a:t>Satyr obecný žije ve střední a východní části pohoří </a:t>
            </a:r>
            <a:r>
              <a:rPr lang="cs-CZ" sz="2400" dirty="0" smtClean="0"/>
              <a:t>Himálaj. </a:t>
            </a:r>
            <a:endParaRPr lang="cs-CZ" sz="2400" dirty="0"/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6070600" y="6335713"/>
            <a:ext cx="914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Obr.7</a:t>
            </a:r>
          </a:p>
        </p:txBody>
      </p:sp>
      <p:pic>
        <p:nvPicPr>
          <p:cNvPr id="6" name="Picture 5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00" y="3124200"/>
            <a:ext cx="847725" cy="128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02606" y="3306266"/>
            <a:ext cx="1143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Kde leží pohoří Himálaj?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Páv korunkatý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447800"/>
            <a:ext cx="554355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6400800" y="1828800"/>
            <a:ext cx="24384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Národní pták Indie odkud pochází.</a:t>
            </a:r>
          </a:p>
          <a:p>
            <a:pPr eaLnBrk="1" hangingPunct="1"/>
            <a:r>
              <a:rPr lang="cs-CZ" sz="2400"/>
              <a:t>Symbolizuje  přepych a pýchu.</a:t>
            </a:r>
          </a:p>
          <a:p>
            <a:pPr eaLnBrk="1" hangingPunct="1"/>
            <a:r>
              <a:rPr lang="cs-CZ" sz="2400"/>
              <a:t>Ve znaku má páva i město Opava.</a:t>
            </a:r>
          </a:p>
        </p:txBody>
      </p:sp>
      <p:pic>
        <p:nvPicPr>
          <p:cNvPr id="14341" name="Picture 3" descr="C:\Users\Petr\AppData\Local\Microsoft\Windows\Temporary Internet Files\Content.IE5\CNFR8CXJ\MC90033104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5334000"/>
            <a:ext cx="838200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TextovéPole 8"/>
          <p:cNvSpPr txBox="1">
            <a:spLocks noChangeArrowheads="1"/>
          </p:cNvSpPr>
          <p:nvPr/>
        </p:nvSpPr>
        <p:spPr bwMode="auto">
          <a:xfrm>
            <a:off x="5162550" y="6100763"/>
            <a:ext cx="914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Obr.8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Chov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525963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cs-CZ" sz="3000" smtClean="0"/>
              <a:t>bažanti jsou u nás chováni v bažantnicích;</a:t>
            </a:r>
          </a:p>
          <a:p>
            <a:pPr eaLnBrk="1" hangingPunct="1"/>
            <a:r>
              <a:rPr lang="cs-CZ" sz="3000" smtClean="0"/>
              <a:t>především pro potřeby mysliveckých sdružení, tedy pro lov;</a:t>
            </a:r>
          </a:p>
          <a:p>
            <a:pPr eaLnBrk="1" hangingPunct="1"/>
            <a:r>
              <a:rPr lang="cs-CZ" sz="3000" smtClean="0"/>
              <a:t>dále pro maso a vejce;</a:t>
            </a:r>
          </a:p>
          <a:p>
            <a:pPr eaLnBrk="1" hangingPunct="1"/>
            <a:r>
              <a:rPr lang="cs-CZ" sz="3000" smtClean="0"/>
              <a:t>chov je náročný pro kuřata, která se chovají bez samice ve velkých prostorách;</a:t>
            </a:r>
          </a:p>
          <a:p>
            <a:pPr eaLnBrk="1" hangingPunct="1"/>
            <a:r>
              <a:rPr lang="cs-CZ" sz="3000" smtClean="0"/>
              <a:t>především se chová bažant obecný a královský;</a:t>
            </a:r>
          </a:p>
          <a:p>
            <a:pPr eaLnBrk="1" hangingPunct="1"/>
            <a:r>
              <a:rPr lang="cs-CZ" sz="3000" smtClean="0"/>
              <a:t>ostatní druhy chovají drobní chovatelé jako okrasné ptáky.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Odpovědi na otázky: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pohlavní dvoutvárnost - samec a samice jsou jinak zbarveni, mají rozlišnou velikost těla</a:t>
            </a:r>
          </a:p>
          <a:p>
            <a:r>
              <a:rPr lang="cs-CZ" dirty="0" smtClean="0"/>
              <a:t>2. výběžky na zadní straně nohou jsou ostruhy</a:t>
            </a:r>
          </a:p>
          <a:p>
            <a:r>
              <a:rPr lang="cs-CZ" dirty="0" smtClean="0"/>
              <a:t>3. ne – let je krátký, nevytrvalý</a:t>
            </a:r>
          </a:p>
          <a:p>
            <a:r>
              <a:rPr lang="cs-CZ" dirty="0" smtClean="0"/>
              <a:t>4. v Asii na pomezí Jižní a Centrální Asie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 obrazového materiálu: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19200"/>
            <a:ext cx="8382000" cy="54102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000" dirty="0" smtClean="0">
                <a:cs typeface="Arial" charset="0"/>
              </a:rPr>
              <a:t>Všechny uveřejněné odkazy [cit. 2012-11-04]. Dostupné pod licencí </a:t>
            </a:r>
            <a:r>
              <a:rPr lang="cs-CZ" sz="2000" dirty="0" err="1" smtClean="0">
                <a:cs typeface="Arial" charset="0"/>
              </a:rPr>
              <a:t>Creative</a:t>
            </a:r>
            <a:r>
              <a:rPr lang="cs-CZ" sz="2000" dirty="0" smtClean="0">
                <a:cs typeface="Arial" charset="0"/>
              </a:rPr>
              <a:t> </a:t>
            </a:r>
            <a:r>
              <a:rPr lang="cs-CZ" sz="2000" dirty="0" err="1" smtClean="0">
                <a:cs typeface="Arial" charset="0"/>
              </a:rPr>
              <a:t>Commons</a:t>
            </a:r>
            <a:r>
              <a:rPr lang="cs-CZ" sz="2000" dirty="0" smtClean="0">
                <a:cs typeface="Arial" charset="0"/>
              </a:rPr>
              <a:t> na WWW: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>
              <a:cs typeface="Arial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1.</a:t>
            </a:r>
            <a:r>
              <a:rPr lang="cs-CZ" sz="2000" dirty="0" smtClean="0">
                <a:hlinkClick r:id="rId2"/>
              </a:rPr>
              <a:t>http://cs.wikipedia.org/wiki/Soubor:Phasianus_colchicus_2_tom_%28Lukasz_Lukasik%29.jpg</a:t>
            </a:r>
            <a:endParaRPr lang="cs-CZ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2.</a:t>
            </a:r>
            <a:r>
              <a:rPr lang="cs-CZ" sz="2000" dirty="0" smtClean="0">
                <a:hlinkClick r:id="rId3"/>
              </a:rPr>
              <a:t>http://cs.wikipedia.org/wiki/Soubor:Stavenn_Lophura_nycthemera_01.jpg</a:t>
            </a:r>
            <a:endParaRPr lang="cs-CZ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3. </a:t>
            </a:r>
            <a:r>
              <a:rPr lang="cs-CZ" sz="2000" dirty="0" smtClean="0">
                <a:hlinkClick r:id="rId4"/>
              </a:rPr>
              <a:t>http://cs.wikipedia.org/wiki/Soubor:Syrmaticus_reevesii_-Norway_-captive-8.jpg</a:t>
            </a:r>
            <a:endParaRPr lang="cs-CZ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4. </a:t>
            </a:r>
            <a:r>
              <a:rPr lang="cs-CZ" sz="2000" dirty="0" smtClean="0">
                <a:hlinkClick r:id="rId5"/>
              </a:rPr>
              <a:t>http://cs.wikipedia.org/wiki/Soubor:Diamantfasan.jpg</a:t>
            </a:r>
            <a:endParaRPr lang="cs-CZ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5.</a:t>
            </a:r>
            <a:r>
              <a:rPr lang="cs-CZ" sz="2000" dirty="0" smtClean="0">
                <a:hlinkClick r:id="rId6"/>
              </a:rPr>
              <a:t>http://cs.wikipedia.org/wiki/Soubor:Chrysolophus.pictus-01-Castolovice.jpg</a:t>
            </a:r>
            <a:endParaRPr lang="cs-CZ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6.</a:t>
            </a:r>
            <a:r>
              <a:rPr lang="cs-CZ" sz="2000" dirty="0" smtClean="0">
                <a:hlinkClick r:id="rId7"/>
              </a:rPr>
              <a:t>http://cs.wikipedia.org/wiki/Soubor:Polyplectron_bicalcaratum_male.jpg</a:t>
            </a:r>
            <a:endParaRPr lang="cs-CZ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7. </a:t>
            </a:r>
            <a:r>
              <a:rPr lang="cs-CZ" sz="2000" dirty="0" smtClean="0">
                <a:hlinkClick r:id="rId8"/>
              </a:rPr>
              <a:t>http://cs.wikipedia.org/wiki/Soubor:Satyr_Tragopan_Osaka.jpg</a:t>
            </a:r>
            <a:endParaRPr lang="cs-CZ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8. </a:t>
            </a:r>
            <a:r>
              <a:rPr lang="cs-CZ" sz="2000" dirty="0" smtClean="0">
                <a:hlinkClick r:id="rId9"/>
              </a:rPr>
              <a:t>http://cs.wikipedia.org/wiki/Soubor:PeackockSide.jpg</a:t>
            </a: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259</TotalTime>
  <Words>429</Words>
  <Application>Microsoft Office PowerPoint</Application>
  <PresentationFormat>Předvádění na obrazovce (4:3)</PresentationFormat>
  <Paragraphs>81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Přehlednost</vt:lpstr>
      <vt:lpstr>Vy_52_Inovace_41_Bažantovití</vt:lpstr>
      <vt:lpstr>Anotace</vt:lpstr>
      <vt:lpstr>Bažanti</vt:lpstr>
      <vt:lpstr>Bažantovití</vt:lpstr>
      <vt:lpstr>Lov</vt:lpstr>
      <vt:lpstr>Bažant obecný</vt:lpstr>
      <vt:lpstr>Bažant stříbrný</vt:lpstr>
      <vt:lpstr>Bažant královský</vt:lpstr>
      <vt:lpstr>Bažant diamantový</vt:lpstr>
      <vt:lpstr>Bažant zlatý</vt:lpstr>
      <vt:lpstr>Bažant paví - šedý</vt:lpstr>
      <vt:lpstr>Satyr himálajský</vt:lpstr>
      <vt:lpstr>Páv korunkatý</vt:lpstr>
      <vt:lpstr>Chov</vt:lpstr>
      <vt:lpstr>Odpovědi na otázky: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Petr</dc:creator>
  <cp:lastModifiedBy>Slámová Libuše</cp:lastModifiedBy>
  <cp:revision>23</cp:revision>
  <cp:lastPrinted>1601-01-01T00:00:00Z</cp:lastPrinted>
  <dcterms:created xsi:type="dcterms:W3CDTF">1601-01-01T00:00:00Z</dcterms:created>
  <dcterms:modified xsi:type="dcterms:W3CDTF">2013-05-28T08:44:51Z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