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7"/>
  </p:notesMasterIdLst>
  <p:sldIdLst>
    <p:sldId id="257" r:id="rId2"/>
    <p:sldId id="258" r:id="rId3"/>
    <p:sldId id="264" r:id="rId4"/>
    <p:sldId id="266" r:id="rId5"/>
    <p:sldId id="265" r:id="rId6"/>
    <p:sldId id="267" r:id="rId7"/>
    <p:sldId id="259" r:id="rId8"/>
    <p:sldId id="261" r:id="rId9"/>
    <p:sldId id="268" r:id="rId10"/>
    <p:sldId id="262" r:id="rId11"/>
    <p:sldId id="260" r:id="rId12"/>
    <p:sldId id="270" r:id="rId13"/>
    <p:sldId id="263" r:id="rId14"/>
    <p:sldId id="271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9" autoAdjust="0"/>
    <p:restoredTop sz="94660"/>
  </p:normalViewPr>
  <p:slideViewPr>
    <p:cSldViewPr>
      <p:cViewPr varScale="1">
        <p:scale>
          <a:sx n="100" d="100"/>
          <a:sy n="100" d="100"/>
        </p:scale>
        <p:origin x="-31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FC7BF3-F0AF-499A-B56B-B3000B228DB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B0CF00-3B86-49E5-B2A5-3680B31FE1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092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8B1FDD-62BF-4C93-AB83-2D95A46FCBE1}" type="slidenum">
              <a:rPr lang="cs-CZ" smtClean="0"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639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3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kladruby.cz/" TargetMode="Externa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jeco.cz/index.php?detail=1&amp;id_desc=36948&amp;s_lang=2&amp;title=chladnokrevn%EDk" TargetMode="External"/><Relationship Id="rId2" Type="http://schemas.openxmlformats.org/officeDocument/2006/relationships/hyperlink" Target="http://www.cojeco.cz/index.php?detail=1&amp;id_desc=96665&amp;s_lang=2&amp;title=teplokrevn%ED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hyperlink" Target="http://www.youtube.com/watch?feature=player_embedded&amp;v=-EVhQXEwhG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hyperlink" Target="http://www.nhkladruby.cz/video" TargetMode="Externa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fotosarka.rajce.idnes.cz/Damsky_den_ve_Slatinanech_2012/#IMG_6321.jpg" TargetMode="External"/><Relationship Id="rId3" Type="http://schemas.openxmlformats.org/officeDocument/2006/relationships/hyperlink" Target="http://fotosarka.rajce.idnes.cz/Damsky_den_ve_Slatinanech_2012/#IMG_5458.jpg" TargetMode="External"/><Relationship Id="rId7" Type="http://schemas.openxmlformats.org/officeDocument/2006/relationships/hyperlink" Target="http://fotosarka.rajce.idnes.cz/Damsky_den_ve_Slatinanech_2012/#IMG_6572.jpg" TargetMode="External"/><Relationship Id="rId2" Type="http://schemas.openxmlformats.org/officeDocument/2006/relationships/hyperlink" Target="http://cs.wikipedia.org/wiki/Soubor:Kladruby_nad_Labem_-_kon%C4%9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otosarka.rajce.idnes.cz/Damsky_den_ve_Slatinanech_2012/#IMG_5516.jpg" TargetMode="External"/><Relationship Id="rId5" Type="http://schemas.openxmlformats.org/officeDocument/2006/relationships/hyperlink" Target="http://fotosarka.rajce.idnes.cz/Damsky_den_ve_Slatinanech_2012/#IMG_5463.jpg" TargetMode="External"/><Relationship Id="rId4" Type="http://schemas.openxmlformats.org/officeDocument/2006/relationships/hyperlink" Target="http://fotosarka.rajce.idnes.cz/Damsky_den_ve_Slatinanech_2012/#IMG_544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511480" cy="1470025"/>
          </a:xfrm>
        </p:spPr>
        <p:txBody>
          <a:bodyPr/>
          <a:lstStyle/>
          <a:p>
            <a:pPr eaLnBrk="1" hangingPunct="1"/>
            <a:r>
              <a:rPr lang="cs-CZ" sz="3200" dirty="0" smtClean="0">
                <a:latin typeface="Verdana" pitchFamily="34" charset="0"/>
              </a:rPr>
              <a:t>Vy_52_Inovace_45_Kladrubští </a:t>
            </a:r>
            <a:r>
              <a:rPr lang="cs-CZ" sz="3200" dirty="0" smtClean="0">
                <a:latin typeface="Verdana" pitchFamily="34" charset="0"/>
              </a:rPr>
              <a:t>koně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Výprachtice 390</a:t>
            </a:r>
          </a:p>
          <a:p>
            <a:pPr eaLnBrk="1" hangingPunct="1"/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</p:txBody>
      </p:sp>
      <p:pic>
        <p:nvPicPr>
          <p:cNvPr id="3076" name="Picture 4" descr="eu_lo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204570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Digitální studijní materiál je určen pro učivo zoologie. Zaobírá se učivo o koních. V prezentaci je upřednostněn chov starokladrubských koní. </a:t>
            </a:r>
            <a:endParaRPr lang="cs-CZ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17.11.2012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Bc. Petr Grossmann</a:t>
            </a:r>
            <a:endParaRPr lang="cs-CZ"/>
          </a:p>
        </p:txBody>
      </p:sp>
      <p:pic>
        <p:nvPicPr>
          <p:cNvPr id="9218" name="Picture 2" descr="C:\Users\Petr\AppData\Local\Microsoft\Windows\Temporary Internet Files\Content.IE5\HOUGVK9B\MC90033104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249008"/>
            <a:ext cx="474308" cy="64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538598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 na video</a:t>
            </a:r>
            <a:endParaRPr lang="cs-CZ" dirty="0"/>
          </a:p>
        </p:txBody>
      </p:sp>
      <p:pic>
        <p:nvPicPr>
          <p:cNvPr id="9219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74922"/>
            <a:ext cx="587692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443711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otázka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643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Starokladrubští koně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Tato zvláštní rasa je chována nepřetržitě již 400 </a:t>
            </a:r>
            <a:r>
              <a:rPr lang="cs-CZ" sz="2800" dirty="0" smtClean="0"/>
              <a:t>let; </a:t>
            </a:r>
          </a:p>
          <a:p>
            <a:r>
              <a:rPr lang="cs-CZ" sz="2800" dirty="0"/>
              <a:t>je nejstarší české plemeno, </a:t>
            </a:r>
          </a:p>
          <a:p>
            <a:r>
              <a:rPr lang="cs-CZ" sz="2800" dirty="0"/>
              <a:t>český chovatelský </a:t>
            </a:r>
            <a:r>
              <a:rPr lang="cs-CZ" sz="2800" dirty="0" smtClean="0"/>
              <a:t>unikát</a:t>
            </a:r>
          </a:p>
          <a:p>
            <a:r>
              <a:rPr lang="cs-CZ" sz="2800" dirty="0" smtClean="0"/>
              <a:t>řadí se k </a:t>
            </a:r>
            <a:r>
              <a:rPr lang="cs-CZ" sz="2800" dirty="0"/>
              <a:t>nejstarším plemenům na </a:t>
            </a:r>
            <a:r>
              <a:rPr lang="cs-CZ" sz="2800" dirty="0" smtClean="0"/>
              <a:t>světě; </a:t>
            </a:r>
          </a:p>
          <a:p>
            <a:r>
              <a:rPr lang="cs-CZ" sz="2800" dirty="0"/>
              <a:t>je to jediné plemeno koní vyšlechtěné speciálně pro ceremoniální účely panovníků; </a:t>
            </a:r>
          </a:p>
          <a:p>
            <a:endParaRPr lang="cs-CZ" dirty="0" smtClean="0"/>
          </a:p>
        </p:txBody>
      </p:sp>
      <p:pic>
        <p:nvPicPr>
          <p:cNvPr id="7170" name="Picture 2" descr="C:\Users\Petr\AppData\Local\Microsoft\Windows\Temporary Internet Files\Content.IE5\CNFR8CXJ\MC90032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941168"/>
            <a:ext cx="2430467" cy="155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6107332"/>
            <a:ext cx="3600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http://www.nhkladruby.cz</a:t>
            </a:r>
            <a:r>
              <a:rPr lang="cs-CZ" dirty="0"/>
              <a:t>/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210394"/>
            <a:ext cx="592137" cy="89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47713" y="5335697"/>
            <a:ext cx="33683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Ukaž na mapě kde leží Kladruby nad Labem?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611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8004990" cy="5340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602128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03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Starokladrubský kůň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koně </a:t>
            </a:r>
            <a:r>
              <a:rPr lang="cs-CZ" sz="2800" dirty="0"/>
              <a:t>jsou teplokrevné plemeno, pocházející ze staroitalských a </a:t>
            </a:r>
            <a:r>
              <a:rPr lang="cs-CZ" sz="2800" dirty="0" err="1"/>
              <a:t>starošpanělských</a:t>
            </a:r>
            <a:r>
              <a:rPr lang="cs-CZ" sz="2800" dirty="0"/>
              <a:t> koní;</a:t>
            </a:r>
          </a:p>
          <a:p>
            <a:r>
              <a:rPr lang="cs-CZ" sz="2800" dirty="0" smtClean="0"/>
              <a:t>do dnešních dnů si stále udržel barokní ráz; </a:t>
            </a:r>
          </a:p>
          <a:p>
            <a:r>
              <a:rPr lang="cs-CZ" sz="2800" dirty="0" smtClean="0"/>
              <a:t>dnes je velmi oblíbený jako výstavní kůň, také je velmi oblíbený jako rodinný kůň; </a:t>
            </a:r>
          </a:p>
          <a:p>
            <a:r>
              <a:rPr lang="cs-CZ" sz="2800" dirty="0" smtClean="0"/>
              <a:t>starokladrubští </a:t>
            </a:r>
            <a:r>
              <a:rPr lang="cs-CZ" sz="2800" dirty="0"/>
              <a:t>koně jsou pro svůj vyrovnaný charakter používáni také pro </a:t>
            </a:r>
            <a:r>
              <a:rPr lang="cs-CZ" sz="2800" dirty="0" smtClean="0"/>
              <a:t>hippoterapii </a:t>
            </a:r>
            <a:r>
              <a:rPr lang="cs-CZ" sz="2800" dirty="0"/>
              <a:t>a rekreační </a:t>
            </a:r>
            <a:r>
              <a:rPr lang="cs-CZ" sz="2800" dirty="0" smtClean="0"/>
              <a:t>ježdění;</a:t>
            </a:r>
            <a:endParaRPr lang="cs-CZ" sz="2800" dirty="0"/>
          </a:p>
          <a:p>
            <a:r>
              <a:rPr lang="cs-CZ" sz="2800" dirty="0" smtClean="0"/>
              <a:t>své </a:t>
            </a:r>
            <a:r>
              <a:rPr lang="cs-CZ" sz="2800" dirty="0"/>
              <a:t>jméno dostal podle hřebčína v Kladrubech nad Labem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131787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teplokrevní koně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22395" y="6131787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chladnokrevní koně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013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56076" y="62373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 Šárka </a:t>
            </a:r>
            <a:r>
              <a:rPr lang="cs-CZ" dirty="0" err="1" smtClean="0"/>
              <a:t>Veinhauerová</a:t>
            </a:r>
            <a:endParaRPr lang="cs-CZ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8532948" cy="5688632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403311" y="589790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10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Národní hřebčín v Kladrubech nad Labem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19256" cy="453650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 nejstarší velký hřebčín </a:t>
            </a:r>
            <a:r>
              <a:rPr lang="cs-CZ" sz="2800" dirty="0"/>
              <a:t>na </a:t>
            </a:r>
            <a:r>
              <a:rPr lang="cs-CZ" sz="2800" dirty="0" smtClean="0"/>
              <a:t>světě; </a:t>
            </a:r>
          </a:p>
          <a:p>
            <a:r>
              <a:rPr lang="cs-CZ" sz="2800" dirty="0" smtClean="0"/>
              <a:t>leží </a:t>
            </a:r>
            <a:r>
              <a:rPr lang="cs-CZ" sz="2800" dirty="0"/>
              <a:t>v Polabské nížině nedaleko Pardubic, </a:t>
            </a:r>
            <a:endParaRPr lang="cs-CZ" sz="2800" dirty="0" smtClean="0"/>
          </a:p>
          <a:p>
            <a:r>
              <a:rPr lang="cs-CZ" sz="2800" dirty="0" smtClean="0"/>
              <a:t>koně </a:t>
            </a:r>
            <a:r>
              <a:rPr lang="cs-CZ" sz="2800" dirty="0"/>
              <a:t>Národního hřebčína v Kladrubech nad </a:t>
            </a:r>
            <a:r>
              <a:rPr lang="cs-CZ" sz="2800" dirty="0" smtClean="0"/>
              <a:t>Labem jsou </a:t>
            </a:r>
            <a:r>
              <a:rPr lang="cs-CZ" sz="2800" dirty="0"/>
              <a:t>v současné době </a:t>
            </a:r>
            <a:r>
              <a:rPr lang="cs-CZ" sz="2800" dirty="0" smtClean="0"/>
              <a:t>chováni:</a:t>
            </a:r>
            <a:endParaRPr lang="cs-CZ" sz="28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916667" y="3870151"/>
            <a:ext cx="5427656" cy="2808312"/>
            <a:chOff x="2052129" y="2165895"/>
            <a:chExt cx="7162332" cy="3482841"/>
          </a:xfrm>
        </p:grpSpPr>
        <p:sp>
          <p:nvSpPr>
            <p:cNvPr id="7" name="Volný tvar 6"/>
            <p:cNvSpPr/>
            <p:nvPr/>
          </p:nvSpPr>
          <p:spPr>
            <a:xfrm flipH="1">
              <a:off x="7256200" y="4322378"/>
              <a:ext cx="175009" cy="8198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87132" y="0"/>
                  </a:moveTo>
                  <a:lnTo>
                    <a:pt x="187132" y="819819"/>
                  </a:lnTo>
                  <a:lnTo>
                    <a:pt x="0" y="819819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Volný tvar 7"/>
            <p:cNvSpPr/>
            <p:nvPr/>
          </p:nvSpPr>
          <p:spPr>
            <a:xfrm>
              <a:off x="5586014" y="3021359"/>
              <a:ext cx="1265373" cy="8198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819819"/>
                  </a:lnTo>
                  <a:lnTo>
                    <a:pt x="1265373" y="819819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Volný tvar 8"/>
            <p:cNvSpPr/>
            <p:nvPr/>
          </p:nvSpPr>
          <p:spPr>
            <a:xfrm>
              <a:off x="3834346" y="4322378"/>
              <a:ext cx="187132" cy="81981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87132" y="0"/>
                  </a:moveTo>
                  <a:lnTo>
                    <a:pt x="187132" y="819819"/>
                  </a:lnTo>
                  <a:lnTo>
                    <a:pt x="0" y="819819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3130370" y="3431269"/>
              <a:ext cx="1782216" cy="891108"/>
            </a:xfrm>
            <a:custGeom>
              <a:avLst/>
              <a:gdLst>
                <a:gd name="connsiteX0" fmla="*/ 0 w 1782216"/>
                <a:gd name="connsiteY0" fmla="*/ 0 h 891108"/>
                <a:gd name="connsiteX1" fmla="*/ 1782216 w 1782216"/>
                <a:gd name="connsiteY1" fmla="*/ 0 h 891108"/>
                <a:gd name="connsiteX2" fmla="*/ 1782216 w 1782216"/>
                <a:gd name="connsiteY2" fmla="*/ 891108 h 891108"/>
                <a:gd name="connsiteX3" fmla="*/ 0 w 1782216"/>
                <a:gd name="connsiteY3" fmla="*/ 891108 h 891108"/>
                <a:gd name="connsiteX4" fmla="*/ 0 w 1782216"/>
                <a:gd name="connsiteY4" fmla="*/ 0 h 891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2216" h="891108">
                  <a:moveTo>
                    <a:pt x="0" y="0"/>
                  </a:moveTo>
                  <a:lnTo>
                    <a:pt x="1782216" y="0"/>
                  </a:lnTo>
                  <a:lnTo>
                    <a:pt x="1782216" y="891108"/>
                  </a:lnTo>
                  <a:lnTo>
                    <a:pt x="0" y="89110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050" tIns="19050" rIns="19050" bIns="1905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Kladruby nad Labem</a:t>
              </a:r>
              <a:endParaRPr lang="cs-CZ" sz="2000" kern="1200" dirty="0"/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2052129" y="4696643"/>
              <a:ext cx="1782216" cy="891108"/>
            </a:xfrm>
            <a:custGeom>
              <a:avLst/>
              <a:gdLst>
                <a:gd name="connsiteX0" fmla="*/ 0 w 1782216"/>
                <a:gd name="connsiteY0" fmla="*/ 0 h 891108"/>
                <a:gd name="connsiteX1" fmla="*/ 1782216 w 1782216"/>
                <a:gd name="connsiteY1" fmla="*/ 0 h 891108"/>
                <a:gd name="connsiteX2" fmla="*/ 1782216 w 1782216"/>
                <a:gd name="connsiteY2" fmla="*/ 891108 h 891108"/>
                <a:gd name="connsiteX3" fmla="*/ 0 w 1782216"/>
                <a:gd name="connsiteY3" fmla="*/ 891108 h 891108"/>
                <a:gd name="connsiteX4" fmla="*/ 0 w 1782216"/>
                <a:gd name="connsiteY4" fmla="*/ 0 h 891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2216" h="891108">
                  <a:moveTo>
                    <a:pt x="0" y="0"/>
                  </a:moveTo>
                  <a:lnTo>
                    <a:pt x="1782216" y="0"/>
                  </a:lnTo>
                  <a:lnTo>
                    <a:pt x="1782216" y="891108"/>
                  </a:lnTo>
                  <a:lnTo>
                    <a:pt x="0" y="89110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050" tIns="19050" rIns="19050" bIns="1905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/>
                <a:t>bělouši</a:t>
              </a:r>
              <a:endParaRPr lang="cs-CZ" sz="2800" kern="1200" dirty="0"/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6365093" y="3431269"/>
              <a:ext cx="1782216" cy="891108"/>
            </a:xfrm>
            <a:custGeom>
              <a:avLst/>
              <a:gdLst>
                <a:gd name="connsiteX0" fmla="*/ 0 w 1782216"/>
                <a:gd name="connsiteY0" fmla="*/ 0 h 891108"/>
                <a:gd name="connsiteX1" fmla="*/ 1782216 w 1782216"/>
                <a:gd name="connsiteY1" fmla="*/ 0 h 891108"/>
                <a:gd name="connsiteX2" fmla="*/ 1782216 w 1782216"/>
                <a:gd name="connsiteY2" fmla="*/ 891108 h 891108"/>
                <a:gd name="connsiteX3" fmla="*/ 0 w 1782216"/>
                <a:gd name="connsiteY3" fmla="*/ 891108 h 891108"/>
                <a:gd name="connsiteX4" fmla="*/ 0 w 1782216"/>
                <a:gd name="connsiteY4" fmla="*/ 0 h 891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2216" h="891108">
                  <a:moveTo>
                    <a:pt x="0" y="0"/>
                  </a:moveTo>
                  <a:lnTo>
                    <a:pt x="1782216" y="0"/>
                  </a:lnTo>
                  <a:lnTo>
                    <a:pt x="1782216" y="891108"/>
                  </a:lnTo>
                  <a:lnTo>
                    <a:pt x="0" y="89110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050" tIns="19050" rIns="19050" bIns="1905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/>
                <a:t>Slatiňany</a:t>
              </a:r>
              <a:endParaRPr lang="cs-CZ" sz="2400" kern="1200" dirty="0"/>
            </a:p>
          </p:txBody>
        </p:sp>
        <p:sp>
          <p:nvSpPr>
            <p:cNvPr id="15" name="Volný tvar 14"/>
            <p:cNvSpPr/>
            <p:nvPr/>
          </p:nvSpPr>
          <p:spPr>
            <a:xfrm>
              <a:off x="7432245" y="4757628"/>
              <a:ext cx="1782216" cy="891108"/>
            </a:xfrm>
            <a:custGeom>
              <a:avLst/>
              <a:gdLst>
                <a:gd name="connsiteX0" fmla="*/ 0 w 1782216"/>
                <a:gd name="connsiteY0" fmla="*/ 0 h 891108"/>
                <a:gd name="connsiteX1" fmla="*/ 1782216 w 1782216"/>
                <a:gd name="connsiteY1" fmla="*/ 0 h 891108"/>
                <a:gd name="connsiteX2" fmla="*/ 1782216 w 1782216"/>
                <a:gd name="connsiteY2" fmla="*/ 891108 h 891108"/>
                <a:gd name="connsiteX3" fmla="*/ 0 w 1782216"/>
                <a:gd name="connsiteY3" fmla="*/ 891108 h 891108"/>
                <a:gd name="connsiteX4" fmla="*/ 0 w 1782216"/>
                <a:gd name="connsiteY4" fmla="*/ 0 h 891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2216" h="891108">
                  <a:moveTo>
                    <a:pt x="0" y="0"/>
                  </a:moveTo>
                  <a:lnTo>
                    <a:pt x="1782216" y="0"/>
                  </a:lnTo>
                  <a:lnTo>
                    <a:pt x="1782216" y="891108"/>
                  </a:lnTo>
                  <a:lnTo>
                    <a:pt x="0" y="89110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050" tIns="19050" rIns="19050" bIns="1905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/>
                <a:t>vraníci</a:t>
              </a:r>
              <a:endParaRPr lang="cs-CZ" sz="2400" kern="1200" dirty="0"/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4694906" y="2165895"/>
              <a:ext cx="1782216" cy="891108"/>
            </a:xfrm>
            <a:custGeom>
              <a:avLst/>
              <a:gdLst>
                <a:gd name="connsiteX0" fmla="*/ 0 w 1782216"/>
                <a:gd name="connsiteY0" fmla="*/ 0 h 891108"/>
                <a:gd name="connsiteX1" fmla="*/ 1782216 w 1782216"/>
                <a:gd name="connsiteY1" fmla="*/ 0 h 891108"/>
                <a:gd name="connsiteX2" fmla="*/ 1782216 w 1782216"/>
                <a:gd name="connsiteY2" fmla="*/ 891108 h 891108"/>
                <a:gd name="connsiteX3" fmla="*/ 0 w 1782216"/>
                <a:gd name="connsiteY3" fmla="*/ 891108 h 891108"/>
                <a:gd name="connsiteX4" fmla="*/ 0 w 1782216"/>
                <a:gd name="connsiteY4" fmla="*/ 0 h 891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2216" h="891108">
                  <a:moveTo>
                    <a:pt x="0" y="0"/>
                  </a:moveTo>
                  <a:lnTo>
                    <a:pt x="1782216" y="0"/>
                  </a:lnTo>
                  <a:lnTo>
                    <a:pt x="1782216" y="891108"/>
                  </a:lnTo>
                  <a:lnTo>
                    <a:pt x="0" y="89110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050" tIns="19050" rIns="19050" bIns="1905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/>
                <a:t>Národní hřebčín </a:t>
              </a:r>
              <a:endParaRPr lang="cs-CZ" sz="24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525168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starokladrubských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Autofit/>
          </a:bodyPr>
          <a:lstStyle/>
          <a:p>
            <a:r>
              <a:rPr lang="cs-CZ" sz="2600" dirty="0" smtClean="0"/>
              <a:t>starokladrubští bělouši byli původně využíváni pro ceremoniální účely, starokladrubští vraníci pro církevní hodnostáře; </a:t>
            </a:r>
          </a:p>
          <a:p>
            <a:r>
              <a:rPr lang="cs-CZ" sz="2600" dirty="0" smtClean="0"/>
              <a:t>dnes působí starokladrubští bělouši v původní funkci u švédského a dánského královského dvora; </a:t>
            </a:r>
          </a:p>
          <a:p>
            <a:r>
              <a:rPr lang="cs-CZ" sz="2600" dirty="0" smtClean="0"/>
              <a:t>v současnosti reprezentují starokladrubští bělouši a vraníci v soutěžích spřežení, ale můžeme je shlédnout také v klasické drezúře, v soutěžích barokního ježdění; </a:t>
            </a:r>
          </a:p>
          <a:p>
            <a:r>
              <a:rPr lang="cs-CZ" sz="2600" dirty="0" smtClean="0"/>
              <a:t>koně se používají ve službách jízdních policistů v Praze, Pardubicích a Ostravě. </a:t>
            </a:r>
          </a:p>
        </p:txBody>
      </p:sp>
    </p:spTree>
    <p:extLst>
      <p:ext uri="{BB962C8B-B14F-4D97-AF65-F5344CB8AC3E}">
        <p14:creationId xmlns:p14="http://schemas.microsoft.com/office/powerpoint/2010/main" val="74518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41714"/>
            <a:ext cx="5328592" cy="3552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687616" y="6409443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 Šárka </a:t>
            </a:r>
            <a:r>
              <a:rPr lang="cs-CZ" dirty="0" err="1" smtClean="0"/>
              <a:t>Veinhauerová</a:t>
            </a:r>
            <a:endParaRPr lang="cs-CZ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7672631" y="375089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586105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501" y="187485"/>
            <a:ext cx="5294321" cy="3529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7" name="Picture 15" descr="C:\Users\Petr\AppData\Local\Microsoft\Windows\Temporary Internet Files\Content.IE5\HOUGVK9B\MC900331048[2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207" y="4574028"/>
            <a:ext cx="669202" cy="907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6667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Okénko do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roku </a:t>
            </a:r>
            <a:r>
              <a:rPr lang="cs-CZ" sz="2800" dirty="0"/>
              <a:t>1579 nechal císař Rudolf </a:t>
            </a:r>
            <a:r>
              <a:rPr lang="cs-CZ" sz="2800" dirty="0" smtClean="0"/>
              <a:t>II. </a:t>
            </a:r>
            <a:r>
              <a:rPr lang="cs-CZ" sz="2800" dirty="0"/>
              <a:t>povýšit původní koňskou oboru na císařský dvorní </a:t>
            </a:r>
            <a:r>
              <a:rPr lang="cs-CZ" sz="2800" dirty="0" smtClean="0"/>
              <a:t>hřebčín; </a:t>
            </a:r>
          </a:p>
          <a:p>
            <a:r>
              <a:rPr lang="cs-CZ" sz="2800" dirty="0" smtClean="0"/>
              <a:t>tento </a:t>
            </a:r>
            <a:r>
              <a:rPr lang="cs-CZ" sz="2800" dirty="0"/>
              <a:t>rok se zapsal do historie jako oficiální založení </a:t>
            </a:r>
            <a:r>
              <a:rPr lang="cs-CZ" sz="2800" dirty="0" smtClean="0"/>
              <a:t>hřebčína;</a:t>
            </a:r>
          </a:p>
          <a:p>
            <a:r>
              <a:rPr lang="cs-CZ" sz="2800" dirty="0" smtClean="0"/>
              <a:t>v </a:t>
            </a:r>
            <a:r>
              <a:rPr lang="cs-CZ" sz="2800" dirty="0"/>
              <a:t>majetku císařské rodiny zůstal hřebčín se zámkem až do konce habsburské monarchie v roce 1918.</a:t>
            </a:r>
          </a:p>
        </p:txBody>
      </p:sp>
      <p:pic>
        <p:nvPicPr>
          <p:cNvPr id="8194" name="Picture 2" descr="C:\Users\Petr\AppData\Local\Microsoft\Windows\Temporary Internet Files\Content.IE5\CNFR8CXJ\MC90032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81128"/>
            <a:ext cx="2664296" cy="170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7421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Současnost </a:t>
            </a:r>
            <a:r>
              <a:rPr lang="cs-CZ" dirty="0" smtClean="0"/>
              <a:t>chovu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</a:t>
            </a:r>
            <a:r>
              <a:rPr lang="cs-CZ" sz="2800" dirty="0"/>
              <a:t>současnosti chová Národní hřebčín Kladruby nad Labem, státní příspěvková organizace skoro 600 </a:t>
            </a:r>
            <a:r>
              <a:rPr lang="cs-CZ" sz="2800" dirty="0" smtClean="0"/>
              <a:t>koní; </a:t>
            </a:r>
          </a:p>
          <a:p>
            <a:r>
              <a:rPr lang="cs-CZ" sz="2800" dirty="0" smtClean="0"/>
              <a:t>v </a:t>
            </a:r>
            <a:r>
              <a:rPr lang="cs-CZ" sz="2800" dirty="0"/>
              <a:t>Kladrubech nad Labem si mohou návštěvníci prohlédnout starokladrubské bělouše spolu s malým stádem českých </a:t>
            </a:r>
            <a:r>
              <a:rPr lang="cs-CZ" sz="2800" dirty="0" smtClean="0"/>
              <a:t>teplokrevníků; </a:t>
            </a:r>
          </a:p>
          <a:p>
            <a:r>
              <a:rPr lang="cs-CZ" sz="2800" dirty="0" smtClean="0"/>
              <a:t>v hřebčínu </a:t>
            </a:r>
            <a:r>
              <a:rPr lang="cs-CZ" sz="2800" dirty="0"/>
              <a:t>Slatiňany jsou ustájeni starokladrubští vraníci, v současnosti kolem 280 </a:t>
            </a:r>
            <a:r>
              <a:rPr lang="cs-CZ" sz="2800" dirty="0" smtClean="0"/>
              <a:t>koní. </a:t>
            </a:r>
            <a:endParaRPr lang="cs-CZ" sz="2800" dirty="0"/>
          </a:p>
        </p:txBody>
      </p:sp>
      <p:pic>
        <p:nvPicPr>
          <p:cNvPr id="10242" name="Picture 2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800" y="5661248"/>
            <a:ext cx="635097" cy="96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5820434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Jakou barvu má vraník?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75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224876" cy="6337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13971"/>
            <a:ext cx="3662772" cy="2441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089" y="620687"/>
            <a:ext cx="3765731" cy="251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22079" y="6389117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23439" y="6167437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40352" y="324463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pic>
        <p:nvPicPr>
          <p:cNvPr id="5125" name="Picture 5" descr="C:\Users\Petr\AppData\Local\Microsoft\Windows\Temporary Internet Files\Content.IE5\HOUGVK9B\MC900331048[2].wm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218" y="6155567"/>
            <a:ext cx="403736" cy="54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387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Hřebčín Slatiňany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Zde se chová </a:t>
            </a:r>
            <a:r>
              <a:rPr lang="cs-CZ" sz="2800" dirty="0"/>
              <a:t>přes 65 let </a:t>
            </a:r>
            <a:r>
              <a:rPr lang="cs-CZ" sz="2800" dirty="0" smtClean="0"/>
              <a:t>starokladrubský </a:t>
            </a:r>
            <a:r>
              <a:rPr lang="cs-CZ" sz="2800" dirty="0"/>
              <a:t>kůň </a:t>
            </a:r>
            <a:r>
              <a:rPr lang="cs-CZ" sz="2800" dirty="0" smtClean="0"/>
              <a:t>v černé </a:t>
            </a:r>
            <a:r>
              <a:rPr lang="cs-CZ" sz="2800" dirty="0"/>
              <a:t>barvě, čili starokladrubský </a:t>
            </a:r>
            <a:r>
              <a:rPr lang="cs-CZ" sz="2800" dirty="0" smtClean="0"/>
              <a:t>vraník; </a:t>
            </a:r>
          </a:p>
          <a:p>
            <a:r>
              <a:rPr lang="cs-CZ" sz="2800" dirty="0" smtClean="0"/>
              <a:t>starokladrubský </a:t>
            </a:r>
            <a:r>
              <a:rPr lang="cs-CZ" sz="2800" dirty="0"/>
              <a:t>kůň se řadí mezi barokní rasy koní, má španělsko-neapolský původ a vznikl pro ceremoniální účely panovnických </a:t>
            </a:r>
            <a:r>
              <a:rPr lang="cs-CZ" sz="2800" dirty="0" smtClean="0"/>
              <a:t>dvorů; </a:t>
            </a:r>
          </a:p>
          <a:p>
            <a:r>
              <a:rPr lang="cs-CZ" sz="2800" dirty="0" smtClean="0"/>
              <a:t>historie </a:t>
            </a:r>
            <a:r>
              <a:rPr lang="cs-CZ" sz="2800" dirty="0"/>
              <a:t>chovu sahá až do roku 1579, avšak chov vraníků byl přerušen a v 1931 téměř zcela </a:t>
            </a:r>
            <a:r>
              <a:rPr lang="cs-CZ" sz="2800" dirty="0" smtClean="0"/>
              <a:t>zlikvidován; </a:t>
            </a:r>
          </a:p>
          <a:p>
            <a:r>
              <a:rPr lang="cs-CZ" sz="2800" dirty="0" smtClean="0"/>
              <a:t>obnova chovu byla dokončena v 70. letech.</a:t>
            </a:r>
            <a:endParaRPr lang="cs-CZ" sz="2800" dirty="0"/>
          </a:p>
        </p:txBody>
      </p:sp>
      <p:pic>
        <p:nvPicPr>
          <p:cNvPr id="4" name="Picture 3" descr="C:\Users\Petr\AppData\Local\Microsoft\Windows\Temporary Internet Files\Content.IE5\232XPSDO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47" y="5805264"/>
            <a:ext cx="587692" cy="8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31640" y="592844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Který seriál se natáčel v tomto hřebčínu?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588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 viz odkaz na mapu: Kladruby nad Labem</a:t>
            </a:r>
          </a:p>
          <a:p>
            <a:r>
              <a:rPr lang="cs-CZ" sz="2800" dirty="0" smtClean="0"/>
              <a:t>2.  vraník je černý</a:t>
            </a:r>
          </a:p>
          <a:p>
            <a:r>
              <a:rPr lang="cs-CZ" sz="2800" dirty="0" smtClean="0"/>
              <a:t>3.  Dobrá voda – film z dostihového prostředí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0341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1800" dirty="0" smtClean="0"/>
              <a:t>Obr. 1 </a:t>
            </a:r>
            <a:r>
              <a:rPr lang="cs-CZ" sz="1800" dirty="0" err="1" smtClean="0"/>
              <a:t>Prazak</a:t>
            </a:r>
            <a:r>
              <a:rPr lang="cs-CZ" sz="1800" dirty="0" smtClean="0"/>
              <a:t>. </a:t>
            </a:r>
            <a:r>
              <a:rPr lang="cs-CZ" sz="1800" dirty="0"/>
              <a:t>cs.wikipedia.org. </a:t>
            </a:r>
            <a:r>
              <a:rPr lang="fr-FR" sz="1800" dirty="0"/>
              <a:t>[online]. [vid. </a:t>
            </a:r>
            <a:r>
              <a:rPr lang="cs-CZ" sz="1800" dirty="0"/>
              <a:t>9</a:t>
            </a:r>
            <a:r>
              <a:rPr lang="fr-FR" sz="1800" dirty="0" smtClean="0"/>
              <a:t>. </a:t>
            </a:r>
            <a:r>
              <a:rPr lang="cs-CZ" sz="1800" dirty="0" smtClean="0"/>
              <a:t>listopadu</a:t>
            </a:r>
            <a:r>
              <a:rPr lang="fr-FR" sz="1800" dirty="0" smtClean="0"/>
              <a:t> </a:t>
            </a:r>
            <a:r>
              <a:rPr lang="fr-FR" sz="1800" dirty="0"/>
              <a:t>2012, 21:34 CET]</a:t>
            </a:r>
            <a:r>
              <a:rPr lang="cs-CZ" sz="1800" dirty="0"/>
              <a:t> Dostupné z:</a:t>
            </a:r>
            <a:r>
              <a:rPr lang="cs-CZ" sz="1800" dirty="0" smtClean="0"/>
              <a:t> </a:t>
            </a:r>
            <a:r>
              <a:rPr lang="cs-CZ" sz="1800" dirty="0">
                <a:hlinkClick r:id="rId2"/>
              </a:rPr>
              <a:t>http://cs.wikipedia.org/wiki/Soubor:Kladruby_nad_Labem_-_</a:t>
            </a:r>
            <a:r>
              <a:rPr lang="cs-CZ" sz="1800" dirty="0" smtClean="0">
                <a:hlinkClick r:id="rId2"/>
              </a:rPr>
              <a:t>kon%C4%9B.jpg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Obr. </a:t>
            </a:r>
            <a:r>
              <a:rPr lang="cs-CZ" sz="1800" dirty="0"/>
              <a:t>2 </a:t>
            </a:r>
            <a:r>
              <a:rPr lang="cs-CZ" sz="1800" dirty="0" err="1" smtClean="0"/>
              <a:t>Veinhauerová</a:t>
            </a:r>
            <a:r>
              <a:rPr lang="cs-CZ" sz="1800" dirty="0" smtClean="0"/>
              <a:t>, Š. Dámský sen ve Slatiňanech. Rajce.cz </a:t>
            </a:r>
            <a:r>
              <a:rPr lang="cs-CZ" sz="1600" dirty="0"/>
              <a:t>[webová </a:t>
            </a:r>
            <a:r>
              <a:rPr lang="cs-CZ" sz="1600" dirty="0" smtClean="0"/>
              <a:t>prezentace], </a:t>
            </a:r>
            <a:r>
              <a:rPr lang="cs-CZ" sz="1600" dirty="0"/>
              <a:t>[vid. 09. </a:t>
            </a:r>
            <a:r>
              <a:rPr lang="cs-CZ" sz="1600" dirty="0" smtClean="0"/>
              <a:t>listopadu </a:t>
            </a:r>
            <a:r>
              <a:rPr lang="cs-CZ" sz="1600" dirty="0"/>
              <a:t>2012, </a:t>
            </a:r>
            <a:r>
              <a:rPr lang="cs-CZ" sz="1600" dirty="0" smtClean="0"/>
              <a:t>20:09 </a:t>
            </a:r>
            <a:r>
              <a:rPr lang="cs-CZ" sz="1600" dirty="0"/>
              <a:t>CET] Dostupné </a:t>
            </a:r>
            <a:r>
              <a:rPr lang="cs-CZ" sz="1600" dirty="0" smtClean="0"/>
              <a:t>z: 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://fotosarka.rajce.idnes.cz/Damsky_den_ve_Slatinanech_2012</a:t>
            </a:r>
            <a:r>
              <a:rPr lang="cs-CZ" sz="1800" dirty="0" smtClean="0">
                <a:hlinkClick r:id="rId3"/>
              </a:rPr>
              <a:t>/ #IMG_5458.jpg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Obr. </a:t>
            </a:r>
            <a:r>
              <a:rPr lang="cs-CZ" sz="1800" dirty="0"/>
              <a:t>3 </a:t>
            </a:r>
            <a:r>
              <a:rPr lang="cs-CZ" sz="1800" dirty="0" err="1"/>
              <a:t>Veinhauerová</a:t>
            </a:r>
            <a:r>
              <a:rPr lang="cs-CZ" sz="1800" dirty="0"/>
              <a:t>, Š. Dámský sen ve Slatiňanech. Rajce.cz [webová prezentace], [vid. 09. listopadu 2012, 20:04 CET] Dostupné z: </a:t>
            </a:r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://fotosarka.rajce.idnes.cz/Damsky_den_ve_Slatinanech_2012/#</a:t>
            </a:r>
            <a:r>
              <a:rPr lang="cs-CZ" sz="1800" dirty="0" smtClean="0">
                <a:hlinkClick r:id="rId4"/>
              </a:rPr>
              <a:t>IMG_5443.jpg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Obr. 4 </a:t>
            </a:r>
            <a:r>
              <a:rPr lang="cs-CZ" sz="1800" dirty="0" err="1"/>
              <a:t>Veinhauerová</a:t>
            </a:r>
            <a:r>
              <a:rPr lang="cs-CZ" sz="1800" dirty="0"/>
              <a:t>, Š. Dámský sen ve Slatiňanech. Rajce.cz [webová prezentace], [vid. 09. listopadu 2012, </a:t>
            </a:r>
            <a:r>
              <a:rPr lang="cs-CZ" sz="1800" dirty="0" smtClean="0"/>
              <a:t>20:14 </a:t>
            </a:r>
            <a:r>
              <a:rPr lang="cs-CZ" sz="1800" dirty="0"/>
              <a:t>CET] Dostupné z:</a:t>
            </a:r>
            <a:r>
              <a:rPr lang="cs-CZ" sz="1800" dirty="0">
                <a:hlinkClick r:id="rId5"/>
              </a:rPr>
              <a:t>http://fotosarka.rajce.idnes.cz/Damsky_den_ve_Slatinanech_2012/#</a:t>
            </a:r>
            <a:r>
              <a:rPr lang="cs-CZ" sz="1800" dirty="0" smtClean="0">
                <a:hlinkClick r:id="rId5"/>
              </a:rPr>
              <a:t>IMG_5463.jpg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Obr</a:t>
            </a:r>
            <a:r>
              <a:rPr lang="cs-CZ" sz="1800" dirty="0"/>
              <a:t>. 5</a:t>
            </a:r>
            <a:r>
              <a:rPr lang="cs-CZ" sz="1800" dirty="0" smtClean="0"/>
              <a:t>  </a:t>
            </a:r>
            <a:r>
              <a:rPr lang="cs-CZ" sz="1800" dirty="0" err="1" smtClean="0"/>
              <a:t>Veinhauerová</a:t>
            </a:r>
            <a:r>
              <a:rPr lang="cs-CZ" sz="1800" dirty="0"/>
              <a:t>, Š. Dámský sen ve Slatiňanech. Rajce.cz [webová prezentace], [vid. 09. listopadu 2012, </a:t>
            </a:r>
            <a:r>
              <a:rPr lang="cs-CZ" sz="1800" dirty="0" smtClean="0"/>
              <a:t>20:33 </a:t>
            </a:r>
            <a:r>
              <a:rPr lang="cs-CZ" sz="1800" dirty="0"/>
              <a:t>CET] Dostupné z: </a:t>
            </a:r>
            <a:r>
              <a:rPr lang="cs-CZ" sz="1800" dirty="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://fotosarka.rajce.idnes.cz/Damsky_den_ve_Slatinanech_2012/#</a:t>
            </a:r>
            <a:r>
              <a:rPr lang="cs-CZ" sz="1800" dirty="0" smtClean="0">
                <a:hlinkClick r:id="rId6"/>
              </a:rPr>
              <a:t>IMG_5516.jpg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Obr. 6  </a:t>
            </a:r>
            <a:r>
              <a:rPr lang="cs-CZ" sz="1800" dirty="0" err="1"/>
              <a:t>Veinhauerová</a:t>
            </a:r>
            <a:r>
              <a:rPr lang="cs-CZ" sz="1800" dirty="0"/>
              <a:t>, Š. Dámský sen ve Slatiňanech. Rajce.cz [webová prezentace], [vid. 09. listopadu 2012, </a:t>
            </a:r>
            <a:r>
              <a:rPr lang="cs-CZ" sz="1800" dirty="0" smtClean="0"/>
              <a:t>20:21 </a:t>
            </a:r>
            <a:r>
              <a:rPr lang="cs-CZ" sz="1800" dirty="0"/>
              <a:t>CET] Dostupné z: </a:t>
            </a:r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://fotosarka.rajce.idnes.cz/Damsky_den_ve_Slatinanech_2012/#</a:t>
            </a:r>
            <a:r>
              <a:rPr lang="cs-CZ" sz="1800" dirty="0" smtClean="0">
                <a:hlinkClick r:id="rId7"/>
              </a:rPr>
              <a:t>IMG_6572.jpg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Obr. 7  </a:t>
            </a:r>
            <a:r>
              <a:rPr lang="cs-CZ" sz="1800" dirty="0" err="1" smtClean="0"/>
              <a:t>Veinhauerová</a:t>
            </a:r>
            <a:r>
              <a:rPr lang="cs-CZ" sz="1800" dirty="0"/>
              <a:t>, Š. Dámský sen ve Slatiňanech. Rajce.cz [webová prezentace], [vid. 09. listopadu 2012, </a:t>
            </a:r>
            <a:r>
              <a:rPr lang="cs-CZ" sz="1800" dirty="0" smtClean="0"/>
              <a:t>20:16 </a:t>
            </a:r>
            <a:r>
              <a:rPr lang="cs-CZ" sz="1800" dirty="0"/>
              <a:t>CET] Dostupné z: </a:t>
            </a:r>
            <a:r>
              <a:rPr lang="cs-CZ" sz="1800" dirty="0" smtClean="0">
                <a:hlinkClick r:id="rId8"/>
              </a:rPr>
              <a:t>http</a:t>
            </a:r>
            <a:r>
              <a:rPr lang="cs-CZ" sz="1800" dirty="0">
                <a:hlinkClick r:id="rId8"/>
              </a:rPr>
              <a:t>://fotosarka.rajce.idnes.cz/Damsky_den_ve_Slatinanech_2012/#</a:t>
            </a:r>
            <a:r>
              <a:rPr lang="cs-CZ" sz="1800" dirty="0" smtClean="0">
                <a:hlinkClick r:id="rId8"/>
              </a:rPr>
              <a:t>IMG_6321.jpg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485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853</TotalTime>
  <Words>767</Words>
  <Application>Microsoft Office PowerPoint</Application>
  <PresentationFormat>Předvádění na obrazovce (4:3)</PresentationFormat>
  <Paragraphs>78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Přehlednost</vt:lpstr>
      <vt:lpstr>Vy_52_Inovace_45_Kladrubští koně</vt:lpstr>
      <vt:lpstr>Anotace</vt:lpstr>
      <vt:lpstr>Starokladrubští koně</vt:lpstr>
      <vt:lpstr>Prezentace aplikace PowerPoint</vt:lpstr>
      <vt:lpstr>Starokladrubský kůň </vt:lpstr>
      <vt:lpstr>Prezentace aplikace PowerPoint</vt:lpstr>
      <vt:lpstr>Národní hřebčín v Kladrubech nad Labem</vt:lpstr>
      <vt:lpstr>Využití starokladrubských koní</vt:lpstr>
      <vt:lpstr>Prezentace aplikace PowerPoint</vt:lpstr>
      <vt:lpstr>Okénko do historie</vt:lpstr>
      <vt:lpstr>Současnost chovu</vt:lpstr>
      <vt:lpstr>Prezentace aplikace PowerPoint</vt:lpstr>
      <vt:lpstr>Hřebčín Slatiňany</vt:lpstr>
      <vt:lpstr>Odpovědi na otázky:</vt:lpstr>
      <vt:lpstr>Citace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Vy_32_Inovace_B8_Kladrubští koně</dc:title>
  <dc:creator>Petr</dc:creator>
  <cp:lastModifiedBy>pcbazar</cp:lastModifiedBy>
  <cp:revision>30</cp:revision>
  <dcterms:created xsi:type="dcterms:W3CDTF">2013-03-29T14:42:33Z</dcterms:created>
  <dcterms:modified xsi:type="dcterms:W3CDTF">2013-05-18T07:26:09Z</dcterms:modified>
</cp:coreProperties>
</file>