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8" r:id="rId2"/>
    <p:sldId id="259" r:id="rId3"/>
    <p:sldId id="260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6E2884-1F96-4367-948D-1A9253AD7A76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73A97C-92C0-4927-83FB-66ED48B80F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0417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B1FDD-62BF-4C93-AB83-2D95A46FCBE1}" type="slidenum">
              <a:rPr lang="cs-CZ" smtClean="0"/>
              <a:t>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Bc. Petr Grossmann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7639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3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cs.wikipedia.org/wiki/Kri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wmf"/><Relationship Id="rId4" Type="http://schemas.openxmlformats.org/officeDocument/2006/relationships/hyperlink" Target="http://www.youtube.com/watch?v=9pjI2XkmoL0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VOgvdmerZ4c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8.png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KVpeGbKtpOM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Pteropus_vampyrus1.jpg" TargetMode="External"/><Relationship Id="rId3" Type="http://schemas.openxmlformats.org/officeDocument/2006/relationships/hyperlink" Target="http://cs.wikipedia.org/wiki/Soubor:Bluewhale877.jpg" TargetMode="External"/><Relationship Id="rId7" Type="http://schemas.openxmlformats.org/officeDocument/2006/relationships/hyperlink" Target="http://cs.wikipedia.org/wiki/Soubor:Lightmatter_elephanttrunk.jpg" TargetMode="External"/><Relationship Id="rId2" Type="http://schemas.openxmlformats.org/officeDocument/2006/relationships/hyperlink" Target="http://cs.wikipedia.org/wiki/Soubor:Blue_whale_size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African_Elephant_in_Kenya.jpg" TargetMode="External"/><Relationship Id="rId5" Type="http://schemas.openxmlformats.org/officeDocument/2006/relationships/hyperlink" Target="http://cs.wikipedia.org/wiki/Soubor:Mother_and_baby_sperm_whale.jpg" TargetMode="External"/><Relationship Id="rId4" Type="http://schemas.openxmlformats.org/officeDocument/2006/relationships/hyperlink" Target="http://cs.wikipedia.org/wiki/Soubor:Bowhead_whale_size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828800"/>
            <a:ext cx="8511480" cy="1470025"/>
          </a:xfrm>
        </p:spPr>
        <p:txBody>
          <a:bodyPr/>
          <a:lstStyle/>
          <a:p>
            <a:pPr eaLnBrk="1" hangingPunct="1"/>
            <a:r>
              <a:rPr lang="cs-CZ" sz="3200" dirty="0" smtClean="0">
                <a:latin typeface="Verdana" pitchFamily="34" charset="0"/>
              </a:rPr>
              <a:t>Vy_52_Inovace_46_Největší </a:t>
            </a:r>
            <a:r>
              <a:rPr lang="cs-CZ" sz="3200" dirty="0" smtClean="0">
                <a:latin typeface="Verdana" pitchFamily="34" charset="0"/>
              </a:rPr>
              <a:t>savci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371600"/>
          </a:xfrm>
        </p:spPr>
        <p:txBody>
          <a:bodyPr>
            <a:normAutofit/>
          </a:bodyPr>
          <a:lstStyle/>
          <a:p>
            <a:pPr eaLnBrk="1" hangingPunct="1"/>
            <a:r>
              <a:rPr lang="cs-CZ" sz="2400" dirty="0" smtClean="0">
                <a:latin typeface="Verdana" pitchFamily="34" charset="0"/>
              </a:rPr>
              <a:t>Základní škola Jindřicha </a:t>
            </a:r>
            <a:r>
              <a:rPr lang="cs-CZ" sz="2400" dirty="0" err="1" smtClean="0">
                <a:latin typeface="Verdana" pitchFamily="34" charset="0"/>
              </a:rPr>
              <a:t>Pravečka</a:t>
            </a:r>
            <a:r>
              <a:rPr lang="cs-CZ" sz="2400" dirty="0" smtClean="0">
                <a:latin typeface="Verdana" pitchFamily="34" charset="0"/>
              </a:rPr>
              <a:t> Výprachtice 390</a:t>
            </a:r>
          </a:p>
          <a:p>
            <a:pPr eaLnBrk="1" hangingPunct="1"/>
            <a:r>
              <a:rPr lang="cs-CZ" sz="2400" dirty="0" err="1" smtClean="0">
                <a:latin typeface="Verdana" pitchFamily="34" charset="0"/>
              </a:rPr>
              <a:t>Reg.č</a:t>
            </a:r>
            <a:r>
              <a:rPr lang="cs-CZ" sz="2400" dirty="0" smtClean="0">
                <a:latin typeface="Verdana" pitchFamily="34" charset="0"/>
              </a:rPr>
              <a:t>. CZ.1.07/1.4.00/21.1674</a:t>
            </a:r>
          </a:p>
        </p:txBody>
      </p:sp>
      <p:pic>
        <p:nvPicPr>
          <p:cNvPr id="3076" name="Picture 4" descr="eu_log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685800" y="5486400"/>
            <a:ext cx="34290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cs-CZ" smtClean="0">
                <a:solidFill>
                  <a:srgbClr val="000000"/>
                </a:solidFill>
                <a:latin typeface="Verdana" pitchFamily="34" charset="0"/>
              </a:rPr>
              <a:t>Autor: Bc. Petr Grossmann</a:t>
            </a:r>
          </a:p>
        </p:txBody>
      </p:sp>
    </p:spTree>
    <p:extLst>
      <p:ext uri="{BB962C8B-B14F-4D97-AF65-F5344CB8AC3E}">
        <p14:creationId xmlns:p14="http://schemas.microsoft.com/office/powerpoint/2010/main" val="150075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Digitální studijní materiál je určen pro učivo zoologie. Zaobírá se učivo o největších savcích naší planety. V prezentaci najdete největší mořské a suchozemské savce</a:t>
            </a:r>
            <a:r>
              <a:rPr lang="cs-CZ" dirty="0"/>
              <a:t>. Digitální studijní materiál je doplněn o opakovací otázky a videa.</a:t>
            </a:r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17.11.2012</a:t>
            </a:r>
            <a:endParaRPr lang="cs-CZ" dirty="0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Bc. Petr Grossmann</a:t>
            </a:r>
            <a:endParaRPr lang="cs-CZ"/>
          </a:p>
        </p:txBody>
      </p:sp>
      <p:pic>
        <p:nvPicPr>
          <p:cNvPr id="9218" name="Picture 2" descr="C:\Users\Petr\AppData\Local\Microsoft\Windows\Temporary Internet Files\Content.IE5\HOUGVK9B\MC900331048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249008"/>
            <a:ext cx="474308" cy="64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691680" y="5385984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odkaz na video</a:t>
            </a:r>
            <a:endParaRPr lang="cs-CZ" dirty="0"/>
          </a:p>
        </p:txBody>
      </p:sp>
      <p:pic>
        <p:nvPicPr>
          <p:cNvPr id="9219" name="Picture 3" descr="C:\Users\Petr\AppData\Local\Microsoft\Windows\Temporary Internet Files\Content.IE5\232XPSDO\MP90028943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274922"/>
            <a:ext cx="587692" cy="89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680" y="443711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otázka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928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Největší savci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Největším savcem dnešního světa a patrně i největším savcem všech dob je plejtvák obrovský (</a:t>
            </a:r>
            <a:r>
              <a:rPr lang="cs-CZ" dirty="0" err="1" smtClean="0"/>
              <a:t>Balaenoptera</a:t>
            </a:r>
            <a:r>
              <a:rPr lang="cs-CZ" dirty="0" smtClean="0"/>
              <a:t> </a:t>
            </a:r>
            <a:r>
              <a:rPr lang="cs-CZ" dirty="0" err="1" smtClean="0"/>
              <a:t>musculus</a:t>
            </a:r>
            <a:r>
              <a:rPr lang="cs-CZ" dirty="0" smtClean="0"/>
              <a:t>). </a:t>
            </a:r>
          </a:p>
          <a:p>
            <a:r>
              <a:rPr lang="cs-CZ" dirty="0" smtClean="0"/>
              <a:t>Rekordní jedinci mohou dorůst až 33,5m a hmotnosti až 190 tun. </a:t>
            </a:r>
          </a:p>
          <a:p>
            <a:r>
              <a:rPr lang="cs-CZ" dirty="0" smtClean="0"/>
              <a:t>Obvykle ale dorůstají délky „pouhých“ 19–27,5 metrů a hmotnosti 60–140 tun.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437112"/>
            <a:ext cx="5273675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364521" y="6052646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  Porovnání velikosti</a:t>
            </a:r>
            <a:endParaRPr lang="cs-CZ" dirty="0"/>
          </a:p>
        </p:txBody>
      </p:sp>
      <p:pic>
        <p:nvPicPr>
          <p:cNvPr id="6" name="Picture 3" descr="C:\Users\Petr\AppData\Local\Microsoft\Windows\Temporary Internet Files\Content.IE5\232XPSDO\MP90028943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18" y="4709901"/>
            <a:ext cx="587692" cy="89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87624" y="4709901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 plejtvák obrovský masožravec?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19046" y="5867980"/>
            <a:ext cx="2544286" cy="369332"/>
          </a:xfrm>
          <a:prstGeom prst="rect">
            <a:avLst/>
          </a:prstGeom>
          <a:solidFill>
            <a:schemeClr val="accent4"/>
          </a:solidFill>
        </p:spPr>
        <p:txBody>
          <a:bodyPr wrap="none">
            <a:spAutoFit/>
          </a:bodyPr>
          <a:lstStyle/>
          <a:p>
            <a:r>
              <a:rPr lang="cs-CZ" dirty="0"/>
              <a:t>Ne. Živí se planktonem</a:t>
            </a:r>
          </a:p>
        </p:txBody>
      </p:sp>
    </p:spTree>
    <p:extLst>
      <p:ext uri="{BB962C8B-B14F-4D97-AF65-F5344CB8AC3E}">
        <p14:creationId xmlns:p14="http://schemas.microsoft.com/office/powerpoint/2010/main" val="3244789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Plejtvák obrovský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je mořský savec z řádu </a:t>
            </a:r>
            <a:r>
              <a:rPr lang="cs-CZ" dirty="0" smtClean="0"/>
              <a:t>kytovců;</a:t>
            </a:r>
          </a:p>
          <a:p>
            <a:r>
              <a:rPr lang="cs-CZ" dirty="0" smtClean="0"/>
              <a:t>má </a:t>
            </a:r>
            <a:r>
              <a:rPr lang="cs-CZ" dirty="0"/>
              <a:t>proudnicový tvar </a:t>
            </a:r>
            <a:r>
              <a:rPr lang="cs-CZ" dirty="0" smtClean="0"/>
              <a:t>těla; </a:t>
            </a:r>
          </a:p>
          <a:p>
            <a:r>
              <a:rPr lang="cs-CZ" dirty="0" smtClean="0"/>
              <a:t>umí </a:t>
            </a:r>
            <a:r>
              <a:rPr lang="cs-CZ" dirty="0"/>
              <a:t>plout rychlostí až 20 uzlů (cca 36 km/h) a řadí se tak mezi nejrychlejší mořské </a:t>
            </a:r>
            <a:r>
              <a:rPr lang="cs-CZ" dirty="0" smtClean="0"/>
              <a:t>živočichy;</a:t>
            </a:r>
          </a:p>
          <a:p>
            <a:r>
              <a:rPr lang="cs-CZ" dirty="0" smtClean="0"/>
              <a:t>jeden </a:t>
            </a:r>
            <a:r>
              <a:rPr lang="cs-CZ" dirty="0"/>
              <a:t>plejtvák obrovský pozře každý den odhadem na 40 miliónů </a:t>
            </a:r>
            <a:r>
              <a:rPr lang="cs-CZ" dirty="0" smtClean="0"/>
              <a:t>drobných korýšů, což je asi 4 tuny</a:t>
            </a:r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Potrava plejtváka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19872" y="6403624"/>
            <a:ext cx="883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02372"/>
            <a:ext cx="4258444" cy="2682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Petr\AppData\Local\Microsoft\Windows\Temporary Internet Files\Content.IE5\HOUGVK9B\MC900331048[2].wm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013339"/>
            <a:ext cx="648072" cy="878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586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Největší jsou kytovci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I další kytovci dosahují obřích </a:t>
            </a:r>
            <a:r>
              <a:rPr lang="cs-CZ" dirty="0" smtClean="0"/>
              <a:t>rozměrů; </a:t>
            </a:r>
          </a:p>
          <a:p>
            <a:r>
              <a:rPr lang="cs-CZ" dirty="0" smtClean="0"/>
              <a:t>k </a:t>
            </a:r>
            <a:r>
              <a:rPr lang="cs-CZ" dirty="0"/>
              <a:t>největším patří plejtvák </a:t>
            </a:r>
            <a:r>
              <a:rPr lang="cs-CZ" dirty="0" smtClean="0"/>
              <a:t>myšok,  </a:t>
            </a:r>
            <a:r>
              <a:rPr lang="cs-CZ" dirty="0"/>
              <a:t>který dorůstá 18–23 (27,3) m a hmotnosti 45–70 (100) </a:t>
            </a:r>
            <a:r>
              <a:rPr lang="cs-CZ" dirty="0" smtClean="0"/>
              <a:t>t; </a:t>
            </a:r>
          </a:p>
          <a:p>
            <a:r>
              <a:rPr lang="cs-CZ" dirty="0" smtClean="0"/>
              <a:t>dále </a:t>
            </a:r>
            <a:r>
              <a:rPr lang="cs-CZ" dirty="0"/>
              <a:t>plejtvák sejval </a:t>
            </a:r>
            <a:r>
              <a:rPr lang="cs-CZ" dirty="0" smtClean="0"/>
              <a:t>s </a:t>
            </a:r>
            <a:r>
              <a:rPr lang="cs-CZ" dirty="0"/>
              <a:t>12–15 (21) m a 20–30 (40) </a:t>
            </a:r>
            <a:r>
              <a:rPr lang="cs-CZ" dirty="0" smtClean="0"/>
              <a:t>t; </a:t>
            </a:r>
          </a:p>
          <a:p>
            <a:r>
              <a:rPr lang="cs-CZ" dirty="0" smtClean="0"/>
              <a:t>velryba grónská </a:t>
            </a:r>
            <a:r>
              <a:rPr lang="cs-CZ" dirty="0"/>
              <a:t>s 15–18 (20) m a 50–70 (100) </a:t>
            </a:r>
            <a:r>
              <a:rPr lang="cs-CZ" dirty="0" smtClean="0"/>
              <a:t>t; </a:t>
            </a:r>
          </a:p>
          <a:p>
            <a:r>
              <a:rPr lang="cs-CZ" dirty="0" smtClean="0"/>
              <a:t>keporkak </a:t>
            </a:r>
            <a:r>
              <a:rPr lang="cs-CZ" dirty="0"/>
              <a:t>11–19 m a 25–30 (40) </a:t>
            </a:r>
            <a:r>
              <a:rPr lang="cs-CZ" dirty="0" smtClean="0"/>
              <a:t>t; </a:t>
            </a:r>
          </a:p>
          <a:p>
            <a:r>
              <a:rPr lang="cs-CZ" dirty="0" smtClean="0"/>
              <a:t>z </a:t>
            </a:r>
            <a:r>
              <a:rPr lang="cs-CZ" dirty="0"/>
              <a:t>ozubených kytovců je největší </a:t>
            </a:r>
            <a:r>
              <a:rPr lang="cs-CZ" dirty="0" smtClean="0"/>
              <a:t>vorvaň </a:t>
            </a:r>
            <a:r>
              <a:rPr lang="cs-CZ" dirty="0"/>
              <a:t>s 8–20 (23,1) m a 35–70 (85) </a:t>
            </a:r>
            <a:r>
              <a:rPr lang="cs-CZ" dirty="0" smtClean="0"/>
              <a:t>t; </a:t>
            </a:r>
          </a:p>
          <a:p>
            <a:r>
              <a:rPr lang="cs-CZ" dirty="0" smtClean="0"/>
              <a:t>takovýchto </a:t>
            </a:r>
            <a:r>
              <a:rPr lang="cs-CZ" dirty="0"/>
              <a:t>velikostí mohou savci dosáhnout pouze díky pobytu ve vodním prostředí, které jejich tělo </a:t>
            </a:r>
            <a:r>
              <a:rPr lang="cs-CZ" dirty="0" smtClean="0"/>
              <a:t>nadnáší; </a:t>
            </a:r>
          </a:p>
          <a:p>
            <a:r>
              <a:rPr lang="cs-CZ" dirty="0" smtClean="0"/>
              <a:t>na </a:t>
            </a:r>
            <a:r>
              <a:rPr lang="cs-CZ" dirty="0"/>
              <a:t>souši se i menší druhy kytovců udusí vahou vlastního těla.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360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Soubor:Bowhead whale size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7162800" cy="320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380312" y="764704"/>
            <a:ext cx="1441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Velryba grónská</a:t>
            </a:r>
            <a:endParaRPr lang="cs-CZ" sz="2400" dirty="0"/>
          </a:p>
        </p:txBody>
      </p:sp>
      <p:pic>
        <p:nvPicPr>
          <p:cNvPr id="7" name="Picture 2" descr="C:\Users\Petr\AppData\Local\Microsoft\Windows\Temporary Internet Files\Content.IE5\HOUGVK9B\MC900331048[2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204864"/>
            <a:ext cx="669946" cy="90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84984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598928" y="6344652"/>
            <a:ext cx="1739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 Vorvaň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44008" y="2474508"/>
            <a:ext cx="883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pic>
        <p:nvPicPr>
          <p:cNvPr id="11" name="Picture 3" descr="C:\Users\Petr\AppData\Local\Microsoft\Windows\Temporary Internet Files\Content.IE5\232XPSDO\MP90028943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070" y="3831997"/>
            <a:ext cx="587692" cy="89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454280" y="3955179"/>
            <a:ext cx="15532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 vorvaň masožravec?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6548723" y="4735250"/>
            <a:ext cx="2607221" cy="1754326"/>
          </a:xfrm>
          <a:prstGeom prst="rect">
            <a:avLst/>
          </a:prstGeom>
          <a:solidFill>
            <a:schemeClr val="accent4"/>
          </a:solidFill>
        </p:spPr>
        <p:txBody>
          <a:bodyPr wrap="square">
            <a:spAutoFit/>
          </a:bodyPr>
          <a:lstStyle/>
          <a:p>
            <a:r>
              <a:rPr lang="cs-CZ" dirty="0"/>
              <a:t>Ano. Živí se několika druhy zvířat, především krakaticemi, chobotnicemi a živočichy mořského </a:t>
            </a:r>
            <a:r>
              <a:rPr lang="cs-CZ" dirty="0" smtClean="0"/>
              <a:t>dna.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309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Suchozemští savci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r>
              <a:rPr lang="cs-CZ" dirty="0" smtClean="0"/>
              <a:t>největší je slon africký; </a:t>
            </a:r>
          </a:p>
          <a:p>
            <a:r>
              <a:rPr lang="cs-CZ" dirty="0" smtClean="0"/>
              <a:t>sloni </a:t>
            </a:r>
            <a:r>
              <a:rPr lang="cs-CZ" dirty="0"/>
              <a:t>afričtí váží 2,7–6,3 (7,5) t, měří 6–7,5 m do délky a 1,6 až 4 m v kohoutku (průměrně 3,2 m</a:t>
            </a:r>
            <a:r>
              <a:rPr lang="cs-CZ" dirty="0" smtClean="0"/>
              <a:t>); </a:t>
            </a:r>
          </a:p>
          <a:p>
            <a:r>
              <a:rPr lang="cs-CZ" dirty="0" smtClean="0"/>
              <a:t>největším </a:t>
            </a:r>
            <a:r>
              <a:rPr lang="cs-CZ" dirty="0"/>
              <a:t>doloženým slonem byl samec ulovený 7. 11. 1974 v Mucusso (Angola</a:t>
            </a:r>
            <a:r>
              <a:rPr lang="cs-CZ" dirty="0" smtClean="0"/>
              <a:t>); </a:t>
            </a:r>
          </a:p>
          <a:p>
            <a:r>
              <a:rPr lang="cs-CZ" dirty="0" smtClean="0"/>
              <a:t>dnes </a:t>
            </a:r>
            <a:r>
              <a:rPr lang="cs-CZ" dirty="0"/>
              <a:t>je tento jedinec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vystaven v muzeu; </a:t>
            </a:r>
          </a:p>
          <a:p>
            <a:r>
              <a:rPr lang="cs-CZ" dirty="0" smtClean="0"/>
              <a:t>vystavený </a:t>
            </a:r>
            <a:r>
              <a:rPr lang="cs-CZ" dirty="0"/>
              <a:t>preparát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měří </a:t>
            </a:r>
            <a:r>
              <a:rPr lang="cs-CZ" dirty="0"/>
              <a:t>4,01 </a:t>
            </a:r>
            <a:r>
              <a:rPr lang="cs-CZ" dirty="0" smtClean="0"/>
              <a:t>m a vážil 13,5 tuny.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01008"/>
            <a:ext cx="4272136" cy="3204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748329" y="6165304"/>
            <a:ext cx="883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  <p:pic>
        <p:nvPicPr>
          <p:cNvPr id="6" name="Picture 3" descr="C:\Users\Petr\AppData\Local\Microsoft\Windows\Temporary Internet Files\Content.IE5\232XPSDO\MP90028943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660191"/>
            <a:ext cx="587692" cy="89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61186" y="5888305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Čím se živí slon?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141984" y="5504781"/>
            <a:ext cx="2574032" cy="1200329"/>
          </a:xfrm>
          <a:prstGeom prst="rect">
            <a:avLst/>
          </a:prstGeom>
          <a:solidFill>
            <a:schemeClr val="accent4"/>
          </a:solidFill>
        </p:spPr>
        <p:txBody>
          <a:bodyPr wrap="square">
            <a:spAutoFit/>
          </a:bodyPr>
          <a:lstStyle/>
          <a:p>
            <a:r>
              <a:rPr lang="cs-CZ" dirty="0"/>
              <a:t>Sloni jsou býložravá zvířata. Všichni ale musí denně spořádat až 225 kg potravy.</a:t>
            </a:r>
          </a:p>
        </p:txBody>
      </p:sp>
    </p:spTree>
    <p:extLst>
      <p:ext uri="{BB962C8B-B14F-4D97-AF65-F5344CB8AC3E}">
        <p14:creationId xmlns:p14="http://schemas.microsoft.com/office/powerpoint/2010/main" val="2476796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Slon indický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druhým </a:t>
            </a:r>
            <a:r>
              <a:rPr lang="cs-CZ" dirty="0"/>
              <a:t>největším suchozemským savcem je slon </a:t>
            </a:r>
            <a:r>
              <a:rPr lang="cs-CZ" dirty="0" smtClean="0"/>
              <a:t>indický, </a:t>
            </a:r>
            <a:r>
              <a:rPr lang="cs-CZ" dirty="0"/>
              <a:t>který bývá často chován v zajetí, a proto je jeho měření a vážení </a:t>
            </a:r>
            <a:r>
              <a:rPr lang="cs-CZ" dirty="0" smtClean="0"/>
              <a:t>snazší; </a:t>
            </a:r>
          </a:p>
          <a:p>
            <a:r>
              <a:rPr lang="cs-CZ" dirty="0" smtClean="0"/>
              <a:t>divoce </a:t>
            </a:r>
            <a:r>
              <a:rPr lang="cs-CZ" dirty="0"/>
              <a:t>žijící sloni indičtí dosahují hmotnosti 2,0–5,7 (6,7) tun, 5,5–6,4 m na délku a v kohoutku měří 2,5–3 (3,2) m.</a:t>
            </a: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816" y="3573016"/>
            <a:ext cx="4774840" cy="3183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650686" y="6237312"/>
            <a:ext cx="883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695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Kaloň </a:t>
            </a:r>
            <a:r>
              <a:rPr lang="cs-CZ" dirty="0"/>
              <a:t>malajský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Největším aktivně létajícím savcem je v dnešní </a:t>
            </a:r>
            <a:r>
              <a:rPr lang="cs-CZ" dirty="0" smtClean="0"/>
              <a:t>době;</a:t>
            </a:r>
          </a:p>
          <a:p>
            <a:r>
              <a:rPr lang="cs-CZ" dirty="0" smtClean="0"/>
              <a:t>mládě </a:t>
            </a:r>
            <a:r>
              <a:rPr lang="cs-CZ" dirty="0"/>
              <a:t>váží až 47 </a:t>
            </a:r>
            <a:r>
              <a:rPr lang="cs-CZ" dirty="0" smtClean="0"/>
              <a:t>g; </a:t>
            </a:r>
          </a:p>
          <a:p>
            <a:r>
              <a:rPr lang="cs-CZ" dirty="0" smtClean="0"/>
              <a:t>rozpětí </a:t>
            </a:r>
            <a:r>
              <a:rPr lang="cs-CZ" dirty="0"/>
              <a:t>křídel může mít i 168 cm.</a:t>
            </a:r>
          </a:p>
          <a:p>
            <a:r>
              <a:rPr lang="cs-CZ" dirty="0"/>
              <a:t>nazývaný také kaloň jedlý nebo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upír jedlý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40412"/>
            <a:ext cx="314325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44008" y="6165304"/>
            <a:ext cx="883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  <p:pic>
        <p:nvPicPr>
          <p:cNvPr id="6" name="Picture 2" descr="C:\Users\Petr\AppData\Local\Microsoft\Windows\Temporary Internet Files\Content.IE5\HOUGVK9B\MC900331048[2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680509"/>
            <a:ext cx="669946" cy="90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Petr\AppData\Local\Microsoft\Windows\Temporary Internet Files\Content.IE5\232XPSDO\MP90028943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719" y="4249062"/>
            <a:ext cx="587692" cy="89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691680" y="4346848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Čím se  kaloni živí?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45970" y="4095243"/>
            <a:ext cx="2592288" cy="923330"/>
          </a:xfrm>
          <a:prstGeom prst="rect">
            <a:avLst/>
          </a:prstGeom>
          <a:solidFill>
            <a:schemeClr val="accent4"/>
          </a:solidFill>
        </p:spPr>
        <p:txBody>
          <a:bodyPr wrap="square">
            <a:spAutoFit/>
          </a:bodyPr>
          <a:lstStyle/>
          <a:p>
            <a:r>
              <a:rPr lang="cs-CZ" dirty="0"/>
              <a:t>Kaloni jsou býložravci. Nejraději si pochutnají na květech a ovoci.</a:t>
            </a:r>
          </a:p>
        </p:txBody>
      </p:sp>
    </p:spTree>
    <p:extLst>
      <p:ext uri="{BB962C8B-B14F-4D97-AF65-F5344CB8AC3E}">
        <p14:creationId xmlns:p14="http://schemas.microsoft.com/office/powerpoint/2010/main" val="1739422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 na otázky.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Ne. Živí se planktonem.</a:t>
            </a:r>
          </a:p>
          <a:p>
            <a:endParaRPr lang="cs-CZ" dirty="0" smtClean="0"/>
          </a:p>
          <a:p>
            <a:r>
              <a:rPr lang="cs-CZ" dirty="0" smtClean="0"/>
              <a:t>Ano. Živí </a:t>
            </a:r>
            <a:r>
              <a:rPr lang="cs-CZ" dirty="0"/>
              <a:t>se několika druhy zvířat, především krakaticemi, chobotnicemi a živočichy mořského dna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/>
              <a:t>Sloni jsou býložravá zvířata. </a:t>
            </a:r>
            <a:r>
              <a:rPr lang="cs-CZ" dirty="0" smtClean="0"/>
              <a:t>Všichni </a:t>
            </a:r>
            <a:r>
              <a:rPr lang="cs-CZ" dirty="0"/>
              <a:t>ale musí denně spořádat až 225 kg </a:t>
            </a:r>
            <a:r>
              <a:rPr lang="cs-CZ" dirty="0" smtClean="0"/>
              <a:t>potravy.</a:t>
            </a:r>
          </a:p>
          <a:p>
            <a:endParaRPr lang="cs-CZ" dirty="0" smtClean="0"/>
          </a:p>
          <a:p>
            <a:r>
              <a:rPr lang="cs-CZ" dirty="0" smtClean="0"/>
              <a:t>Kaloni jsou býložravci. Nejraději si pochutnají na květech a ovoci.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9689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obrazového materiálu: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496944" cy="485313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/>
              <a:t>Všechny uveřejněné odkazy [cit. </a:t>
            </a:r>
            <a:r>
              <a:rPr lang="cs-CZ" dirty="0" smtClean="0"/>
              <a:t>2012-11-11]. </a:t>
            </a:r>
            <a:r>
              <a:rPr lang="cs-CZ" dirty="0"/>
              <a:t>Dostupné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Obr. 1 </a:t>
            </a:r>
            <a:r>
              <a:rPr lang="cs-CZ" sz="2400" dirty="0">
                <a:hlinkClick r:id="rId2"/>
              </a:rPr>
              <a:t>http://</a:t>
            </a:r>
            <a:r>
              <a:rPr lang="cs-CZ" sz="2400" dirty="0" smtClean="0">
                <a:hlinkClick r:id="rId2"/>
              </a:rPr>
              <a:t>cs.wikipedia.org/wiki/Soubor:Blue_whale_</a:t>
            </a:r>
          </a:p>
          <a:p>
            <a:pPr marL="0" indent="0">
              <a:buNone/>
            </a:pPr>
            <a:r>
              <a:rPr lang="cs-CZ" sz="2400" dirty="0" err="1" smtClean="0">
                <a:hlinkClick r:id="rId2"/>
              </a:rPr>
              <a:t>size.svg</a:t>
            </a:r>
            <a:endParaRPr lang="cs-CZ" sz="2400" dirty="0" smtClean="0"/>
          </a:p>
          <a:p>
            <a:pPr marL="0" indent="0">
              <a:buNone/>
            </a:pPr>
            <a:r>
              <a:rPr lang="cs-CZ" dirty="0" smtClean="0"/>
              <a:t>Obr. </a:t>
            </a:r>
            <a:r>
              <a:rPr lang="cs-CZ" dirty="0"/>
              <a:t>2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cs.wikipedia.org/wiki/Soubor:Bluewhale877.jpg</a:t>
            </a:r>
            <a:endParaRPr lang="cs-CZ" dirty="0" smtClean="0"/>
          </a:p>
          <a:p>
            <a:pPr marL="0" indent="0">
              <a:buNone/>
            </a:pPr>
            <a:r>
              <a:rPr lang="cs-CZ" sz="2400" dirty="0" smtClean="0"/>
              <a:t>Obr. </a:t>
            </a:r>
            <a:r>
              <a:rPr lang="cs-CZ" dirty="0"/>
              <a:t>3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cs.wikipedia.org/wiki/Soubor:Bowhead_whale_size.svg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Obr. </a:t>
            </a:r>
            <a:r>
              <a:rPr lang="cs-CZ" dirty="0"/>
              <a:t>4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cs.wikipedia.org/wiki/Soubor:Mother_and_baby_sperm_whale.jpg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Obr. </a:t>
            </a:r>
            <a:r>
              <a:rPr lang="cs-CZ" dirty="0"/>
              <a:t>5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cs.wikipedia.org/wiki/Soubor:African_Elephant_in_Kenya.jpg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Obr. </a:t>
            </a:r>
            <a:r>
              <a:rPr lang="cs-CZ" dirty="0"/>
              <a:t>6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cs.wikipedia.org/wiki/Soubor:Lightmatter_elephanttrunk.jpg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Obr. </a:t>
            </a:r>
            <a:r>
              <a:rPr lang="cs-CZ" dirty="0"/>
              <a:t>7 </a:t>
            </a: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cs.wikipedia.org/wiki/Soubor:Pteropus_vampyrus1.jpg</a:t>
            </a:r>
            <a:endParaRPr lang="cs-CZ" dirty="0" smtClean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7227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96</TotalTime>
  <Words>653</Words>
  <Application>Microsoft Office PowerPoint</Application>
  <PresentationFormat>Předvádění na obrazovce (4:3)</PresentationFormat>
  <Paragraphs>84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Přehlednost</vt:lpstr>
      <vt:lpstr>Vy_52_Inovace_46_Největší savci</vt:lpstr>
      <vt:lpstr>Anotace</vt:lpstr>
      <vt:lpstr>Největší savci</vt:lpstr>
      <vt:lpstr>Plejtvák obrovský</vt:lpstr>
      <vt:lpstr>Největší jsou kytovci</vt:lpstr>
      <vt:lpstr>Prezentace aplikace PowerPoint</vt:lpstr>
      <vt:lpstr>Suchozemští savci</vt:lpstr>
      <vt:lpstr>Slon indický</vt:lpstr>
      <vt:lpstr>Kaloň malajský </vt:lpstr>
      <vt:lpstr>Odpovědi na otázky.</vt:lpstr>
      <vt:lpstr>Zdroje obrazového materiálu: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Vy_52_Inovace_B10_Kladrubští koně</dc:title>
  <dc:creator>Petr</dc:creator>
  <cp:lastModifiedBy>pcbazar</cp:lastModifiedBy>
  <cp:revision>16</cp:revision>
  <dcterms:created xsi:type="dcterms:W3CDTF">2013-04-28T09:05:11Z</dcterms:created>
  <dcterms:modified xsi:type="dcterms:W3CDTF">2013-05-18T07:27:26Z</dcterms:modified>
</cp:coreProperties>
</file>