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71" r:id="rId2"/>
    <p:sldId id="272" r:id="rId3"/>
    <p:sldId id="257" r:id="rId4"/>
    <p:sldId id="258" r:id="rId5"/>
    <p:sldId id="268" r:id="rId6"/>
    <p:sldId id="269" r:id="rId7"/>
    <p:sldId id="259" r:id="rId8"/>
    <p:sldId id="267" r:id="rId9"/>
    <p:sldId id="261" r:id="rId10"/>
    <p:sldId id="262" r:id="rId11"/>
    <p:sldId id="265" r:id="rId12"/>
    <p:sldId id="274" r:id="rId13"/>
    <p:sldId id="263" r:id="rId14"/>
    <p:sldId id="264" r:id="rId15"/>
    <p:sldId id="273" r:id="rId16"/>
    <p:sldId id="266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33357A-2571-4D90-A98F-DD452DFEEF4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5301E0-6263-4127-9CA1-FF5A9313BE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043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8B1FDD-62BF-4C93-AB83-2D95A46FCBE1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639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301E0-6263-4127-9CA1-FF5A9313BEF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735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_sPk6ICvat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lut%C3%A1_skvrna" TargetMode="External"/><Relationship Id="rId2" Type="http://schemas.openxmlformats.org/officeDocument/2006/relationships/hyperlink" Target="http://www.lekari-online.cz/ocni-lekarstvi/novinky/degenerace-zlute-skvr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tro.cz/clanek/4075" TargetMode="External"/><Relationship Id="rId5" Type="http://schemas.openxmlformats.org/officeDocument/2006/relationships/hyperlink" Target="http://www.messaggiamo.com/cz/flu/8293-what-you-need-know-about-agerelated-macular-degeneration.html" TargetMode="External"/><Relationship Id="rId4" Type="http://schemas.openxmlformats.org/officeDocument/2006/relationships/hyperlink" Target="http://www.medispot.cz/oci-ocni-vicka/nemoc-zlute-skvrny-v-oku-nejcastejsi-pricina-slepoty-v-cesku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tro.cz/_data/images/news/2009/11/27/oko_rez.jpg" TargetMode="External"/><Relationship Id="rId2" Type="http://schemas.openxmlformats.org/officeDocument/2006/relationships/hyperlink" Target="http://zivotni-energie.cz/images/ok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sel.cz/popisek.php?popisek=19211&amp;img=1333988376.jpg" TargetMode="External"/><Relationship Id="rId5" Type="http://schemas.openxmlformats.org/officeDocument/2006/relationships/hyperlink" Target="http://www.findl.at/content_makuladegeneration.html" TargetMode="External"/><Relationship Id="rId4" Type="http://schemas.openxmlformats.org/officeDocument/2006/relationships/hyperlink" Target="http://cs.wikipedia.org/wiki/Soubor:Schematic_diagram_of_the_human_eye_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Vy_52_Inovace_55_Žlutá </a:t>
            </a:r>
            <a:r>
              <a:rPr lang="cs-CZ" sz="3600" dirty="0" smtClean="0">
                <a:latin typeface="Verdana" pitchFamily="34" charset="0"/>
              </a:rPr>
              <a:t>skvrna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3076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3493122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Digitální studijní materiál je určen pro biologii člověka na základní škole. Zaobírá se učivem o smyslových orgánech. Konkrétně se zabývá místem nejostřejšího vidění tzv. </a:t>
            </a:r>
            <a:r>
              <a:rPr lang="cs-CZ" smtClean="0"/>
              <a:t>žlutou </a:t>
            </a:r>
            <a:r>
              <a:rPr lang="cs-CZ" dirty="0" smtClean="0"/>
              <a:t>skvrnou. Digitální </a:t>
            </a:r>
            <a:r>
              <a:rPr lang="cs-CZ" dirty="0"/>
              <a:t>studijní materiál je doplněn o opakovací otázky.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83568" y="6381328"/>
            <a:ext cx="2011680" cy="38404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26. 2. 2013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771800" y="6381328"/>
            <a:ext cx="3200400" cy="36576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Bc. Petr Grossmann</a:t>
            </a:r>
            <a:endParaRPr lang="cs-CZ" dirty="0"/>
          </a:p>
        </p:txBody>
      </p:sp>
      <p:pic>
        <p:nvPicPr>
          <p:cNvPr id="8" name="Picture 2" descr="C:\Users\Petr\AppData\Local\Microsoft\Windows\Temporary Internet Files\Content.IE5\CNFR8CXJ\MP900289434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85184"/>
            <a:ext cx="78786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537321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4098" name="Picture 2" descr="C:\Users\Petr\AppData\Local\Microsoft\Windows\Temporary Internet Files\Content.IE5\HOUGVK9B\MC900331048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5016250"/>
            <a:ext cx="837289" cy="1135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6176" y="5399373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 na 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627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skvrna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je místo na oční sítnici, kde je největší hustota čípků a tedy i nejostřejší </a:t>
            </a:r>
            <a:r>
              <a:rPr lang="cs-CZ" sz="3200" dirty="0" smtClean="0"/>
              <a:t>vidění;</a:t>
            </a:r>
          </a:p>
          <a:p>
            <a:r>
              <a:rPr lang="cs-CZ" sz="3200" dirty="0" smtClean="0"/>
              <a:t>v životě člověka </a:t>
            </a:r>
            <a:r>
              <a:rPr lang="cs-CZ" sz="3200" dirty="0"/>
              <a:t>není vůbec žlutá, nýbrž o něco červenější než </a:t>
            </a:r>
            <a:r>
              <a:rPr lang="cs-CZ" sz="3200" dirty="0" smtClean="0"/>
              <a:t>okolí;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zežloutne až po smrti;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průměr </a:t>
            </a:r>
            <a:r>
              <a:rPr lang="cs-CZ" sz="3200" dirty="0"/>
              <a:t>asi 5 </a:t>
            </a:r>
            <a:r>
              <a:rPr lang="cs-CZ" sz="3200" dirty="0" smtClean="0"/>
              <a:t>mm;</a:t>
            </a:r>
          </a:p>
          <a:p>
            <a:r>
              <a:rPr lang="cs-CZ" sz="3200" dirty="0"/>
              <a:t>v úplném středu nejsou vůbec žádné </a:t>
            </a:r>
            <a:r>
              <a:rPr lang="cs-CZ" sz="3200" dirty="0" smtClean="0"/>
              <a:t>tyčinky.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55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skvrna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4838700" cy="491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4183038" y="4903761"/>
            <a:ext cx="864096" cy="792088"/>
          </a:xfrm>
          <a:prstGeom prst="ellipse">
            <a:avLst/>
          </a:prstGeom>
          <a:solidFill>
            <a:srgbClr val="FF0000">
              <a:alpha val="2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28489" y="562989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6" name="Picture 2" descr="C:\Users\Petr\AppData\Local\Microsoft\Windows\Temporary Internet Files\Content.IE5\CNFR8CXJ\MP900289434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489" y="1602311"/>
            <a:ext cx="78786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64593" y="1608700"/>
            <a:ext cx="15558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Centrum vidění je uloženo v……..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25583" y="3073841"/>
            <a:ext cx="2906283" cy="923330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cs-CZ" dirty="0"/>
              <a:t>Centrum vidění je uloženo na týlu hlavy v týlním laloku.</a:t>
            </a:r>
          </a:p>
        </p:txBody>
      </p:sp>
    </p:spTree>
    <p:extLst>
      <p:ext uri="{BB962C8B-B14F-4D97-AF65-F5344CB8AC3E}">
        <p14:creationId xmlns:p14="http://schemas.microsoft.com/office/powerpoint/2010/main" val="670333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skvrna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Čípky – asi 7 milionů buněk umožňujících barevné vidění (modrá, zelená a červená</a:t>
            </a:r>
            <a:r>
              <a:rPr lang="cs-CZ" sz="3200" dirty="0" smtClean="0"/>
              <a:t>); </a:t>
            </a:r>
          </a:p>
          <a:p>
            <a:r>
              <a:rPr lang="cs-CZ" sz="3200" dirty="0" smtClean="0"/>
              <a:t>vitamín </a:t>
            </a:r>
            <a:r>
              <a:rPr lang="cs-CZ" sz="3200" dirty="0"/>
              <a:t>A se zde váže na tři různé opsiny (citlivost na červené, zelené a modré světlo</a:t>
            </a:r>
            <a:r>
              <a:rPr lang="cs-CZ" sz="3200" dirty="0" smtClean="0"/>
              <a:t>); </a:t>
            </a:r>
          </a:p>
          <a:p>
            <a:r>
              <a:rPr lang="cs-CZ" sz="3200" dirty="0" smtClean="0"/>
              <a:t>největší </a:t>
            </a:r>
            <a:r>
              <a:rPr lang="cs-CZ" sz="3200" dirty="0"/>
              <a:t>nakupení čípků je asi 4 mm od slepé skvrny na mírně vkleslém místě sítnice, tzv. </a:t>
            </a:r>
            <a:r>
              <a:rPr lang="cs-CZ" sz="3200" b="1" dirty="0"/>
              <a:t>žlutá skvrna </a:t>
            </a:r>
            <a:r>
              <a:rPr lang="cs-CZ" sz="3200" dirty="0"/>
              <a:t>(místo nejostřejšího vidění).</a:t>
            </a:r>
          </a:p>
        </p:txBody>
      </p:sp>
    </p:spTree>
    <p:extLst>
      <p:ext uri="{BB962C8B-B14F-4D97-AF65-F5344CB8AC3E}">
        <p14:creationId xmlns:p14="http://schemas.microsoft.com/office/powerpoint/2010/main" val="231051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skvrna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3565748" cy="3833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9798" y="2780928"/>
            <a:ext cx="4762500" cy="385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275856" y="1196752"/>
            <a:ext cx="2664296" cy="35129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57576" y="6021288"/>
            <a:ext cx="1034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82598" y="2276872"/>
            <a:ext cx="87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955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Postižení makuly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52528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vede k závažné poruše zraku a je také nejčastější příčinou slepoty;</a:t>
            </a:r>
          </a:p>
          <a:p>
            <a:r>
              <a:rPr lang="cs-CZ" sz="3200" dirty="0" smtClean="0"/>
              <a:t>z 90% hovoříme o stařecké, nebo také senilní makulární degeneraci, přibývá s věkem  (ARMD);</a:t>
            </a:r>
          </a:p>
          <a:p>
            <a:r>
              <a:rPr lang="cs-CZ" sz="3200" dirty="0" smtClean="0"/>
              <a:t>v středu oka pacient vidí šedý stín až černou skvrnu; </a:t>
            </a:r>
          </a:p>
          <a:p>
            <a:r>
              <a:rPr lang="cs-CZ" sz="3200" dirty="0" smtClean="0"/>
              <a:t>periferní vidění  přitom zůstává neporušené;</a:t>
            </a:r>
          </a:p>
          <a:p>
            <a:r>
              <a:rPr lang="cs-CZ" sz="3200" dirty="0" smtClean="0"/>
              <a:t>častěji </a:t>
            </a:r>
            <a:r>
              <a:rPr lang="cs-CZ" sz="3200" dirty="0"/>
              <a:t>onemocní ženy, více je zasažena bílá rasa. 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072" y="116632"/>
            <a:ext cx="1800200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16300" y="1916832"/>
            <a:ext cx="808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431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Dvě formy nemoci: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    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suchá</a:t>
            </a:r>
            <a:r>
              <a:rPr lang="cs-CZ" sz="3200" dirty="0"/>
              <a:t> tvoří 90 procent případů, postupuje zvolna, slepotou skončí jen každý desátý </a:t>
            </a:r>
            <a:r>
              <a:rPr lang="cs-CZ" sz="3200" dirty="0" smtClean="0"/>
              <a:t>případ</a:t>
            </a:r>
          </a:p>
          <a:p>
            <a:endParaRPr lang="cs-CZ" sz="3200" dirty="0"/>
          </a:p>
          <a:p>
            <a:r>
              <a:rPr lang="cs-CZ" sz="3200" dirty="0"/>
              <a:t>    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vlhká</a:t>
            </a:r>
            <a:r>
              <a:rPr lang="cs-CZ" sz="3200" dirty="0"/>
              <a:t> tvoří jen deset procent případů, ale devět pacientů z deseti oslepne. </a:t>
            </a:r>
            <a:endParaRPr lang="cs-CZ" sz="3200" dirty="0" smtClean="0"/>
          </a:p>
          <a:p>
            <a:pPr lvl="1"/>
            <a:r>
              <a:rPr lang="cs-CZ" sz="3200" dirty="0" smtClean="0"/>
              <a:t>vlhká </a:t>
            </a:r>
            <a:r>
              <a:rPr lang="cs-CZ" sz="3200" dirty="0"/>
              <a:t>forma postihne v Česku ročně zhruba 2000 lidí</a:t>
            </a:r>
            <a:r>
              <a:rPr lang="cs-CZ" dirty="0"/>
              <a:t>. </a:t>
            </a:r>
          </a:p>
        </p:txBody>
      </p:sp>
      <p:pic>
        <p:nvPicPr>
          <p:cNvPr id="2050" name="Picture 2" descr="C:\Users\Petr\AppData\Local\Microsoft\Windows\Temporary Internet Files\Content.IE5\CNFR8CXJ\MP90028943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258" y="5431861"/>
            <a:ext cx="78786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5805264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žlutá skvrna na sítnici?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380312" y="5696732"/>
            <a:ext cx="1618392" cy="923330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cs-CZ" dirty="0"/>
              <a:t>Ano, žlutá skvrna je na sítnici.</a:t>
            </a:r>
          </a:p>
        </p:txBody>
      </p:sp>
    </p:spTree>
    <p:extLst>
      <p:ext uri="{BB962C8B-B14F-4D97-AF65-F5344CB8AC3E}">
        <p14:creationId xmlns:p14="http://schemas.microsoft.com/office/powerpoint/2010/main" val="2715631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Suchá makulární degenerace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 </a:t>
            </a:r>
            <a:r>
              <a:rPr lang="cs-CZ" sz="3200" b="1" dirty="0"/>
              <a:t>suché</a:t>
            </a:r>
            <a:r>
              <a:rPr lang="cs-CZ" sz="3200" dirty="0"/>
              <a:t> makulární degeneraci se žlutá skvrna (makula) ztenčuje a pod ní se hromadí části rozpadlé </a:t>
            </a:r>
            <a:r>
              <a:rPr lang="cs-CZ" sz="3200" dirty="0" smtClean="0"/>
              <a:t>tkáně; </a:t>
            </a:r>
          </a:p>
          <a:p>
            <a:r>
              <a:rPr lang="cs-CZ" sz="3200" dirty="0" smtClean="0"/>
              <a:t>pod </a:t>
            </a:r>
            <a:r>
              <a:rPr lang="cs-CZ" sz="3200" dirty="0"/>
              <a:t>sítnicí se tvoří nové nakupené cévky, které začínají tlačit a trhat </a:t>
            </a:r>
            <a:r>
              <a:rPr lang="cs-CZ" sz="3200" dirty="0" smtClean="0"/>
              <a:t>sítnici; </a:t>
            </a:r>
          </a:p>
          <a:p>
            <a:r>
              <a:rPr lang="cs-CZ" sz="3200" dirty="0" smtClean="0"/>
              <a:t>dochází </a:t>
            </a:r>
            <a:r>
              <a:rPr lang="cs-CZ" sz="3200" dirty="0"/>
              <a:t>k mikroskopickým krvácením, která vedou k zajizvení tkáně sítnice a závažné poruše vidění. </a:t>
            </a:r>
          </a:p>
        </p:txBody>
      </p:sp>
    </p:spTree>
    <p:extLst>
      <p:ext uri="{BB962C8B-B14F-4D97-AF65-F5344CB8AC3E}">
        <p14:creationId xmlns:p14="http://schemas.microsoft.com/office/powerpoint/2010/main" val="4242191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Mokrá </a:t>
            </a:r>
            <a:r>
              <a:rPr lang="cs-CZ" dirty="0"/>
              <a:t>makulární degenerace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způsobí ztrátu vize kvůli abnormálnímu cévnímu </a:t>
            </a:r>
            <a:r>
              <a:rPr lang="cs-CZ" sz="2800" dirty="0" smtClean="0"/>
              <a:t>vzrůstu;</a:t>
            </a:r>
          </a:p>
          <a:p>
            <a:r>
              <a:rPr lang="cs-CZ" sz="2800" dirty="0" smtClean="0"/>
              <a:t>cévy začínají růst; </a:t>
            </a:r>
          </a:p>
          <a:p>
            <a:r>
              <a:rPr lang="cs-CZ" sz="2800" dirty="0" smtClean="0"/>
              <a:t>jsou velmi tenké a praskají;</a:t>
            </a:r>
          </a:p>
          <a:p>
            <a:r>
              <a:rPr lang="cs-CZ" sz="2800" dirty="0"/>
              <a:t>makula </a:t>
            </a:r>
            <a:r>
              <a:rPr lang="cs-CZ" sz="2800" dirty="0" smtClean="0"/>
              <a:t>je vytlačena ze </a:t>
            </a:r>
            <a:r>
              <a:rPr lang="cs-CZ" sz="2800" dirty="0"/>
              <a:t>svého obvyklého místa v zadní části </a:t>
            </a:r>
            <a:r>
              <a:rPr lang="cs-CZ" sz="2800" dirty="0" smtClean="0"/>
              <a:t>oka;</a:t>
            </a:r>
          </a:p>
          <a:p>
            <a:r>
              <a:rPr lang="cs-CZ" sz="2800" dirty="0" smtClean="0"/>
              <a:t>ke ztrátě </a:t>
            </a:r>
            <a:r>
              <a:rPr lang="cs-CZ" sz="2800" dirty="0"/>
              <a:t>centrálního vidění může dojít </a:t>
            </a:r>
            <a:r>
              <a:rPr lang="cs-CZ" sz="2800" dirty="0" smtClean="0"/>
              <a:t>velmi rychle;</a:t>
            </a:r>
          </a:p>
          <a:p>
            <a:r>
              <a:rPr lang="cs-CZ" sz="2800" dirty="0" smtClean="0"/>
              <a:t>příznak </a:t>
            </a:r>
            <a:r>
              <a:rPr lang="cs-CZ" sz="2800" dirty="0"/>
              <a:t>vlhké formy </a:t>
            </a:r>
            <a:r>
              <a:rPr lang="cs-CZ" sz="2800" dirty="0" smtClean="0"/>
              <a:t>je</a:t>
            </a:r>
            <a:r>
              <a:rPr lang="cs-CZ" sz="2800" dirty="0"/>
              <a:t>, že rovné čáry zdají </a:t>
            </a:r>
            <a:r>
              <a:rPr lang="cs-CZ" sz="2800" dirty="0" smtClean="0"/>
              <a:t>zvlněné.</a:t>
            </a:r>
            <a:endParaRPr lang="cs-CZ" sz="2800" dirty="0"/>
          </a:p>
        </p:txBody>
      </p:sp>
      <p:pic>
        <p:nvPicPr>
          <p:cNvPr id="3074" name="Picture 2" descr="C:\Users\Petr\AppData\Local\Microsoft\Windows\Temporary Internet Files\Content.IE5\HOUGVK9B\MC900331048[3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373216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40352" y="6280826"/>
            <a:ext cx="1224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2.33 min.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50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496944" cy="4389120"/>
          </a:xfrm>
        </p:spPr>
        <p:txBody>
          <a:bodyPr>
            <a:noAutofit/>
          </a:bodyPr>
          <a:lstStyle/>
          <a:p>
            <a:r>
              <a:rPr lang="cs-CZ" sz="3200" dirty="0" smtClean="0"/>
              <a:t>rozmazaná </a:t>
            </a:r>
            <a:r>
              <a:rPr lang="cs-CZ" sz="3200" dirty="0"/>
              <a:t>šedá nebo černá skvrna v centru zorného pole (tzv. centrální skotom</a:t>
            </a:r>
            <a:r>
              <a:rPr lang="cs-CZ" sz="3200" dirty="0" smtClean="0"/>
              <a:t>); </a:t>
            </a:r>
          </a:p>
          <a:p>
            <a:r>
              <a:rPr lang="cs-CZ" sz="3200" dirty="0" smtClean="0"/>
              <a:t>postižený </a:t>
            </a:r>
            <a:r>
              <a:rPr lang="cs-CZ" sz="3200" dirty="0"/>
              <a:t>vidí deformované rovné linie, rozmazané písmo nebo neodpovídající tvar různých </a:t>
            </a:r>
            <a:r>
              <a:rPr lang="cs-CZ" sz="3200" dirty="0" smtClean="0"/>
              <a:t>předmětů; </a:t>
            </a:r>
          </a:p>
          <a:p>
            <a:r>
              <a:rPr lang="cs-CZ" sz="3200" dirty="0" smtClean="0"/>
              <a:t>postižení </a:t>
            </a:r>
            <a:r>
              <a:rPr lang="cs-CZ" sz="3200" dirty="0"/>
              <a:t>vidění barev, které se zdají </a:t>
            </a:r>
            <a:r>
              <a:rPr lang="cs-CZ" sz="3200" dirty="0" smtClean="0"/>
              <a:t>vybledlé; </a:t>
            </a:r>
          </a:p>
          <a:p>
            <a:r>
              <a:rPr lang="cs-CZ" sz="3200" dirty="0" smtClean="0"/>
              <a:t>postranní </a:t>
            </a:r>
            <a:r>
              <a:rPr lang="cs-CZ" sz="3200" dirty="0"/>
              <a:t>vidění zůstává ostré na jednom nebo obou očích. </a:t>
            </a:r>
          </a:p>
        </p:txBody>
      </p:sp>
    </p:spTree>
    <p:extLst>
      <p:ext uri="{BB962C8B-B14F-4D97-AF65-F5344CB8AC3E}">
        <p14:creationId xmlns:p14="http://schemas.microsoft.com/office/powerpoint/2010/main" val="214187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899323"/>
            <a:ext cx="8435280" cy="1770037"/>
          </a:xfrm>
        </p:spPr>
        <p:txBody>
          <a:bodyPr>
            <a:noAutofit/>
          </a:bodyPr>
          <a:lstStyle/>
          <a:p>
            <a:r>
              <a:rPr lang="cs-CZ" sz="1800" dirty="0"/>
              <a:t>Vlevo je snímek zdravého oka, vpravo oči pacientek, Na horním snímku je suchá forma </a:t>
            </a:r>
            <a:r>
              <a:rPr lang="cs-CZ" sz="1800" dirty="0" err="1"/>
              <a:t>makulární</a:t>
            </a:r>
            <a:r>
              <a:rPr lang="cs-CZ" sz="1800" dirty="0"/>
              <a:t> degenerací (tmavá skvrna reprezentuje místo, kde došlo k vymizení vrstvy pigmentových buněk). Spodní snímek je nemocné oko pacientky, která ve svých 26 letech prakticky oslepla. Trpěla také rozpadem sítnice, ale takzvanou „vlhkou </a:t>
            </a:r>
            <a:r>
              <a:rPr lang="cs-CZ" sz="1800" dirty="0" err="1"/>
              <a:t>makulární</a:t>
            </a:r>
            <a:r>
              <a:rPr lang="cs-CZ" sz="1800" dirty="0"/>
              <a:t> degenerací“. Na její sítnici není jedna velká, ale shluk menších tmavších skvrn v místech, kde pigmentové buňky již zmizely. </a:t>
            </a:r>
            <a:r>
              <a:rPr lang="cs-CZ" sz="1800" dirty="0" smtClean="0"/>
              <a:t>			(</a:t>
            </a:r>
            <a:r>
              <a:rPr lang="cs-CZ" sz="1800" dirty="0"/>
              <a:t>Kredit: </a:t>
            </a:r>
            <a:r>
              <a:rPr lang="cs-CZ" sz="1800" dirty="0" err="1"/>
              <a:t>Advanced</a:t>
            </a:r>
            <a:r>
              <a:rPr lang="cs-CZ" sz="1800" dirty="0"/>
              <a:t> Cell Technologies)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2" y="260647"/>
            <a:ext cx="5743575" cy="463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43787" y="4509120"/>
            <a:ext cx="1232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31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363272" cy="4389120"/>
          </a:xfrm>
        </p:spPr>
        <p:txBody>
          <a:bodyPr>
            <a:noAutofit/>
          </a:bodyPr>
          <a:lstStyle/>
          <a:p>
            <a:r>
              <a:rPr lang="cs-CZ" sz="3200" dirty="0" smtClean="0"/>
              <a:t>na </a:t>
            </a:r>
            <a:r>
              <a:rPr lang="cs-CZ" sz="3200" dirty="0"/>
              <a:t>suchou formu onemocnění terapie prakticky neexistuje nebo je ve fázi </a:t>
            </a:r>
            <a:r>
              <a:rPr lang="cs-CZ" sz="3200" dirty="0" smtClean="0"/>
              <a:t>výzkumu; </a:t>
            </a:r>
          </a:p>
          <a:p>
            <a:r>
              <a:rPr lang="cs-CZ" sz="3200" dirty="0" smtClean="0"/>
              <a:t>ukazuje </a:t>
            </a:r>
            <a:r>
              <a:rPr lang="cs-CZ" sz="3200" dirty="0"/>
              <a:t>se, že velký význam v prevenci má podávání velkých dávek antioxidantů (vitamín A, </a:t>
            </a:r>
            <a:r>
              <a:rPr lang="cs-CZ" sz="3200" dirty="0" smtClean="0"/>
              <a:t>C, </a:t>
            </a:r>
            <a:r>
              <a:rPr lang="cs-CZ" sz="3200" dirty="0"/>
              <a:t>E, selen, zinek), které vychytávají volné </a:t>
            </a:r>
            <a:r>
              <a:rPr lang="cs-CZ" sz="3200" dirty="0" smtClean="0"/>
              <a:t>radikály;</a:t>
            </a:r>
            <a:endParaRPr lang="cs-CZ" sz="3200" dirty="0"/>
          </a:p>
          <a:p>
            <a:r>
              <a:rPr lang="cs-CZ" sz="3200" dirty="0" smtClean="0"/>
              <a:t>při léčbě se používají i lasery, nebo ionizující záření potlačující růst nežádoucí tkáně.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86957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jednoznačně </a:t>
            </a:r>
            <a:r>
              <a:rPr lang="cs-CZ" sz="3200" dirty="0"/>
              <a:t>je třeba omezit kouření, snížit hladinu cholesterolu, zvýšit přísun </a:t>
            </a:r>
            <a:r>
              <a:rPr lang="cs-CZ" sz="3200" dirty="0" smtClean="0"/>
              <a:t>antioxidantů </a:t>
            </a:r>
            <a:r>
              <a:rPr lang="cs-CZ" sz="3200" dirty="0"/>
              <a:t>ve stravě a pečlivě oči chránit před slunečním zářením pomocí tmavých </a:t>
            </a:r>
            <a:r>
              <a:rPr lang="cs-CZ" sz="3200" dirty="0" smtClean="0"/>
              <a:t>brýlí;</a:t>
            </a:r>
          </a:p>
          <a:p>
            <a:r>
              <a:rPr lang="cs-CZ" sz="3200" dirty="0" smtClean="0"/>
              <a:t>důležité </a:t>
            </a:r>
            <a:r>
              <a:rPr lang="cs-CZ" sz="3200" dirty="0"/>
              <a:t>jsou pravidelné návštěvy očního lékaře nad 45 let věku, kdy se může choroba objevit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4" name="Picture 2" descr="C:\Users\Petr\AppData\Local\Microsoft\Windows\Temporary Internet Files\Content.IE5\CNFR8CXJ\MP90028943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445224"/>
            <a:ext cx="78786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580526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množství světla oko reaguje ……?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24128" y="6451595"/>
            <a:ext cx="3275256" cy="369332"/>
          </a:xfrm>
          <a:prstGeom prst="rect">
            <a:avLst/>
          </a:prstGeom>
          <a:solidFill>
            <a:schemeClr val="accent1"/>
          </a:solidFill>
        </p:spPr>
        <p:txBody>
          <a:bodyPr wrap="none">
            <a:spAutoFit/>
          </a:bodyPr>
          <a:lstStyle/>
          <a:p>
            <a:r>
              <a:rPr lang="cs-CZ" dirty="0"/>
              <a:t>Zúžením či rozšířením zornice</a:t>
            </a:r>
          </a:p>
        </p:txBody>
      </p:sp>
    </p:spTree>
    <p:extLst>
      <p:ext uri="{BB962C8B-B14F-4D97-AF65-F5344CB8AC3E}">
        <p14:creationId xmlns:p14="http://schemas.microsoft.com/office/powerpoint/2010/main" val="1751942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Centrum vidění je uloženo na týlu hlavy v týlním laloku.</a:t>
            </a:r>
          </a:p>
          <a:p>
            <a:r>
              <a:rPr lang="cs-CZ" dirty="0" smtClean="0"/>
              <a:t>Ano, žlutá skvrna je na sítnici.</a:t>
            </a:r>
          </a:p>
          <a:p>
            <a:r>
              <a:rPr lang="cs-CZ" dirty="0" smtClean="0"/>
              <a:t>Zúžením či rozšířením zornice.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213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www.lekari-online.cz/ocni-lekarstvi/novinky/degenerace-zlute-skvrny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http://cs.wikipedia.org/wiki/%</a:t>
            </a:r>
            <a:r>
              <a:rPr lang="cs-CZ" sz="2400" dirty="0" smtClean="0">
                <a:hlinkClick r:id="rId3"/>
              </a:rPr>
              <a:t>C5%BDlut%C3%A1_skvrna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www.medispot.cz/oci-ocni-vicka/nemoc-zlute-skvrny-v-oku-nejcastejsi-pricina-slepoty-v-cesku.html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www.messaggiamo.com/cz/flu/8293-what-you-need-know-about-agerelated-macular-degeneration.html</a:t>
            </a:r>
            <a:endParaRPr lang="cs-CZ" sz="2400" dirty="0" smtClean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www.astro.cz/clanek/4075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080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Obr. 1 </a:t>
            </a:r>
            <a:endParaRPr lang="cs-CZ" sz="2400" dirty="0" smtClean="0">
              <a:hlinkClick r:id="rId2"/>
            </a:endParaRP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zivotni-energie.cz/images/oko.jpg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Obr. 2 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://www.astro.cz/_</a:t>
            </a:r>
            <a:r>
              <a:rPr lang="cs-CZ" sz="2400" dirty="0" smtClean="0">
                <a:hlinkClick r:id="rId3"/>
              </a:rPr>
              <a:t>data/images/news/2009/11/27/oko_rez.jpg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Obr. 3 </a:t>
            </a:r>
            <a:r>
              <a:rPr lang="cs-CZ" sz="2400" dirty="0" smtClean="0">
                <a:hlinkClick r:id="rId4"/>
              </a:rPr>
              <a:t>http</a:t>
            </a:r>
            <a:r>
              <a:rPr lang="cs-CZ" sz="2400" dirty="0">
                <a:hlinkClick r:id="rId4"/>
              </a:rPr>
              <a:t>://</a:t>
            </a:r>
            <a:r>
              <a:rPr lang="cs-CZ" sz="2400" dirty="0" smtClean="0">
                <a:hlinkClick r:id="rId4"/>
              </a:rPr>
              <a:t>cs.wikipedia.org/wiki/Soubor:Schematic_diagram_of_the_human_eye_cs.svg</a:t>
            </a:r>
            <a:endParaRPr lang="cs-CZ" sz="2400" dirty="0" smtClean="0"/>
          </a:p>
          <a:p>
            <a:pPr marL="0" indent="0">
              <a:buNone/>
            </a:pPr>
            <a:r>
              <a:rPr lang="cs-CZ" dirty="0" smtClean="0"/>
              <a:t>Obr. </a:t>
            </a:r>
            <a:r>
              <a:rPr lang="cs-CZ" dirty="0"/>
              <a:t>4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www.findl.at/content_makuladegeneration.html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 </a:t>
            </a:r>
            <a:r>
              <a:rPr lang="cs-CZ" dirty="0"/>
              <a:t>5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www.osel.cz/popisek.php?popisek=19211&amp;img=1333988376.jpg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211966</TotalTime>
  <Words>780</Words>
  <Application>Microsoft Office PowerPoint</Application>
  <PresentationFormat>Předvádění na obrazovce (4:3)</PresentationFormat>
  <Paragraphs>94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Přehlednost</vt:lpstr>
      <vt:lpstr>Vy_52_Inovace_55_Žlutá skvrna</vt:lpstr>
      <vt:lpstr>Anotace</vt:lpstr>
      <vt:lpstr>Žlutá skvrna</vt:lpstr>
      <vt:lpstr>Žlutá skvrna</vt:lpstr>
      <vt:lpstr>Žlutá skvrna</vt:lpstr>
      <vt:lpstr>Žlutá skvrna</vt:lpstr>
      <vt:lpstr>Postižení makuly</vt:lpstr>
      <vt:lpstr>Dvě formy nemoci:</vt:lpstr>
      <vt:lpstr>Suchá makulární degenerace </vt:lpstr>
      <vt:lpstr>Mokrá makulární degenerace </vt:lpstr>
      <vt:lpstr>Příznaky</vt:lpstr>
      <vt:lpstr>Prezentace aplikace PowerPoint</vt:lpstr>
      <vt:lpstr>Léčba</vt:lpstr>
      <vt:lpstr>Prevence</vt:lpstr>
      <vt:lpstr>Odpovědi na otázky:</vt:lpstr>
      <vt:lpstr>Zdroje</vt:lpstr>
      <vt:lpstr>Zdroje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pcbazar</cp:lastModifiedBy>
  <cp:revision>16</cp:revision>
  <dcterms:created xsi:type="dcterms:W3CDTF">2013-02-14T04:45:05Z</dcterms:created>
  <dcterms:modified xsi:type="dcterms:W3CDTF">2013-05-18T07:41:53Z</dcterms:modified>
</cp:coreProperties>
</file>