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20"/>
  </p:notes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73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70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926" autoAdjust="0"/>
  </p:normalViewPr>
  <p:slideViewPr>
    <p:cSldViewPr>
      <p:cViewPr varScale="1">
        <p:scale>
          <a:sx n="99" d="100"/>
          <a:sy n="99" d="100"/>
        </p:scale>
        <p:origin x="-33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236A67-081E-4102-B38D-697D1077EEA6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BFFD8F-0937-4AD3-9FB0-CCE9A4EDE9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BFFD8F-0937-4AD3-9FB0-CCE9A4EDE9B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100D3-8F7E-4FE9-8756-E2A80A356C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58D6E-3BA1-41E5-9C53-1234D37A31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7/7d/Laurenci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7/73/Haeckel_Floridea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6/Chromista_collage_2.jpg" TargetMode="External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7/Diatomite_DIC.jpg" TargetMode="External"/><Relationship Id="rId5" Type="http://schemas.openxmlformats.org/officeDocument/2006/relationships/hyperlink" Target="//upload.wikimedia.org/wikipedia/commons/c/ce/Pacific_rockweed,_Olympic_National_Park,_USA.jpg" TargetMode="Externa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0/06/Diatom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b/Mineraly.sk_-_diatomit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1/1d/Gyrosigm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6/64/K%C5%99emelinov%C3%BD_d%C5%AFl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0/0b/Fucus_vesiculosus.jpe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0/0a/Fucus_vesicolosus_DSCF2551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2.jpeg"/><Relationship Id="rId7" Type="http://schemas.openxmlformats.org/officeDocument/2006/relationships/hyperlink" Target="//upload.wikimedia.org/wikipedia/commons/2/2e/Peru_-_Salkantay_Trek_054_-_frozen_pond_(7339808106).jpg" TargetMode="External"/><Relationship Id="rId2" Type="http://schemas.openxmlformats.org/officeDocument/2006/relationships/hyperlink" Target="//upload.wikimedia.org/wikipedia/commons/b/b5/Chlorococcales_composit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hyperlink" Target="//upload.wikimedia.org/wikipedia/commons/e/ee/Beech_Bark_nodules.JPG" TargetMode="Externa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0/Meyers_b1_s0342.jpg" TargetMode="External"/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hyperlink" Target="//upload.wikimedia.org/wikipedia/commons/c/c1/Cladophor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7/Floating_Algal_Mats_(7634604112).jpg" TargetMode="External"/><Relationship Id="rId5" Type="http://schemas.openxmlformats.org/officeDocument/2006/relationships/image" Target="../media/image20.jpeg"/><Relationship Id="rId4" Type="http://schemas.openxmlformats.org/officeDocument/2006/relationships/hyperlink" Target="//upload.wikimedia.org/wikipedia/commons/8/8c/Cladophora_sp.jpeg" TargetMode="External"/><Relationship Id="rId9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//upload.wikimedia.org/wikipedia/commons/0/0e/Euglena_scheme_no_arrows.sv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6.jpeg"/><Relationship Id="rId2" Type="http://schemas.openxmlformats.org/officeDocument/2006/relationships/hyperlink" Target="//upload.wikimedia.org/wikipedia/commons/4/47/Furry_rox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4/Plankton.jpg" TargetMode="External"/><Relationship Id="rId5" Type="http://schemas.openxmlformats.org/officeDocument/2006/relationships/image" Target="../media/image25.jpeg"/><Relationship Id="rId4" Type="http://schemas.openxmlformats.org/officeDocument/2006/relationships/hyperlink" Target="//upload.wikimedia.org/wikipedia/commons/8/8d/Manatee2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ucus_vesicolosus_DSCF2551.JPG" TargetMode="External"/><Relationship Id="rId13" Type="http://schemas.openxmlformats.org/officeDocument/2006/relationships/hyperlink" Target="http://cs.wikipedia.org/wiki/Soubor:Cladophora.JPG" TargetMode="External"/><Relationship Id="rId18" Type="http://schemas.openxmlformats.org/officeDocument/2006/relationships/hyperlink" Target="http://cs.wikipedia.org/wiki/Soubor:Manatee2.jpghttp:/cs.wikipedia.org/wiki/Soubor:Mineraly.sk_-_diatomit.jpg" TargetMode="External"/><Relationship Id="rId3" Type="http://schemas.openxmlformats.org/officeDocument/2006/relationships/hyperlink" Target="http://cs.wikipedia.org/wiki/Soubor:Gyrosigma.jpg" TargetMode="External"/><Relationship Id="rId21" Type="http://schemas.openxmlformats.org/officeDocument/2006/relationships/hyperlink" Target="http://cs.wikipedia.org/wiki/Soubor:K%C5%99emelinov%C3%BD_d%C5%AFl.JPG" TargetMode="External"/><Relationship Id="rId7" Type="http://schemas.openxmlformats.org/officeDocument/2006/relationships/hyperlink" Target="http://cs.wikipedia.org/wiki/Soubor:Chromista_collage_2.jpg" TargetMode="External"/><Relationship Id="rId12" Type="http://schemas.openxmlformats.org/officeDocument/2006/relationships/hyperlink" Target="http://cs.wikipedia.org/wiki/Soubor:Furry_rox.jpg" TargetMode="External"/><Relationship Id="rId17" Type="http://schemas.openxmlformats.org/officeDocument/2006/relationships/hyperlink" Target="http://commons.wikimedia.org/wiki/File:Meyers_b1_s0342.jpg?uselang=cs" TargetMode="External"/><Relationship Id="rId2" Type="http://schemas.openxmlformats.org/officeDocument/2006/relationships/hyperlink" Target="http://upload.wikimedia.org/wikipedia/commons/thumb/0/06/Diatoms.png/734px-Diatoms.png" TargetMode="External"/><Relationship Id="rId16" Type="http://schemas.openxmlformats.org/officeDocument/2006/relationships/hyperlink" Target="http://commons.wikimedia.org/wiki/File:Floating_Algal_Mats_(7634604112).jpg?uselang=cs" TargetMode="External"/><Relationship Id="rId20" Type="http://schemas.openxmlformats.org/officeDocument/2006/relationships/hyperlink" Target="http://cs.wikipedia.org/wiki/Soubor:Diatomite_DI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ucus_vesiculosus.jpeg" TargetMode="External"/><Relationship Id="rId11" Type="http://schemas.openxmlformats.org/officeDocument/2006/relationships/hyperlink" Target="http://cs.wikipedia.org/wiki/Soubor:Euglena_scheme_no_arrows.svg" TargetMode="External"/><Relationship Id="rId5" Type="http://schemas.openxmlformats.org/officeDocument/2006/relationships/hyperlink" Target="http://cs.wikipedia.org/wiki/Soubor:Haeckel_Florideae.jpg" TargetMode="External"/><Relationship Id="rId15" Type="http://schemas.openxmlformats.org/officeDocument/2006/relationships/hyperlink" Target="http://commons.wikimedia.org/wiki/File:Peru_-_Salkantay_Trek_054_-_frozen_pond_(7339808106).jpg?uselang=cs" TargetMode="External"/><Relationship Id="rId10" Type="http://schemas.openxmlformats.org/officeDocument/2006/relationships/hyperlink" Target="http://commons.wikimedia.org/wiki/File:Beech_Bark_nodules.JPG?uselang=cs" TargetMode="External"/><Relationship Id="rId19" Type="http://schemas.openxmlformats.org/officeDocument/2006/relationships/hyperlink" Target="http://cs.wikipedia.org/wiki/Soubor:Mineraly.sk_-_diatomit.jpg" TargetMode="External"/><Relationship Id="rId4" Type="http://schemas.openxmlformats.org/officeDocument/2006/relationships/hyperlink" Target="http://cs.wikipedia.org/wiki/Soubor:Laurencia.jpg" TargetMode="External"/><Relationship Id="rId9" Type="http://schemas.openxmlformats.org/officeDocument/2006/relationships/hyperlink" Target="http://cs.wikipedia.org/wiki/Soubor:Chlorococcales_composite.jpg" TargetMode="External"/><Relationship Id="rId14" Type="http://schemas.openxmlformats.org/officeDocument/2006/relationships/hyperlink" Target="http://commons.wikimedia.org/wiki/File:Cladophora_sp.jpe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</a:p>
          <a:p>
            <a:r>
              <a:rPr lang="cs-CZ" b="1" dirty="0" smtClean="0"/>
              <a:t>VY_32_INOVACE_XII_2_11_ŘASY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2             Pořadové číslo DUM: 11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92696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pojmů o řasách a jejich zařazení do skupin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třídění řas dle obsahu barviva, stavbu jednobuněčných i mnohobuněčných stélek, dokáže vysvětlit význam řas v přírodě, správně přiřadí druhy řas do jednotlivých skupin.</a:t>
            </a:r>
          </a:p>
          <a:p>
            <a:endParaRPr lang="cs-CZ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6. ročník, 11 – 12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řasy červené, </a:t>
            </a:r>
            <a:r>
              <a:rPr lang="cs-CZ" dirty="0" err="1" smtClean="0"/>
              <a:t>ruduchy</a:t>
            </a:r>
            <a:r>
              <a:rPr lang="cs-CZ" dirty="0" smtClean="0"/>
              <a:t>, řasy hnědé, chaluhy, rozsivky, křemelina, řasy zelené, zrněnka, </a:t>
            </a:r>
            <a:r>
              <a:rPr lang="cs-CZ" dirty="0" err="1" smtClean="0"/>
              <a:t>zelenivka</a:t>
            </a:r>
            <a:r>
              <a:rPr lang="cs-CZ" dirty="0" smtClean="0"/>
              <a:t>, pláštěnka, krásnoočko, žabí vlas, šroubatka, kolonie, váleč koulivý, plankton, fotosyntéza, léčiva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 řasami vyskytujícími se ve vodě i na souši, podrobně vysvětlí třídění podle stélky i přítomnosti barviva, upozorní na význam řas pro přírodu, býložravce i člověka.</a:t>
            </a:r>
          </a:p>
          <a:p>
            <a:r>
              <a:rPr lang="cs-CZ" dirty="0" smtClean="0"/>
              <a:t>Žáci aktivně doplňují a odpovídají na zadané otázky s využitím interaktivní tabule.</a:t>
            </a:r>
          </a:p>
          <a:p>
            <a:endParaRPr lang="cs-CZ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060848"/>
            <a:ext cx="7772400" cy="1470025"/>
          </a:xfrm>
          <a:solidFill>
            <a:srgbClr val="00B050"/>
          </a:solidFill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ŘASY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92D050"/>
          </a:solidFill>
          <a:ln>
            <a:solidFill>
              <a:schemeClr val="accent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STÉLKATÉ ROSTLINY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00B05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smtClean="0"/>
              <a:t>ŘASY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nejjednodušší rostliny</a:t>
            </a:r>
          </a:p>
          <a:p>
            <a:r>
              <a:rPr lang="cs-CZ" dirty="0" smtClean="0"/>
              <a:t>obsahují </a:t>
            </a:r>
            <a:r>
              <a:rPr lang="cs-CZ" b="1" dirty="0" smtClean="0"/>
              <a:t>chlorofyl</a:t>
            </a:r>
            <a:r>
              <a:rPr lang="cs-CZ" dirty="0" smtClean="0"/>
              <a:t>, který umožňuje </a:t>
            </a:r>
            <a:r>
              <a:rPr lang="cs-CZ" b="1" dirty="0" smtClean="0"/>
              <a:t>fotosyntézu</a:t>
            </a:r>
          </a:p>
          <a:p>
            <a:r>
              <a:rPr lang="cs-CZ" dirty="0" smtClean="0"/>
              <a:t>tělo se nazývá </a:t>
            </a:r>
            <a:r>
              <a:rPr lang="cs-CZ" b="1" u="sng" dirty="0" smtClean="0"/>
              <a:t>stélka</a:t>
            </a:r>
          </a:p>
          <a:p>
            <a:r>
              <a:rPr lang="cs-CZ" dirty="0" smtClean="0"/>
              <a:t>tělo není rozlišeno na kořen, stonek a listy</a:t>
            </a:r>
          </a:p>
          <a:p>
            <a:r>
              <a:rPr lang="cs-CZ" b="1" dirty="0" smtClean="0"/>
              <a:t>stélka</a:t>
            </a:r>
            <a:r>
              <a:rPr lang="cs-CZ" dirty="0" smtClean="0"/>
              <a:t> 	</a:t>
            </a:r>
            <a:r>
              <a:rPr lang="cs-CZ" b="1" dirty="0" smtClean="0"/>
              <a:t>jednobuněčná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b="1" dirty="0" smtClean="0"/>
              <a:t>mnohobuněčná </a:t>
            </a:r>
            <a:r>
              <a:rPr lang="cs-CZ" dirty="0" smtClean="0"/>
              <a:t>		</a:t>
            </a:r>
            <a:r>
              <a:rPr lang="cs-CZ" b="1" dirty="0" smtClean="0"/>
              <a:t>vláknitá</a:t>
            </a:r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b="1" dirty="0" smtClean="0"/>
              <a:t>lupenitá</a:t>
            </a:r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b="1" dirty="0" smtClean="0"/>
              <a:t>keříčkovitá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835696" y="3645024"/>
            <a:ext cx="43204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835696" y="3861048"/>
            <a:ext cx="432048" cy="28803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932040" y="4365104"/>
            <a:ext cx="936104" cy="72008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076056" y="4077072"/>
            <a:ext cx="864096" cy="7200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5004048" y="4221088"/>
            <a:ext cx="936104" cy="43204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ŘASY ČERVENÉ - RUDUCHY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2400" dirty="0" smtClean="0"/>
              <a:t>zbarvení </a:t>
            </a:r>
            <a:r>
              <a:rPr lang="cs-CZ" sz="2400" b="1" dirty="0" smtClean="0"/>
              <a:t>červené</a:t>
            </a:r>
            <a:r>
              <a:rPr lang="cs-CZ" sz="2400" dirty="0" smtClean="0"/>
              <a:t> nebo </a:t>
            </a:r>
            <a:r>
              <a:rPr lang="cs-CZ" sz="2400" b="1" dirty="0" smtClean="0"/>
              <a:t>modrozelené</a:t>
            </a:r>
          </a:p>
          <a:p>
            <a:r>
              <a:rPr lang="cs-CZ" sz="2400" dirty="0" smtClean="0"/>
              <a:t>barvivo červené, modré, zelené</a:t>
            </a:r>
          </a:p>
          <a:p>
            <a:r>
              <a:rPr lang="cs-CZ" sz="2400" dirty="0" smtClean="0"/>
              <a:t>rozmnožování </a:t>
            </a:r>
            <a:r>
              <a:rPr lang="cs-CZ" sz="2400" b="1" dirty="0" smtClean="0"/>
              <a:t>pohlavní</a:t>
            </a:r>
            <a:r>
              <a:rPr lang="cs-CZ" sz="2400" dirty="0" smtClean="0"/>
              <a:t> i </a:t>
            </a:r>
            <a:r>
              <a:rPr lang="cs-CZ" sz="2400" b="1" dirty="0" smtClean="0"/>
              <a:t>nepohlavní</a:t>
            </a:r>
          </a:p>
          <a:p>
            <a:r>
              <a:rPr lang="cs-CZ" sz="2400" b="1" u="sng" dirty="0" smtClean="0"/>
              <a:t>výskyt:</a:t>
            </a:r>
            <a:r>
              <a:rPr lang="cs-CZ" sz="2400" dirty="0" smtClean="0"/>
              <a:t> moře, hloubka až 200 m</a:t>
            </a:r>
          </a:p>
          <a:p>
            <a:r>
              <a:rPr lang="cs-CZ" sz="2400" b="1" u="sng" dirty="0" smtClean="0"/>
              <a:t>využití:</a:t>
            </a:r>
            <a:r>
              <a:rPr lang="cs-CZ" sz="2400" b="1" dirty="0" smtClean="0"/>
              <a:t> </a:t>
            </a:r>
            <a:r>
              <a:rPr lang="cs-CZ" sz="2400" dirty="0" smtClean="0"/>
              <a:t>potravinářský a farmaceutický průmysl</a:t>
            </a:r>
            <a:endParaRPr lang="cs-CZ" sz="2400" dirty="0"/>
          </a:p>
        </p:txBody>
      </p:sp>
      <p:pic>
        <p:nvPicPr>
          <p:cNvPr id="24580" name="Picture 4" descr="Soubor:Laurenc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789040"/>
            <a:ext cx="3600400" cy="2887068"/>
          </a:xfrm>
          <a:prstGeom prst="rect">
            <a:avLst/>
          </a:prstGeom>
          <a:noFill/>
        </p:spPr>
      </p:pic>
      <p:pic>
        <p:nvPicPr>
          <p:cNvPr id="24582" name="Picture 6" descr="Soubor:Haeckel Floridea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1628800"/>
            <a:ext cx="2250850" cy="31189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ŘASY HNĚDÉ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2400" dirty="0" smtClean="0"/>
              <a:t>barvivo </a:t>
            </a:r>
            <a:r>
              <a:rPr lang="cs-CZ" sz="2400" b="1" dirty="0" smtClean="0"/>
              <a:t>zelené</a:t>
            </a:r>
            <a:r>
              <a:rPr lang="cs-CZ" sz="2400" dirty="0" smtClean="0"/>
              <a:t> a </a:t>
            </a:r>
            <a:r>
              <a:rPr lang="cs-CZ" sz="2400" b="1" dirty="0" smtClean="0"/>
              <a:t>hnědé</a:t>
            </a:r>
          </a:p>
          <a:p>
            <a:r>
              <a:rPr lang="cs-CZ" sz="2400" dirty="0" smtClean="0"/>
              <a:t>zbarvení žlutohnědé až hnědé</a:t>
            </a:r>
          </a:p>
          <a:p>
            <a:r>
              <a:rPr lang="cs-CZ" sz="2400" dirty="0" smtClean="0"/>
              <a:t>rozmnožování </a:t>
            </a:r>
            <a:r>
              <a:rPr lang="cs-CZ" sz="2400" b="1" dirty="0" smtClean="0"/>
              <a:t>pohlavní</a:t>
            </a:r>
            <a:r>
              <a:rPr lang="cs-CZ" sz="2400" dirty="0" smtClean="0"/>
              <a:t> a </a:t>
            </a:r>
            <a:r>
              <a:rPr lang="cs-CZ" sz="2400" b="1" dirty="0" smtClean="0"/>
              <a:t>nepohlavní</a:t>
            </a:r>
          </a:p>
          <a:p>
            <a:pPr>
              <a:buNone/>
            </a:pPr>
            <a:r>
              <a:rPr lang="cs-CZ" dirty="0" smtClean="0"/>
              <a:t>			</a:t>
            </a:r>
          </a:p>
          <a:p>
            <a:endParaRPr lang="cs-CZ" dirty="0"/>
          </a:p>
        </p:txBody>
      </p:sp>
      <p:pic>
        <p:nvPicPr>
          <p:cNvPr id="23554" name="Picture 2" descr="Soubor:Chromista collage 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1916832"/>
            <a:ext cx="3268443" cy="2533677"/>
          </a:xfrm>
          <a:prstGeom prst="rect">
            <a:avLst/>
          </a:prstGeom>
          <a:noFill/>
        </p:spPr>
      </p:pic>
      <p:sp>
        <p:nvSpPr>
          <p:cNvPr id="23555" name="Rectangle 3">
            <a:hlinkClick r:id="rId5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6" name="Rectangle 4">
            <a:hlinkClick r:id="rId5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4" name="Picture 2" descr="Soubor:Diatomite DIC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87624" y="2996952"/>
            <a:ext cx="3600400" cy="36004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860032" y="6165304"/>
            <a:ext cx="2904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rozsivky v mikroskopu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ROZSIVKY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jednobuněčné tělo kryté </a:t>
            </a:r>
            <a:r>
              <a:rPr lang="cs-CZ" sz="2400" b="1" dirty="0" smtClean="0"/>
              <a:t>křemičitou </a:t>
            </a:r>
          </a:p>
          <a:p>
            <a:pPr>
              <a:buNone/>
            </a:pPr>
            <a:r>
              <a:rPr lang="cs-CZ" sz="2400" b="1" dirty="0" smtClean="0"/>
              <a:t>	schránkou složenou ze dvou částí</a:t>
            </a:r>
          </a:p>
          <a:p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		</a:t>
            </a:r>
          </a:p>
          <a:p>
            <a:endParaRPr lang="cs-CZ" sz="2400" dirty="0" smtClean="0"/>
          </a:p>
          <a:p>
            <a:r>
              <a:rPr lang="cs-CZ" sz="2400" dirty="0" smtClean="0"/>
              <a:t>schránky se v mořích hromadily mnoho milionů let</a:t>
            </a:r>
          </a:p>
          <a:p>
            <a:r>
              <a:rPr lang="cs-CZ" sz="2400" dirty="0" smtClean="0"/>
              <a:t>usazováním a zpevněním vznikla </a:t>
            </a:r>
          </a:p>
          <a:p>
            <a:pPr>
              <a:buNone/>
            </a:pPr>
            <a:r>
              <a:rPr lang="cs-CZ" sz="2400" b="1" dirty="0" smtClean="0"/>
              <a:t>	pórovitá hornina křemelina</a:t>
            </a:r>
          </a:p>
          <a:p>
            <a:endParaRPr lang="cs-CZ" sz="2400" b="1" dirty="0" smtClean="0"/>
          </a:p>
          <a:p>
            <a:r>
              <a:rPr lang="cs-CZ" sz="2400" b="1" u="sng" dirty="0" smtClean="0"/>
              <a:t>využití:</a:t>
            </a:r>
            <a:r>
              <a:rPr lang="cs-CZ" sz="2400" dirty="0" smtClean="0"/>
              <a:t> izolační materiál</a:t>
            </a:r>
          </a:p>
          <a:p>
            <a:r>
              <a:rPr lang="cs-CZ" sz="2400" b="1" u="sng" dirty="0" smtClean="0"/>
              <a:t>výskyt:</a:t>
            </a:r>
            <a:r>
              <a:rPr lang="cs-CZ" sz="2400" dirty="0" smtClean="0"/>
              <a:t> sladká i slaná voda</a:t>
            </a:r>
          </a:p>
          <a:p>
            <a:endParaRPr lang="cs-CZ" dirty="0"/>
          </a:p>
        </p:txBody>
      </p:sp>
      <p:pic>
        <p:nvPicPr>
          <p:cNvPr id="21506" name="Picture 2" descr="Soubor:Diatom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484784"/>
            <a:ext cx="2581274" cy="2110034"/>
          </a:xfrm>
          <a:prstGeom prst="rect">
            <a:avLst/>
          </a:prstGeom>
          <a:noFill/>
        </p:spPr>
      </p:pic>
      <p:pic>
        <p:nvPicPr>
          <p:cNvPr id="21508" name="Picture 4" descr="Soubor:Gyrosigm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2524944" y="507504"/>
            <a:ext cx="1019175" cy="5133975"/>
          </a:xfrm>
          <a:prstGeom prst="rect">
            <a:avLst/>
          </a:prstGeom>
          <a:noFill/>
        </p:spPr>
      </p:pic>
      <p:pic>
        <p:nvPicPr>
          <p:cNvPr id="11266" name="Picture 2" descr="Soubor:Mineraly.sk - diatomi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4221088"/>
            <a:ext cx="3238500" cy="1905000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4427984" y="4725144"/>
            <a:ext cx="792088" cy="28803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TĚŽBA KŘEMELINY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4818" name="Picture 2" descr="Soubor:Křemelinový dů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682806"/>
            <a:ext cx="5832648" cy="437448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635896" y="6165304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Borovany</a:t>
            </a:r>
            <a:r>
              <a:rPr lang="cs-CZ" sz="2400" dirty="0" smtClean="0"/>
              <a:t>, </a:t>
            </a:r>
            <a:r>
              <a:rPr lang="cs-CZ" sz="2400" dirty="0" err="1" smtClean="0"/>
              <a:t>Ledenice</a:t>
            </a:r>
            <a:r>
              <a:rPr lang="cs-CZ" sz="2400" dirty="0" smtClean="0"/>
              <a:t> – Třeboňská pánev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CHALUHY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  <a:solidFill>
            <a:srgbClr val="92D050"/>
          </a:solidFill>
        </p:spPr>
        <p:txBody>
          <a:bodyPr/>
          <a:lstStyle/>
          <a:p>
            <a:r>
              <a:rPr lang="cs-CZ" sz="2400" b="1" dirty="0" smtClean="0"/>
              <a:t>mnohobuněčná, listovitá stélka přichycená k podkladu</a:t>
            </a:r>
            <a:r>
              <a:rPr lang="cs-CZ" sz="2400" dirty="0" smtClean="0"/>
              <a:t>, délka až 60 m</a:t>
            </a:r>
          </a:p>
          <a:p>
            <a:r>
              <a:rPr lang="cs-CZ" sz="2400" b="1" u="sng" dirty="0" smtClean="0"/>
              <a:t>využití:</a:t>
            </a:r>
            <a:r>
              <a:rPr lang="cs-CZ" sz="2400" dirty="0" smtClean="0"/>
              <a:t> krmivo, topivo, hnojivo, stavivo, zdroj jódu, potravinářský a farmaceutický průmysl</a:t>
            </a:r>
            <a:endParaRPr lang="cs-CZ" sz="2400" dirty="0"/>
          </a:p>
        </p:txBody>
      </p:sp>
      <p:pic>
        <p:nvPicPr>
          <p:cNvPr id="20482" name="Picture 2" descr="Soubor:Fucus vesiculosus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447002"/>
            <a:ext cx="3744416" cy="2808312"/>
          </a:xfrm>
          <a:prstGeom prst="rect">
            <a:avLst/>
          </a:prstGeom>
          <a:noFill/>
        </p:spPr>
      </p:pic>
      <p:pic>
        <p:nvPicPr>
          <p:cNvPr id="20484" name="Picture 4" descr="Soubor:Fucus vesicolosus DSCF255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3501008"/>
            <a:ext cx="3600400" cy="2700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ŘASY ZELENÉ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r>
              <a:rPr lang="cs-CZ" sz="2400" b="1" u="sng" dirty="0" smtClean="0"/>
              <a:t>výskyt:</a:t>
            </a:r>
            <a:r>
              <a:rPr lang="cs-CZ" sz="2400" u="sng" dirty="0" smtClean="0"/>
              <a:t> </a:t>
            </a:r>
            <a:r>
              <a:rPr lang="cs-CZ" sz="2400" dirty="0" smtClean="0"/>
              <a:t>voda, vlhká půda, borka stromů</a:t>
            </a:r>
          </a:p>
          <a:p>
            <a:endParaRPr lang="cs-CZ" sz="2400" dirty="0" smtClean="0"/>
          </a:p>
          <a:p>
            <a:endParaRPr lang="cs-CZ" sz="2400" b="1" u="sng" dirty="0" smtClean="0"/>
          </a:p>
          <a:p>
            <a:endParaRPr lang="cs-CZ" sz="2400" b="1" u="sng" dirty="0"/>
          </a:p>
          <a:p>
            <a:endParaRPr lang="cs-CZ" sz="2400" b="1" u="sng" dirty="0" smtClean="0"/>
          </a:p>
          <a:p>
            <a:endParaRPr lang="cs-CZ" sz="2400" b="1" u="sng" dirty="0" smtClean="0"/>
          </a:p>
          <a:p>
            <a:endParaRPr lang="cs-CZ" sz="2400" b="1" dirty="0" smtClean="0"/>
          </a:p>
          <a:p>
            <a:r>
              <a:rPr lang="cs-CZ" sz="2400" b="1" u="sng" dirty="0" smtClean="0"/>
              <a:t>stélka jednobuněčná</a:t>
            </a:r>
          </a:p>
          <a:p>
            <a:endParaRPr lang="cs-CZ" sz="2400" b="1" u="sng" dirty="0" smtClean="0"/>
          </a:p>
          <a:p>
            <a:r>
              <a:rPr lang="cs-CZ" sz="2400" b="1" u="sng" dirty="0" smtClean="0"/>
              <a:t>zrněnka</a:t>
            </a:r>
            <a:br>
              <a:rPr lang="cs-CZ" sz="2400" b="1" u="sng" dirty="0" smtClean="0"/>
            </a:br>
            <a:r>
              <a:rPr lang="cs-CZ" sz="2400" dirty="0" smtClean="0"/>
              <a:t>tvoří </a:t>
            </a:r>
            <a:r>
              <a:rPr lang="cs-CZ" sz="2400" b="1" dirty="0" smtClean="0"/>
              <a:t>zelené povlaky na borce stromů</a:t>
            </a: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19458" name="Picture 2" descr="Soubor:Chlorococcales composit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204864"/>
            <a:ext cx="1722141" cy="1686707"/>
          </a:xfrm>
          <a:prstGeom prst="rect">
            <a:avLst/>
          </a:prstGeom>
          <a:noFill/>
        </p:spPr>
      </p:pic>
      <p:pic>
        <p:nvPicPr>
          <p:cNvPr id="19460" name="Picture 4" descr="http://upload.wikimedia.org/wikipedia/commons/7/78/Intertidal_greenalga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700808"/>
            <a:ext cx="2592288" cy="1944216"/>
          </a:xfrm>
          <a:prstGeom prst="rect">
            <a:avLst/>
          </a:prstGeom>
          <a:noFill/>
        </p:spPr>
      </p:pic>
      <p:pic>
        <p:nvPicPr>
          <p:cNvPr id="19462" name="Picture 6" descr="File:Beech Bark nodules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4221088"/>
            <a:ext cx="1872208" cy="2503243"/>
          </a:xfrm>
          <a:prstGeom prst="rect">
            <a:avLst/>
          </a:prstGeom>
          <a:noFill/>
        </p:spPr>
      </p:pic>
      <p:pic>
        <p:nvPicPr>
          <p:cNvPr id="19464" name="Picture 8" descr="File:Peru - Salkantay Trek 054 - frozen pond (7339808106)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576" y="2060848"/>
            <a:ext cx="3096344" cy="20629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ŘASY ZELENÉ jednobuněčné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fontScale="92500" lnSpcReduction="10000"/>
          </a:bodyPr>
          <a:lstStyle/>
          <a:p>
            <a:r>
              <a:rPr lang="cs-CZ" sz="2400" b="1" u="sng" dirty="0" err="1" smtClean="0"/>
              <a:t>zelenivka</a:t>
            </a:r>
            <a:r>
              <a:rPr lang="cs-CZ" sz="2400" b="1" u="sng" dirty="0" smtClean="0"/>
              <a:t> </a:t>
            </a:r>
          </a:p>
          <a:p>
            <a:r>
              <a:rPr lang="cs-CZ" sz="2400" u="sng" dirty="0" smtClean="0"/>
              <a:t>stavba</a:t>
            </a:r>
            <a:r>
              <a:rPr lang="cs-CZ" sz="2400" dirty="0" smtClean="0"/>
              <a:t>: buněčná stěna, cytoplazmatická membrána, cytoplazma, jádro, chloroplast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b="1" u="sng" dirty="0" smtClean="0"/>
          </a:p>
          <a:p>
            <a:endParaRPr lang="cs-CZ" sz="2400" b="1" u="sng" dirty="0" smtClean="0"/>
          </a:p>
          <a:p>
            <a:endParaRPr lang="cs-CZ" sz="2400" b="1" u="sng" dirty="0" smtClean="0"/>
          </a:p>
          <a:p>
            <a:r>
              <a:rPr lang="cs-CZ" sz="2400" b="1" u="sng" dirty="0" smtClean="0"/>
              <a:t>pláštěnka</a:t>
            </a:r>
          </a:p>
          <a:p>
            <a:r>
              <a:rPr lang="cs-CZ" sz="2400" dirty="0" smtClean="0"/>
              <a:t>bičíky umožňující samostatný pohyb</a:t>
            </a:r>
            <a:endParaRPr lang="cs-CZ" sz="24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996952"/>
            <a:ext cx="2088232" cy="2375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068960"/>
            <a:ext cx="1504950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TextovéPole 19"/>
          <p:cNvSpPr txBox="1"/>
          <p:nvPr/>
        </p:nvSpPr>
        <p:spPr>
          <a:xfrm>
            <a:off x="3707904" y="3212976"/>
            <a:ext cx="1558183" cy="36933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buněčná stěna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11760" y="4365104"/>
            <a:ext cx="309634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cytoplazmatická membrána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07904" y="4941168"/>
            <a:ext cx="122413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chloroplast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39952" y="3789040"/>
            <a:ext cx="669863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jádro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092280" y="2852936"/>
            <a:ext cx="718466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bičíky</a:t>
            </a:r>
            <a:endParaRPr lang="cs-CZ" dirty="0"/>
          </a:p>
        </p:txBody>
      </p:sp>
      <p:cxnSp>
        <p:nvCxnSpPr>
          <p:cNvPr id="33" name="Přímá spojovací šipka 32"/>
          <p:cNvCxnSpPr/>
          <p:nvPr/>
        </p:nvCxnSpPr>
        <p:spPr>
          <a:xfrm>
            <a:off x="5292080" y="3429000"/>
            <a:ext cx="1872208" cy="7200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2123728" y="3356992"/>
            <a:ext cx="1512168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ravoúhlá spojovací čára 41"/>
          <p:cNvCxnSpPr>
            <a:stCxn id="30" idx="3"/>
          </p:cNvCxnSpPr>
          <p:nvPr/>
        </p:nvCxnSpPr>
        <p:spPr>
          <a:xfrm>
            <a:off x="4809815" y="3973706"/>
            <a:ext cx="2714513" cy="391398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ravoúhlá spojovací čára 43"/>
          <p:cNvCxnSpPr/>
          <p:nvPr/>
        </p:nvCxnSpPr>
        <p:spPr>
          <a:xfrm rot="10800000">
            <a:off x="1547664" y="3933056"/>
            <a:ext cx="2520280" cy="72008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flipV="1">
            <a:off x="5508104" y="4581128"/>
            <a:ext cx="1656184" cy="720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/>
          <p:nvPr/>
        </p:nvCxnSpPr>
        <p:spPr>
          <a:xfrm flipH="1" flipV="1">
            <a:off x="2051720" y="4149080"/>
            <a:ext cx="360040" cy="4320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ravoúhlá spojovací čára 58"/>
          <p:cNvCxnSpPr>
            <a:stCxn id="26" idx="3"/>
          </p:cNvCxnSpPr>
          <p:nvPr/>
        </p:nvCxnSpPr>
        <p:spPr>
          <a:xfrm flipV="1">
            <a:off x="4932040" y="4725144"/>
            <a:ext cx="2520280" cy="400690"/>
          </a:xfrm>
          <a:prstGeom prst="bent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ravoúhlá spojovací čára 60"/>
          <p:cNvCxnSpPr>
            <a:stCxn id="26" idx="1"/>
          </p:cNvCxnSpPr>
          <p:nvPr/>
        </p:nvCxnSpPr>
        <p:spPr>
          <a:xfrm rot="10800000">
            <a:off x="1475656" y="4293096"/>
            <a:ext cx="2232248" cy="832738"/>
          </a:xfrm>
          <a:prstGeom prst="bentConnector3">
            <a:avLst>
              <a:gd name="adj1" fmla="val 76895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šipka 66"/>
          <p:cNvCxnSpPr/>
          <p:nvPr/>
        </p:nvCxnSpPr>
        <p:spPr>
          <a:xfrm>
            <a:off x="7812360" y="3212976"/>
            <a:ext cx="216024" cy="720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šipka 68"/>
          <p:cNvCxnSpPr/>
          <p:nvPr/>
        </p:nvCxnSpPr>
        <p:spPr>
          <a:xfrm flipH="1">
            <a:off x="6948264" y="3212976"/>
            <a:ext cx="144016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467544" y="2924944"/>
            <a:ext cx="301686" cy="369332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123728" y="1628800"/>
            <a:ext cx="301686" cy="369332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2123728" y="5229200"/>
            <a:ext cx="301686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8100392" y="2564904"/>
            <a:ext cx="301686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ŘASY ZELENÉ kolonie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2400" b="1" u="sng" dirty="0" smtClean="0"/>
              <a:t>váleč koulivý</a:t>
            </a:r>
          </a:p>
          <a:p>
            <a:r>
              <a:rPr lang="cs-CZ" sz="2400" dirty="0" smtClean="0"/>
              <a:t>kulovité tělo</a:t>
            </a:r>
          </a:p>
          <a:p>
            <a:r>
              <a:rPr lang="cs-CZ" sz="2400" b="1" dirty="0" smtClean="0"/>
              <a:t>buňky s bičíky </a:t>
            </a:r>
            <a:r>
              <a:rPr lang="cs-CZ" sz="2400" dirty="0" smtClean="0"/>
              <a:t>uspořádány po obvodu kolonie</a:t>
            </a:r>
          </a:p>
          <a:p>
            <a:r>
              <a:rPr lang="cs-CZ" sz="2400" b="1" dirty="0" smtClean="0"/>
              <a:t>kolonie vyplněna a obalena slizem</a:t>
            </a:r>
          </a:p>
          <a:p>
            <a:r>
              <a:rPr lang="cs-CZ" sz="2400" dirty="0" smtClean="0"/>
              <a:t>vysoký stupeň organizovanosti</a:t>
            </a:r>
            <a:endParaRPr lang="cs-CZ" sz="2400" dirty="0"/>
          </a:p>
        </p:txBody>
      </p:sp>
      <p:pic>
        <p:nvPicPr>
          <p:cNvPr id="4" name="Obrázek 3" descr="skenování0008.jpg"/>
          <p:cNvPicPr>
            <a:picLocks noChangeAspect="1"/>
          </p:cNvPicPr>
          <p:nvPr/>
        </p:nvPicPr>
        <p:blipFill>
          <a:blip r:embed="rId2" cstate="print"/>
          <a:srcRect l="53571" t="80450" r="24630" b="4851"/>
          <a:stretch>
            <a:fillRect/>
          </a:stretch>
        </p:blipFill>
        <p:spPr>
          <a:xfrm>
            <a:off x="5364088" y="3068960"/>
            <a:ext cx="3168352" cy="28679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ŘASY ZELENÉ mnohobuněčné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fontScale="92500" lnSpcReduction="10000"/>
          </a:bodyPr>
          <a:lstStyle/>
          <a:p>
            <a:r>
              <a:rPr lang="cs-CZ" sz="2600" b="1" u="sng" dirty="0" smtClean="0"/>
              <a:t>žabí vlas</a:t>
            </a:r>
          </a:p>
          <a:p>
            <a:r>
              <a:rPr lang="cs-CZ" sz="2600" dirty="0" smtClean="0"/>
              <a:t>rozvětvená stélka</a:t>
            </a:r>
          </a:p>
          <a:p>
            <a:r>
              <a:rPr lang="cs-CZ" sz="2600" b="1" dirty="0" smtClean="0"/>
              <a:t>výskyt: </a:t>
            </a:r>
            <a:r>
              <a:rPr lang="cs-CZ" sz="2600" dirty="0" smtClean="0"/>
              <a:t>sladká voda, akvárium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2600" b="1" u="sng" dirty="0" smtClean="0"/>
          </a:p>
          <a:p>
            <a:r>
              <a:rPr lang="cs-CZ" sz="2600" b="1" u="sng" dirty="0" smtClean="0"/>
              <a:t>šroubatka</a:t>
            </a:r>
          </a:p>
          <a:p>
            <a:r>
              <a:rPr lang="cs-CZ" sz="2600" dirty="0" smtClean="0"/>
              <a:t>nevětvené vláknité tělo</a:t>
            </a:r>
          </a:p>
          <a:p>
            <a:r>
              <a:rPr lang="cs-CZ" sz="2600" dirty="0" smtClean="0"/>
              <a:t>šroubovitě utvářený chloroplast</a:t>
            </a:r>
          </a:p>
          <a:p>
            <a:endParaRPr lang="cs-CZ" sz="2600" dirty="0"/>
          </a:p>
        </p:txBody>
      </p:sp>
      <p:pic>
        <p:nvPicPr>
          <p:cNvPr id="16386" name="Picture 2" descr="Soubor:Cladopho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852936"/>
            <a:ext cx="1872208" cy="2251152"/>
          </a:xfrm>
          <a:prstGeom prst="rect">
            <a:avLst/>
          </a:prstGeom>
          <a:noFill/>
        </p:spPr>
      </p:pic>
      <p:pic>
        <p:nvPicPr>
          <p:cNvPr id="16388" name="Picture 4" descr="File:Cladophora sp.jpe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212976"/>
            <a:ext cx="1872208" cy="1404156"/>
          </a:xfrm>
          <a:prstGeom prst="rect">
            <a:avLst/>
          </a:prstGeom>
          <a:noFill/>
        </p:spPr>
      </p:pic>
      <p:pic>
        <p:nvPicPr>
          <p:cNvPr id="16390" name="Picture 6" descr="File:Floating Algal Mats (7634604112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1628800"/>
            <a:ext cx="3528392" cy="2646294"/>
          </a:xfrm>
          <a:prstGeom prst="rect">
            <a:avLst/>
          </a:prstGeom>
          <a:noFill/>
        </p:spPr>
      </p:pic>
      <p:pic>
        <p:nvPicPr>
          <p:cNvPr id="16392" name="Picture 8" descr="File:Meyers b1 s034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50265" t="49221" r="5501" b="23013"/>
          <a:stretch>
            <a:fillRect/>
          </a:stretch>
        </p:blipFill>
        <p:spPr bwMode="auto">
          <a:xfrm>
            <a:off x="5508104" y="4437112"/>
            <a:ext cx="1584176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ŘASY ZELENÉ krásnoočko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jeden nebo dva bičíky</a:t>
            </a:r>
          </a:p>
          <a:p>
            <a:r>
              <a:rPr lang="cs-CZ" sz="2400" dirty="0" smtClean="0"/>
              <a:t>na povrchu </a:t>
            </a:r>
            <a:r>
              <a:rPr lang="cs-CZ" sz="2400" b="1" dirty="0" smtClean="0"/>
              <a:t>pružná blána</a:t>
            </a:r>
          </a:p>
          <a:p>
            <a:r>
              <a:rPr lang="cs-CZ" sz="2400" b="1" dirty="0" smtClean="0"/>
              <a:t>stigma</a:t>
            </a:r>
            <a:r>
              <a:rPr lang="cs-CZ" sz="2400" dirty="0" smtClean="0"/>
              <a:t> – světločivá skvrna, informuje o množství dopadajícího světla</a:t>
            </a:r>
          </a:p>
          <a:p>
            <a:r>
              <a:rPr lang="cs-CZ" sz="2400" b="1" u="sng" dirty="0" smtClean="0"/>
              <a:t>výskyt:</a:t>
            </a:r>
            <a:r>
              <a:rPr lang="cs-CZ" sz="2400" b="1" dirty="0" smtClean="0"/>
              <a:t> </a:t>
            </a:r>
            <a:r>
              <a:rPr lang="cs-CZ" sz="2400" dirty="0" smtClean="0"/>
              <a:t>rybníky, kaluže, voda znečištěná biologickými odpady</a:t>
            </a:r>
            <a:endParaRPr lang="cs-CZ" sz="2400" dirty="0"/>
          </a:p>
        </p:txBody>
      </p:sp>
      <p:pic>
        <p:nvPicPr>
          <p:cNvPr id="15362" name="Picture 2" descr="Soubor:Euglena scheme no arrow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789040"/>
            <a:ext cx="7620000" cy="2466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VÝZNAM ŘAS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r>
              <a:rPr lang="cs-CZ" sz="2400" b="1" dirty="0" smtClean="0"/>
              <a:t>produkují</a:t>
            </a:r>
            <a:r>
              <a:rPr lang="cs-CZ" sz="2400" dirty="0" smtClean="0"/>
              <a:t> velké </a:t>
            </a:r>
            <a:r>
              <a:rPr lang="cs-CZ" sz="2400" b="1" dirty="0" smtClean="0"/>
              <a:t>množství organických látek</a:t>
            </a:r>
          </a:p>
          <a:p>
            <a:r>
              <a:rPr lang="cs-CZ" sz="2400" b="1" dirty="0" smtClean="0"/>
              <a:t>uvolňují</a:t>
            </a:r>
            <a:r>
              <a:rPr lang="cs-CZ" sz="2400" dirty="0" smtClean="0"/>
              <a:t> obrovské </a:t>
            </a:r>
            <a:r>
              <a:rPr lang="cs-CZ" sz="2400" b="1" dirty="0" smtClean="0"/>
              <a:t>množství kyslíku </a:t>
            </a:r>
            <a:r>
              <a:rPr lang="cs-CZ" sz="2400" dirty="0" smtClean="0"/>
              <a:t>do ovzduší</a:t>
            </a:r>
          </a:p>
          <a:p>
            <a:r>
              <a:rPr lang="cs-CZ" sz="2400" dirty="0" smtClean="0"/>
              <a:t>jsou </a:t>
            </a:r>
            <a:r>
              <a:rPr lang="cs-CZ" sz="2400" b="1" dirty="0" smtClean="0"/>
              <a:t>součástí mořského planktonu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dirty="0" smtClean="0"/>
              <a:t>slouží jako </a:t>
            </a:r>
            <a:r>
              <a:rPr lang="cs-CZ" sz="2400" b="1" dirty="0" smtClean="0"/>
              <a:t>potrava mořských </a:t>
            </a:r>
          </a:p>
          <a:p>
            <a:pPr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býložravých živočichů</a:t>
            </a:r>
          </a:p>
          <a:p>
            <a:r>
              <a:rPr lang="cs-CZ" sz="2400" dirty="0" smtClean="0"/>
              <a:t>řasy </a:t>
            </a:r>
            <a:r>
              <a:rPr lang="cs-CZ" sz="2400" b="1" dirty="0" smtClean="0"/>
              <a:t>v půdě zlepšují úrodnost</a:t>
            </a:r>
          </a:p>
          <a:p>
            <a:endParaRPr lang="cs-CZ" sz="2400" b="1" dirty="0"/>
          </a:p>
          <a:p>
            <a:r>
              <a:rPr lang="cs-CZ" sz="2400" dirty="0" smtClean="0"/>
              <a:t>využití v </a:t>
            </a:r>
            <a:r>
              <a:rPr lang="cs-CZ" sz="2400" b="1" dirty="0" smtClean="0"/>
              <a:t>potravinářském průmyslu</a:t>
            </a:r>
          </a:p>
          <a:p>
            <a:r>
              <a:rPr lang="cs-CZ" sz="2400" dirty="0" smtClean="0"/>
              <a:t>výroba </a:t>
            </a:r>
            <a:r>
              <a:rPr lang="cs-CZ" sz="2400" b="1" dirty="0" smtClean="0"/>
              <a:t>léčiv</a:t>
            </a:r>
            <a:endParaRPr lang="cs-CZ" sz="2400" b="1" dirty="0"/>
          </a:p>
        </p:txBody>
      </p:sp>
      <p:pic>
        <p:nvPicPr>
          <p:cNvPr id="14338" name="Picture 2" descr="Soubor:Furry ro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149080"/>
            <a:ext cx="3312368" cy="2484276"/>
          </a:xfrm>
          <a:prstGeom prst="rect">
            <a:avLst/>
          </a:prstGeom>
          <a:noFill/>
        </p:spPr>
      </p:pic>
      <p:pic>
        <p:nvPicPr>
          <p:cNvPr id="14340" name="Picture 4" descr="Soubor:Manatee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24934" y="1772816"/>
            <a:ext cx="2419066" cy="172963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24328" y="3573016"/>
            <a:ext cx="118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kapustňáci</a:t>
            </a:r>
            <a:endParaRPr lang="cs-CZ" dirty="0"/>
          </a:p>
        </p:txBody>
      </p:sp>
      <p:pic>
        <p:nvPicPr>
          <p:cNvPr id="14342" name="Picture 6" descr="Soubor:Plankto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2420888"/>
            <a:ext cx="792088" cy="1180251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 flipV="1">
            <a:off x="4067944" y="3645024"/>
            <a:ext cx="2520280" cy="50405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	OTÁZKY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Jak se nazývá tělo řas?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Vyjmenuj tři skupiny řas podle barvy: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Uveď příklady mnohobuněčných stélek: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Ve kterém prostředí se vyskytují řasy?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Která řasa žije na borce stromů?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2492896"/>
            <a:ext cx="3550716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červené, hnědé, zelené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1628800"/>
            <a:ext cx="1026628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stélka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3356992"/>
            <a:ext cx="439248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vláknitá, lupenitá, keříčkovitá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4437112"/>
            <a:ext cx="482453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voda, vlhká půda, kůra stromů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5301208"/>
            <a:ext cx="1335879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zrněnka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	OTÁZKY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nazývají červené řasy?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organismy patří mezi hnědé řasy?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nazývá hornina tvořená schránkami rozsivek?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Druhové jméno váleče: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produkují řasy?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1628800"/>
            <a:ext cx="1373838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ruduchy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5301208"/>
            <a:ext cx="396153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organickou hmotu a kyslík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3573016"/>
            <a:ext cx="1635448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křemelina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4221088"/>
            <a:ext cx="1203791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koulivý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2564904"/>
            <a:ext cx="2609882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chaluhy, rozsivky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	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solidFill>
            <a:srgbClr val="92D050"/>
          </a:solidFill>
        </p:spPr>
        <p:txBody>
          <a:bodyPr>
            <a:normAutofit fontScale="55000" lnSpcReduction="20000"/>
          </a:bodyPr>
          <a:lstStyle/>
          <a:p>
            <a:r>
              <a:rPr lang="cs-CZ" sz="2600" dirty="0" smtClean="0">
                <a:hlinkClick r:id="rId2"/>
              </a:rPr>
              <a:t>http://upload.wikimedia.org/wikipedia/commons/thumb/0/06/Diatoms.png/734px-Diatoms.png</a:t>
            </a:r>
            <a:endParaRPr lang="cs-CZ" sz="2600" dirty="0" smtClean="0"/>
          </a:p>
          <a:p>
            <a:r>
              <a:rPr lang="cs-CZ" sz="2600" dirty="0" smtClean="0">
                <a:hlinkClick r:id="rId3"/>
              </a:rPr>
              <a:t>http://cs.wikipedia.org/wiki/Soubor:Gyrosigma.jpg</a:t>
            </a:r>
            <a:endParaRPr lang="cs-CZ" sz="2600" dirty="0" smtClean="0"/>
          </a:p>
          <a:p>
            <a:r>
              <a:rPr lang="cs-CZ" sz="2600" dirty="0" smtClean="0">
                <a:hlinkClick r:id="rId4"/>
              </a:rPr>
              <a:t>http://cs.wikipedia.org/wiki/Soubor:Laurencia.jpg</a:t>
            </a:r>
            <a:endParaRPr lang="cs-CZ" sz="2600" dirty="0" smtClean="0"/>
          </a:p>
          <a:p>
            <a:r>
              <a:rPr lang="cs-CZ" sz="2600" dirty="0" smtClean="0">
                <a:hlinkClick r:id="rId5"/>
              </a:rPr>
              <a:t>http://cs.wikipedia.org/wiki/Soubor:Haeckel_Florideae.jpg</a:t>
            </a:r>
            <a:endParaRPr lang="cs-CZ" sz="2600" dirty="0" smtClean="0"/>
          </a:p>
          <a:p>
            <a:r>
              <a:rPr lang="cs-CZ" sz="2600" dirty="0" smtClean="0">
                <a:hlinkClick r:id="rId6"/>
              </a:rPr>
              <a:t>http://cs.wikipedia.org/wiki/Soubor:Fucus_vesiculosus.jpeg</a:t>
            </a:r>
            <a:endParaRPr lang="cs-CZ" sz="2600" dirty="0" smtClean="0"/>
          </a:p>
          <a:p>
            <a:r>
              <a:rPr lang="cs-CZ" sz="2600" dirty="0" smtClean="0">
                <a:hlinkClick r:id="rId7"/>
              </a:rPr>
              <a:t>http://cs.wikipedia.org/wiki/Soubor:Chromista_collage_2.jpg</a:t>
            </a:r>
            <a:endParaRPr lang="cs-CZ" sz="2600" dirty="0" smtClean="0"/>
          </a:p>
          <a:p>
            <a:r>
              <a:rPr lang="cs-CZ" sz="2600" dirty="0" smtClean="0">
                <a:hlinkClick r:id="rId8"/>
              </a:rPr>
              <a:t>http://cs.wikipedia.org/wiki/Soubor:Fucus_vesicolosus_DSCF2551.JPG</a:t>
            </a:r>
            <a:r>
              <a:rPr lang="cs-CZ" sz="2600" dirty="0" smtClean="0"/>
              <a:t> </a:t>
            </a:r>
            <a:r>
              <a:rPr lang="cs-CZ" sz="2600" dirty="0" smtClean="0">
                <a:hlinkClick r:id="rId9"/>
              </a:rPr>
              <a:t>http://c</a:t>
            </a:r>
          </a:p>
          <a:p>
            <a:r>
              <a:rPr lang="cs-CZ" sz="2600" dirty="0" smtClean="0">
                <a:hlinkClick r:id="rId9"/>
              </a:rPr>
              <a:t>http://upload.wikimedia.org/wikipedia/commons/7/78/Intertidal_greenalgae.jpg s.</a:t>
            </a:r>
            <a:r>
              <a:rPr lang="cs-CZ" sz="2600" dirty="0" err="1" smtClean="0">
                <a:hlinkClick r:id="rId9"/>
              </a:rPr>
              <a:t>wikipedia.org</a:t>
            </a:r>
            <a:r>
              <a:rPr lang="cs-CZ" sz="2600" dirty="0" smtClean="0">
                <a:hlinkClick r:id="rId9"/>
              </a:rPr>
              <a:t>/</a:t>
            </a:r>
            <a:r>
              <a:rPr lang="cs-CZ" sz="2600" dirty="0" err="1" smtClean="0">
                <a:hlinkClick r:id="rId9"/>
              </a:rPr>
              <a:t>wiki</a:t>
            </a:r>
            <a:r>
              <a:rPr lang="cs-CZ" sz="2600" dirty="0" smtClean="0">
                <a:hlinkClick r:id="rId9"/>
              </a:rPr>
              <a:t>/Soubor:</a:t>
            </a:r>
            <a:r>
              <a:rPr lang="cs-CZ" sz="2600" dirty="0" err="1" smtClean="0">
                <a:hlinkClick r:id="rId9"/>
              </a:rPr>
              <a:t>Chlorococcales</a:t>
            </a:r>
            <a:r>
              <a:rPr lang="cs-CZ" sz="2600" dirty="0" smtClean="0">
                <a:hlinkClick r:id="rId9"/>
              </a:rPr>
              <a:t>_</a:t>
            </a:r>
            <a:r>
              <a:rPr lang="cs-CZ" sz="2600" dirty="0" err="1" smtClean="0">
                <a:hlinkClick r:id="rId9"/>
              </a:rPr>
              <a:t>composite.jpg</a:t>
            </a:r>
            <a:endParaRPr lang="cs-CZ" sz="2600" dirty="0" smtClean="0"/>
          </a:p>
          <a:p>
            <a:r>
              <a:rPr lang="cs-CZ" sz="2600" dirty="0" smtClean="0">
                <a:hlinkClick r:id="rId10"/>
              </a:rPr>
              <a:t>http://commons.wikimedia.org/wiki/File:Beech_Bark_nodules.JPG?uselang=cs</a:t>
            </a:r>
            <a:r>
              <a:rPr lang="cs-CZ" sz="2600" dirty="0" smtClean="0"/>
              <a:t> </a:t>
            </a:r>
          </a:p>
          <a:p>
            <a:r>
              <a:rPr lang="cs-CZ" sz="2600" dirty="0" smtClean="0">
                <a:hlinkClick r:id="rId11"/>
              </a:rPr>
              <a:t>http://cs.wikipedia.org/wiki/Soubor:Euglena_scheme_no_arrows.svg</a:t>
            </a:r>
            <a:endParaRPr lang="cs-CZ" sz="2600" dirty="0" smtClean="0"/>
          </a:p>
          <a:p>
            <a:r>
              <a:rPr lang="cs-CZ" sz="2600" dirty="0" smtClean="0">
                <a:hlinkClick r:id="rId12"/>
              </a:rPr>
              <a:t>http://cs.wikipedia.org/wiki/Soubor:Furry_rox.jpg</a:t>
            </a:r>
            <a:r>
              <a:rPr lang="cs-CZ" sz="2600" dirty="0" smtClean="0"/>
              <a:t> </a:t>
            </a:r>
            <a:r>
              <a:rPr lang="cs-CZ" sz="2600" dirty="0" smtClean="0">
                <a:hlinkClick r:id="rId13"/>
              </a:rPr>
              <a:t>http://cs.wikipedia.org/wiki/Soubor:Cladophora.JPG</a:t>
            </a:r>
            <a:endParaRPr lang="cs-CZ" sz="2600" dirty="0" smtClean="0"/>
          </a:p>
          <a:p>
            <a:r>
              <a:rPr lang="cs-CZ" sz="2600" dirty="0" smtClean="0">
                <a:hlinkClick r:id="rId14"/>
              </a:rPr>
              <a:t>http://commons.wikimedia.org/wiki/File:Cladophora_sp.jpeg?uselang=cs</a:t>
            </a:r>
            <a:endParaRPr lang="cs-CZ" sz="2600" dirty="0" smtClean="0"/>
          </a:p>
          <a:p>
            <a:r>
              <a:rPr lang="cs-CZ" sz="2600" dirty="0" smtClean="0">
                <a:hlinkClick r:id="rId15"/>
              </a:rPr>
              <a:t>http://commons.wikimedia.org/wiki/File:Peru_-_Salkantay_Trek_054_-_frozen_pond_(7339808106).jpg?uselang=cs</a:t>
            </a:r>
            <a:endParaRPr lang="cs-CZ" sz="2600" dirty="0"/>
          </a:p>
          <a:p>
            <a:r>
              <a:rPr lang="cs-CZ" sz="2600" dirty="0" smtClean="0">
                <a:hlinkClick r:id="rId16"/>
              </a:rPr>
              <a:t>http://commons.wikimedia.org/wiki/File:Floating_Algal_Mats_(7634604112).jpg?uselang=cs</a:t>
            </a:r>
            <a:endParaRPr lang="cs-CZ" sz="2600" dirty="0" smtClean="0"/>
          </a:p>
          <a:p>
            <a:r>
              <a:rPr lang="cs-CZ" sz="2600" dirty="0" smtClean="0">
                <a:hlinkClick r:id="rId17"/>
              </a:rPr>
              <a:t>http://commons.wikimedia.org/wiki/File:Meyers_b1_s0342.jpg?uselang=cs</a:t>
            </a:r>
            <a:endParaRPr lang="cs-CZ" sz="2600" dirty="0" smtClean="0"/>
          </a:p>
          <a:p>
            <a:r>
              <a:rPr lang="cs-CZ" sz="2600" dirty="0" smtClean="0">
                <a:hlinkClick r:id="rId18"/>
              </a:rPr>
              <a:t>http://cs.wikipedia.org/wiki/Soubor:Manatee2.jpg</a:t>
            </a:r>
          </a:p>
          <a:p>
            <a:r>
              <a:rPr lang="cs-CZ" sz="2600" dirty="0" smtClean="0">
                <a:hlinkClick r:id="rId19"/>
              </a:rPr>
              <a:t>http://cs.wikipedia.org/wiki/Soubor:Mineraly.sk_-_diatomit.jpg</a:t>
            </a:r>
            <a:endParaRPr lang="cs-CZ" sz="2600" dirty="0" smtClean="0"/>
          </a:p>
          <a:p>
            <a:r>
              <a:rPr lang="cs-CZ" sz="2600" dirty="0" smtClean="0">
                <a:hlinkClick r:id="rId20"/>
              </a:rPr>
              <a:t>http://cs.wikipedia.org/wiki/Soubor:Diatomite_DIC.jpg</a:t>
            </a:r>
            <a:endParaRPr lang="cs-CZ" sz="2600" dirty="0" smtClean="0"/>
          </a:p>
          <a:p>
            <a:r>
              <a:rPr lang="cs-CZ" sz="2600" dirty="0" smtClean="0">
                <a:hlinkClick r:id="rId21"/>
              </a:rPr>
              <a:t>http://cs.wikipedia.org/wiki/Soubor:K%C5%99emelinov%C3%BD_d%C5%AFl.JPG</a:t>
            </a:r>
            <a:endParaRPr lang="cs-CZ" sz="2600" dirty="0" smtClean="0"/>
          </a:p>
          <a:p>
            <a:r>
              <a:rPr lang="cs-CZ" sz="2600" smtClean="0"/>
              <a:t>Obrázky staženy 15.3.2013</a:t>
            </a:r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447</TotalTime>
  <Words>493</Words>
  <Application>Microsoft Office PowerPoint</Application>
  <PresentationFormat>Předvádění na obrazovce (4:3)</PresentationFormat>
  <Paragraphs>207</Paragraphs>
  <Slides>18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ŘASY</vt:lpstr>
      <vt:lpstr>ŘASY</vt:lpstr>
      <vt:lpstr>ŘASY ČERVENÉ - RUDUCHY</vt:lpstr>
      <vt:lpstr>ŘASY HNĚDÉ</vt:lpstr>
      <vt:lpstr>ROZSIVKY</vt:lpstr>
      <vt:lpstr>TĚŽBA KŘEMELINY</vt:lpstr>
      <vt:lpstr>CHALUHY</vt:lpstr>
      <vt:lpstr>ŘASY ZELENÉ</vt:lpstr>
      <vt:lpstr>ŘASY ZELENÉ jednobuněčné</vt:lpstr>
      <vt:lpstr>ŘASY ZELENÉ kolonie</vt:lpstr>
      <vt:lpstr>ŘASY ZELENÉ mnohobuněčné</vt:lpstr>
      <vt:lpstr>ŘASY ZELENÉ krásnoočko</vt:lpstr>
      <vt:lpstr>VÝZNAM ŘAS</vt:lpstr>
      <vt:lpstr> OTÁZKY 1</vt:lpstr>
      <vt:lpstr> OTÁZKY 2</vt:lpstr>
      <vt:lpstr>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ucitel</cp:lastModifiedBy>
  <cp:revision>65</cp:revision>
  <dcterms:created xsi:type="dcterms:W3CDTF">2013-04-16T16:06:56Z</dcterms:created>
  <dcterms:modified xsi:type="dcterms:W3CDTF">2013-05-22T07:15:04Z</dcterms:modified>
</cp:coreProperties>
</file>