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71" r:id="rId4"/>
    <p:sldId id="270" r:id="rId5"/>
    <p:sldId id="265" r:id="rId6"/>
    <p:sldId id="272" r:id="rId7"/>
    <p:sldId id="266" r:id="rId8"/>
    <p:sldId id="273" r:id="rId9"/>
    <p:sldId id="267" r:id="rId10"/>
    <p:sldId id="274" r:id="rId11"/>
    <p:sldId id="268" r:id="rId12"/>
    <p:sldId id="26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297187"/>
              </p:ext>
            </p:extLst>
          </p:nvPr>
        </p:nvGraphicFramePr>
        <p:xfrm>
          <a:off x="1368425" y="2924944"/>
          <a:ext cx="6405925" cy="344354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VY_32_INOVACE_5B_11_Československá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republika mezi válkami 1.část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9. 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18.10.2012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seznámí žáky přehledným způsobem se situací v Československu mezi 1. a 2. světovou válkou. Textová část slouží nejen jako osnova  výkladu, ale i podklad pro žáky k zápisu do sešitů. Obrazový materiál doplňuje žákům představu o tomto úseku dějin.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ČESKOSLOVENSKÁ REPUBLIKA MEZI VÁLKAMI – 1. část</a:t>
            </a:r>
            <a:endParaRPr lang="cs-CZ" sz="4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ČESKOSLOVENSKÁ REPUBLIKA MEZI VÁLKAMI – 1. část</a:t>
            </a:r>
            <a:endParaRPr lang="cs-CZ" sz="4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Formování republiky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400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Ústava a politický systém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18000" b="1" dirty="0" smtClean="0">
                <a:solidFill>
                  <a:srgbClr val="00B050"/>
                </a:solidFill>
              </a:rPr>
              <a:t>28. 10. 1918 v z n i k </a:t>
            </a:r>
            <a:r>
              <a:rPr lang="cs-CZ" sz="18000" b="1" dirty="0" smtClean="0">
                <a:solidFill>
                  <a:srgbClr val="FF0000"/>
                </a:solidFill>
              </a:rPr>
              <a:t>ČSR</a:t>
            </a:r>
          </a:p>
          <a:p>
            <a:pPr>
              <a:buFont typeface="Wingdings" pitchFamily="2" charset="2"/>
              <a:buChar char="§"/>
            </a:pPr>
            <a:r>
              <a:rPr lang="cs-CZ" sz="18000" dirty="0" smtClean="0"/>
              <a:t>podzim 1918 - prozatímní ústava</a:t>
            </a:r>
          </a:p>
          <a:p>
            <a:pPr marL="0" indent="0">
              <a:buNone/>
            </a:pPr>
            <a:r>
              <a:rPr lang="cs-CZ" sz="18000" dirty="0" smtClean="0"/>
              <a:t>                           - T. G. Masaryk 					 prezidentem</a:t>
            </a:r>
          </a:p>
          <a:p>
            <a:pPr marL="0" indent="0">
              <a:buNone/>
            </a:pPr>
            <a:r>
              <a:rPr lang="cs-CZ" sz="18000" dirty="0" smtClean="0"/>
              <a:t>                           - jmenování členů 				 Národního             </a:t>
            </a:r>
          </a:p>
          <a:p>
            <a:pPr marL="0" indent="0">
              <a:buNone/>
            </a:pPr>
            <a:r>
              <a:rPr lang="cs-CZ" sz="18000" dirty="0"/>
              <a:t> </a:t>
            </a:r>
            <a:r>
              <a:rPr lang="cs-CZ" sz="18000" dirty="0" smtClean="0"/>
              <a:t>                            shromáždění</a:t>
            </a:r>
          </a:p>
          <a:p>
            <a:pPr marL="0" indent="0">
              <a:buNone/>
            </a:pPr>
            <a:endParaRPr lang="cs-CZ" sz="18000" dirty="0" smtClean="0"/>
          </a:p>
          <a:p>
            <a:pPr marL="0" indent="0">
              <a:buNone/>
            </a:pPr>
            <a:endParaRPr lang="cs-CZ" sz="5900" dirty="0" smtClean="0"/>
          </a:p>
          <a:p>
            <a:pPr marL="0" indent="0">
              <a:buNone/>
            </a:pPr>
            <a:r>
              <a:rPr lang="cs-CZ" sz="5900" dirty="0" smtClean="0"/>
              <a:t> 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82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Ústava a politický systém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11200" dirty="0" smtClean="0"/>
          </a:p>
          <a:p>
            <a:pPr>
              <a:buFont typeface="Wingdings" pitchFamily="2" charset="2"/>
              <a:buChar char="§"/>
            </a:pPr>
            <a:r>
              <a:rPr lang="cs-CZ" sz="18000" dirty="0" smtClean="0"/>
              <a:t>1920 - definitivní ústava</a:t>
            </a:r>
          </a:p>
          <a:p>
            <a:pPr marL="0" indent="0">
              <a:buNone/>
            </a:pPr>
            <a:r>
              <a:rPr lang="cs-CZ" sz="18000" dirty="0"/>
              <a:t> </a:t>
            </a:r>
            <a:r>
              <a:rPr lang="cs-CZ" sz="18000" dirty="0" smtClean="0"/>
              <a:t>            - volby do parlamentu</a:t>
            </a:r>
          </a:p>
          <a:p>
            <a:pPr marL="0" indent="0">
              <a:buNone/>
            </a:pPr>
            <a:r>
              <a:rPr lang="cs-CZ" sz="18000" dirty="0"/>
              <a:t> </a:t>
            </a:r>
            <a:r>
              <a:rPr lang="cs-CZ" sz="18000" dirty="0" smtClean="0"/>
              <a:t>            - 1. volba prezidenta republiky 		→ T. G. M.</a:t>
            </a:r>
          </a:p>
          <a:p>
            <a:pPr>
              <a:buFont typeface="Wingdings" pitchFamily="2" charset="2"/>
              <a:buChar char="§"/>
            </a:pPr>
            <a:r>
              <a:rPr lang="cs-CZ" sz="18000" dirty="0" smtClean="0"/>
              <a:t>mnoho politických stran→ koaliční vlády</a:t>
            </a:r>
          </a:p>
          <a:p>
            <a:pPr marL="0" indent="0">
              <a:buNone/>
            </a:pPr>
            <a:r>
              <a:rPr lang="cs-CZ" sz="11200" dirty="0" smtClean="0"/>
              <a:t> </a:t>
            </a:r>
          </a:p>
          <a:p>
            <a:pPr marL="0" indent="0">
              <a:buNone/>
            </a:pPr>
            <a:endParaRPr lang="cs-CZ" sz="5900" dirty="0" smtClean="0"/>
          </a:p>
          <a:p>
            <a:pPr marL="0" indent="0">
              <a:buNone/>
            </a:pPr>
            <a:r>
              <a:rPr lang="cs-CZ" sz="5900" dirty="0" smtClean="0"/>
              <a:t> 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36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Určení hranic ČSR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133055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§"/>
            </a:pPr>
            <a:endParaRPr lang="cs-CZ" sz="70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18000" dirty="0" smtClean="0">
                <a:solidFill>
                  <a:srgbClr val="00B050"/>
                </a:solidFill>
              </a:rPr>
              <a:t>Čechy, Morava, část Slezska </a:t>
            </a:r>
          </a:p>
          <a:p>
            <a:pPr marL="0" indent="0">
              <a:buNone/>
            </a:pPr>
            <a:r>
              <a:rPr lang="cs-CZ" sz="18000" dirty="0">
                <a:solidFill>
                  <a:srgbClr val="00B050"/>
                </a:solidFill>
              </a:rPr>
              <a:t>	</a:t>
            </a:r>
            <a:r>
              <a:rPr lang="cs-CZ" sz="18000" dirty="0" smtClean="0"/>
              <a:t>- historické hranice</a:t>
            </a:r>
            <a:endParaRPr lang="cs-CZ" sz="18000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sz="32000" b="1" dirty="0" smtClean="0">
                <a:sym typeface="Wingdings" pitchFamily="2" charset="2"/>
              </a:rPr>
              <a:t> </a:t>
            </a:r>
            <a:r>
              <a:rPr lang="cs-CZ" sz="18000" dirty="0" smtClean="0"/>
              <a:t>problémy: a) Těšínsko</a:t>
            </a:r>
          </a:p>
          <a:p>
            <a:pPr marL="0" indent="0">
              <a:buNone/>
            </a:pPr>
            <a:r>
              <a:rPr lang="cs-CZ" sz="18000" dirty="0"/>
              <a:t> </a:t>
            </a:r>
            <a:r>
              <a:rPr lang="cs-CZ" sz="18000" dirty="0" smtClean="0"/>
              <a:t>                           b) německá menšina 			           v pohraničí</a:t>
            </a:r>
          </a:p>
          <a:p>
            <a:pPr marL="0" indent="0">
              <a:buNone/>
            </a:pPr>
            <a:endParaRPr lang="cs-CZ" sz="11200" dirty="0" smtClean="0"/>
          </a:p>
          <a:p>
            <a:pPr marL="0" indent="0">
              <a:buNone/>
            </a:pPr>
            <a:endParaRPr lang="cs-CZ" sz="7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kkkkkkkkkkkkkkkk</a:t>
            </a:r>
            <a:r>
              <a:rPr lang="cs-CZ" dirty="0" smtClean="0">
                <a:solidFill>
                  <a:schemeClr val="bg1"/>
                </a:solidFill>
              </a:rPr>
              <a:t>- ----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85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Určení hranic ČSR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11200" dirty="0" smtClean="0"/>
          </a:p>
          <a:p>
            <a:pPr>
              <a:buFont typeface="Wingdings" pitchFamily="2" charset="2"/>
              <a:buChar char="§"/>
            </a:pPr>
            <a:r>
              <a:rPr lang="cs-CZ" sz="18000" b="1" dirty="0" smtClean="0">
                <a:solidFill>
                  <a:srgbClr val="00B050"/>
                </a:solidFill>
              </a:rPr>
              <a:t>Slovensko</a:t>
            </a:r>
            <a:r>
              <a:rPr lang="cs-CZ" sz="18000" dirty="0" smtClean="0"/>
              <a:t> - konflikt </a:t>
            </a:r>
            <a:r>
              <a:rPr lang="cs-CZ" sz="18000" dirty="0"/>
              <a:t>s Maďary</a:t>
            </a:r>
            <a:endParaRPr lang="cs-CZ" sz="18000" dirty="0" smtClean="0"/>
          </a:p>
          <a:p>
            <a:pPr marL="0" indent="0">
              <a:buNone/>
            </a:pPr>
            <a:r>
              <a:rPr lang="cs-CZ" sz="18000" dirty="0" smtClean="0"/>
              <a:t>- sever: bývalá hranice Uherského</a:t>
            </a:r>
          </a:p>
          <a:p>
            <a:pPr marL="0" indent="0">
              <a:buNone/>
            </a:pPr>
            <a:r>
              <a:rPr lang="cs-CZ" sz="18000" dirty="0" smtClean="0"/>
              <a:t>               království</a:t>
            </a:r>
          </a:p>
          <a:p>
            <a:pPr marL="0" indent="0">
              <a:buNone/>
            </a:pPr>
            <a:r>
              <a:rPr lang="cs-CZ" sz="18000" dirty="0" smtClean="0"/>
              <a:t> - jih: nově vytyčena</a:t>
            </a:r>
          </a:p>
          <a:p>
            <a:pPr marL="0" indent="0">
              <a:buNone/>
            </a:pPr>
            <a:r>
              <a:rPr lang="cs-CZ" sz="18000" dirty="0"/>
              <a:t> </a:t>
            </a:r>
            <a:r>
              <a:rPr lang="cs-CZ" sz="18000" dirty="0" smtClean="0"/>
              <a:t>   </a:t>
            </a:r>
            <a:endParaRPr lang="cs-CZ" sz="18000" dirty="0"/>
          </a:p>
          <a:p>
            <a:pPr marL="0" indent="0">
              <a:buNone/>
            </a:pPr>
            <a:endParaRPr lang="cs-CZ" sz="18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kkkkkkkkkkkkkkkk</a:t>
            </a:r>
            <a:r>
              <a:rPr lang="cs-CZ" dirty="0" smtClean="0">
                <a:solidFill>
                  <a:schemeClr val="bg1"/>
                </a:solidFill>
              </a:rPr>
              <a:t>- ----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0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Určení hranic ČSR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11200" dirty="0" smtClean="0"/>
          </a:p>
          <a:p>
            <a:pPr>
              <a:buFont typeface="Wingdings" pitchFamily="2" charset="2"/>
              <a:buChar char="§"/>
            </a:pPr>
            <a:r>
              <a:rPr lang="cs-CZ" sz="18000" b="1" dirty="0" smtClean="0">
                <a:solidFill>
                  <a:srgbClr val="00B050"/>
                </a:solidFill>
              </a:rPr>
              <a:t>Slovensko</a:t>
            </a:r>
            <a:r>
              <a:rPr lang="cs-CZ" sz="18000" dirty="0" smtClean="0"/>
              <a:t> - konflikt </a:t>
            </a:r>
            <a:r>
              <a:rPr lang="cs-CZ" sz="18000" dirty="0"/>
              <a:t>s Maďary</a:t>
            </a:r>
            <a:endParaRPr lang="cs-CZ" sz="18000" dirty="0" smtClean="0"/>
          </a:p>
          <a:p>
            <a:pPr marL="0" indent="0">
              <a:buNone/>
            </a:pPr>
            <a:r>
              <a:rPr lang="cs-CZ" sz="18000" dirty="0" smtClean="0"/>
              <a:t>- sever: bývalá hranice Uherského</a:t>
            </a:r>
          </a:p>
          <a:p>
            <a:pPr marL="0" indent="0">
              <a:buNone/>
            </a:pPr>
            <a:r>
              <a:rPr lang="cs-CZ" sz="18000" dirty="0" smtClean="0"/>
              <a:t>               království</a:t>
            </a:r>
          </a:p>
          <a:p>
            <a:pPr marL="0" indent="0">
              <a:buNone/>
            </a:pPr>
            <a:r>
              <a:rPr lang="cs-CZ" sz="18000" dirty="0" smtClean="0"/>
              <a:t> - jih: nově vytyčena</a:t>
            </a:r>
          </a:p>
          <a:p>
            <a:pPr marL="0" indent="0">
              <a:buNone/>
            </a:pPr>
            <a:r>
              <a:rPr lang="cs-CZ" sz="18000" dirty="0"/>
              <a:t> </a:t>
            </a:r>
            <a:r>
              <a:rPr lang="cs-CZ" sz="18000" dirty="0" smtClean="0"/>
              <a:t>   </a:t>
            </a:r>
          </a:p>
          <a:p>
            <a:pPr>
              <a:buFont typeface="Wingdings" pitchFamily="2" charset="2"/>
              <a:buChar char="§"/>
            </a:pPr>
            <a:r>
              <a:rPr lang="cs-CZ" sz="18000" b="1" dirty="0" smtClean="0">
                <a:solidFill>
                  <a:srgbClr val="00B050"/>
                </a:solidFill>
              </a:rPr>
              <a:t>Podkarpatská Rus </a:t>
            </a:r>
            <a:r>
              <a:rPr lang="cs-CZ" sz="18000" dirty="0" smtClean="0"/>
              <a:t>-  připojena k ČSR (Rusíni)</a:t>
            </a:r>
          </a:p>
          <a:p>
            <a:pPr marL="0" indent="0">
              <a:buNone/>
            </a:pPr>
            <a:endParaRPr lang="cs-CZ" sz="18000" dirty="0"/>
          </a:p>
          <a:p>
            <a:pPr marL="0" indent="0">
              <a:buNone/>
            </a:pPr>
            <a:endParaRPr lang="cs-CZ" sz="18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kkkkkkkkkkkkkkkk</a:t>
            </a:r>
            <a:r>
              <a:rPr lang="cs-CZ" dirty="0" smtClean="0">
                <a:solidFill>
                  <a:schemeClr val="bg1"/>
                </a:solidFill>
              </a:rPr>
              <a:t>- ----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551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Menšinová politika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4500" dirty="0" smtClean="0"/>
              <a:t>mnohonárodnostní stát </a:t>
            </a:r>
          </a:p>
          <a:p>
            <a:pPr>
              <a:buFont typeface="Wingdings" pitchFamily="2" charset="2"/>
              <a:buChar char="§"/>
            </a:pPr>
            <a:r>
              <a:rPr lang="cs-CZ" sz="4500" dirty="0" smtClean="0"/>
              <a:t>úřední jazyk – čeština a 						slovenština </a:t>
            </a:r>
          </a:p>
          <a:p>
            <a:pPr marL="0" indent="0">
              <a:buNone/>
            </a:pPr>
            <a:r>
              <a:rPr lang="cs-CZ" sz="4500" dirty="0" smtClean="0"/>
              <a:t>(nespokojenost Němců a Maďarů)</a:t>
            </a:r>
          </a:p>
          <a:p>
            <a:pPr marL="0" indent="0">
              <a:buNone/>
            </a:pPr>
            <a:endParaRPr lang="cs-CZ" sz="4500" dirty="0" smtClean="0"/>
          </a:p>
          <a:p>
            <a:pPr>
              <a:buFont typeface="Wingdings" pitchFamily="2" charset="2"/>
              <a:buChar char="§"/>
            </a:pPr>
            <a:endParaRPr lang="cs-CZ" sz="4500" dirty="0"/>
          </a:p>
        </p:txBody>
      </p:sp>
    </p:spTree>
    <p:extLst>
      <p:ext uri="{BB962C8B-B14F-4D97-AF65-F5344CB8AC3E}">
        <p14:creationId xmlns:p14="http://schemas.microsoft.com/office/powerpoint/2010/main" val="893351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Menšinová politika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79296" cy="4608512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4800" dirty="0" smtClean="0"/>
              <a:t>Respektována práva menšin </a:t>
            </a:r>
          </a:p>
          <a:p>
            <a:pPr marL="0" indent="0">
              <a:buNone/>
            </a:pPr>
            <a:r>
              <a:rPr lang="cs-CZ" sz="4800" dirty="0" smtClean="0"/>
              <a:t>   (ústava 1920)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- mateřština na některých úřadech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- vydávání tiskovin a knih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- školy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- politické strany</a:t>
            </a:r>
          </a:p>
          <a:p>
            <a:pPr marL="0" indent="0">
              <a:buNone/>
            </a:pPr>
            <a:endParaRPr lang="cs-CZ" sz="4800" dirty="0" smtClean="0"/>
          </a:p>
          <a:p>
            <a:pPr>
              <a:buFont typeface="Wingdings" pitchFamily="2" charset="2"/>
              <a:buChar char="§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387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Slovensko a Podkarpatská </a:t>
            </a:r>
            <a:r>
              <a:rPr lang="cs-CZ" sz="4800" b="1" dirty="0">
                <a:solidFill>
                  <a:srgbClr val="FF0000"/>
                </a:solidFill>
              </a:rPr>
              <a:t>R</a:t>
            </a:r>
            <a:r>
              <a:rPr lang="cs-CZ" sz="4800" b="1" dirty="0" smtClean="0">
                <a:solidFill>
                  <a:srgbClr val="FF0000"/>
                </a:solidFill>
              </a:rPr>
              <a:t>us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rgbClr val="002060"/>
                </a:solidFill>
              </a:rPr>
              <a:t>Slovensko</a:t>
            </a:r>
            <a:r>
              <a:rPr lang="cs-CZ" sz="3000" dirty="0" smtClean="0">
                <a:solidFill>
                  <a:srgbClr val="002060"/>
                </a:solidFill>
              </a:rPr>
              <a:t> </a:t>
            </a:r>
            <a:r>
              <a:rPr lang="cs-CZ" sz="3000" dirty="0" smtClean="0"/>
              <a:t>- hospodářsky zaostalé</a:t>
            </a:r>
          </a:p>
          <a:p>
            <a:pPr marL="0" indent="0">
              <a:buNone/>
            </a:pPr>
            <a:r>
              <a:rPr lang="cs-CZ" sz="3000" dirty="0">
                <a:solidFill>
                  <a:srgbClr val="002060"/>
                </a:solidFill>
              </a:rPr>
              <a:t> </a:t>
            </a:r>
            <a:r>
              <a:rPr lang="cs-CZ" sz="3000" dirty="0" smtClean="0">
                <a:solidFill>
                  <a:srgbClr val="002060"/>
                </a:solidFill>
              </a:rPr>
              <a:t>                      - </a:t>
            </a:r>
            <a:r>
              <a:rPr lang="cs-CZ" sz="3000" dirty="0" smtClean="0"/>
              <a:t>zemědělství, pastevectví, dřevařství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- nedostatek inteligence (úředníci – 		    Češi)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- chybí slovenské školy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nové slovenské školy→ slovenská inteligence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požadavek autonomie</a:t>
            </a:r>
          </a:p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4800" y="2971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62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Slovensko a Podkarpatská Rus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184576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§"/>
            </a:pPr>
            <a:endParaRPr lang="cs-CZ" dirty="0" smtClean="0">
              <a:solidFill>
                <a:srgbClr val="002060"/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cs-CZ" sz="3500" b="1" dirty="0" smtClean="0">
                <a:solidFill>
                  <a:srgbClr val="002060"/>
                </a:solidFill>
              </a:rPr>
              <a:t>Podkarpatská Rus</a:t>
            </a:r>
            <a:r>
              <a:rPr lang="cs-CZ" sz="3500" b="1" dirty="0" smtClean="0"/>
              <a:t> </a:t>
            </a:r>
            <a:r>
              <a:rPr lang="cs-CZ" sz="3500" dirty="0" smtClean="0"/>
              <a:t>- nejzaostalejší část ČSR</a:t>
            </a:r>
          </a:p>
          <a:p>
            <a:pPr marL="457200" lvl="1" indent="0">
              <a:buNone/>
            </a:pPr>
            <a:r>
              <a:rPr lang="cs-CZ" sz="3500" dirty="0">
                <a:solidFill>
                  <a:srgbClr val="002060"/>
                </a:solidFill>
              </a:rPr>
              <a:t> </a:t>
            </a:r>
            <a:r>
              <a:rPr lang="cs-CZ" sz="3500" dirty="0" smtClean="0">
                <a:solidFill>
                  <a:srgbClr val="002060"/>
                </a:solidFill>
              </a:rPr>
              <a:t>                                   </a:t>
            </a:r>
            <a:r>
              <a:rPr lang="cs-CZ" sz="3500" dirty="0" smtClean="0"/>
              <a:t>- pastevectví, dřevařství</a:t>
            </a:r>
          </a:p>
          <a:p>
            <a:pPr marL="457200" lvl="1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                         - česká inteligence</a:t>
            </a:r>
          </a:p>
          <a:p>
            <a:pPr marL="457200" lvl="1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                         - velké investice ( školy,    </a:t>
            </a:r>
          </a:p>
          <a:p>
            <a:pPr marL="457200" lvl="1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                           nemocnice, železnice,…)</a:t>
            </a:r>
          </a:p>
          <a:p>
            <a:pPr marL="457200" lvl="1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                         - vlastní sněm s 						      guvernérem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329614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9786233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322</Words>
  <Application>Microsoft Office PowerPoint</Application>
  <PresentationFormat>Předvádění na obrazovce (4:3)</PresentationFormat>
  <Paragraphs>138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ČESKOSLOVENSKÁ REPUBLIKA MEZI VÁLKAMI – 1. část</vt:lpstr>
      <vt:lpstr>ČESKOSLOVENSKÁ REPUBLIKA MEZI VÁLKAMI – 1. část</vt:lpstr>
      <vt:lpstr>Ústava a politický systém</vt:lpstr>
      <vt:lpstr>Ústava a politický systém</vt:lpstr>
      <vt:lpstr>Určení hranic ČSR</vt:lpstr>
      <vt:lpstr>Určení hranic ČSR</vt:lpstr>
      <vt:lpstr>Určení hranic ČSR</vt:lpstr>
      <vt:lpstr>Menšinová politika</vt:lpstr>
      <vt:lpstr>Menšinová politika</vt:lpstr>
      <vt:lpstr>Slovensko a Podkarpatská Rus</vt:lpstr>
      <vt:lpstr>Slovensko a Podkarpatská Rus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30</cp:revision>
  <dcterms:created xsi:type="dcterms:W3CDTF">2012-04-04T05:08:45Z</dcterms:created>
  <dcterms:modified xsi:type="dcterms:W3CDTF">2013-05-26T15:00:12Z</dcterms:modified>
</cp:coreProperties>
</file>