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5"/>
  </p:notesMasterIdLst>
  <p:sldIdLst>
    <p:sldId id="295" r:id="rId2"/>
    <p:sldId id="296" r:id="rId3"/>
    <p:sldId id="256" r:id="rId4"/>
    <p:sldId id="257" r:id="rId5"/>
    <p:sldId id="258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4" r:id="rId16"/>
    <p:sldId id="285" r:id="rId17"/>
    <p:sldId id="286" r:id="rId18"/>
    <p:sldId id="287" r:id="rId19"/>
    <p:sldId id="288" r:id="rId20"/>
    <p:sldId id="289" r:id="rId21"/>
    <p:sldId id="290" r:id="rId22"/>
    <p:sldId id="291" r:id="rId23"/>
    <p:sldId id="292" r:id="rId24"/>
    <p:sldId id="259" r:id="rId25"/>
    <p:sldId id="260" r:id="rId26"/>
    <p:sldId id="261" r:id="rId27"/>
    <p:sldId id="262" r:id="rId28"/>
    <p:sldId id="263" r:id="rId29"/>
    <p:sldId id="264" r:id="rId30"/>
    <p:sldId id="265" r:id="rId31"/>
    <p:sldId id="266" r:id="rId32"/>
    <p:sldId id="267" r:id="rId33"/>
    <p:sldId id="293" r:id="rId3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C1C1C"/>
    <a:srgbClr val="BDE4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napVertSplitter="1" vertBarState="minimized" horzBarState="maximized">
    <p:restoredLeft sz="15524" autoAdjust="0"/>
    <p:restoredTop sz="94704" autoAdjust="0"/>
  </p:normalViewPr>
  <p:slideViewPr>
    <p:cSldViewPr>
      <p:cViewPr>
        <p:scale>
          <a:sx n="60" d="100"/>
          <a:sy n="60" d="100"/>
        </p:scale>
        <p:origin x="-408" y="2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516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845C190-8FFE-4D84-93F1-DE1D0FDFB71D}" type="datetimeFigureOut">
              <a:rPr lang="cs-CZ"/>
              <a:pPr>
                <a:defRPr/>
              </a:pPr>
              <a:t>4.1.2016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1D32243-62CE-4D8E-9800-047F61192C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02295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78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CD1C5B5-D48B-4D4F-8308-535C37F3360A}" type="slidenum">
              <a:rPr lang="cs-CZ" smtClean="0"/>
              <a:pPr eaLnBrk="1" hangingPunct="1"/>
              <a:t>1</a:t>
            </a:fld>
            <a:endParaRPr lang="cs-CZ" smtClean="0"/>
          </a:p>
        </p:txBody>
      </p:sp>
      <p:sp>
        <p:nvSpPr>
          <p:cNvPr id="3789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/>
              <a:t>Bc. Petr Grossmann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AA7840-9080-4E51-AE05-FD431D94978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F2B84E-B510-4A66-81F4-6BEBD31AB7E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9585D5-8126-424F-A248-9825430F15A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C94080-0E18-4DD6-9489-86602B9C991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6FB361-50FD-459D-8F0D-C9B6EF66DEC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6E2D43-1296-42F5-A4D6-5671186997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5F6DF0-1EC3-4BEA-B09F-D23C87FD4B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3BE9287-50D2-4573-A5AD-D9DE7CD7E63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8088BE-2BBB-4DBA-BFD4-A6D3FE3984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CF225E-34C7-4EE7-AF63-6DA75EB0269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08B92B-C766-45B9-8C1A-1F3B7B5FD3F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C341908-8443-4EAD-9795-7791EA0DD7D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19.xml"/><Relationship Id="rId18" Type="http://schemas.openxmlformats.org/officeDocument/2006/relationships/slide" Target="slide24.xml"/><Relationship Id="rId26" Type="http://schemas.openxmlformats.org/officeDocument/2006/relationships/slide" Target="slide29.xml"/><Relationship Id="rId3" Type="http://schemas.openxmlformats.org/officeDocument/2006/relationships/slide" Target="slide5.xml"/><Relationship Id="rId21" Type="http://schemas.openxmlformats.org/officeDocument/2006/relationships/slide" Target="slide21.xml"/><Relationship Id="rId7" Type="http://schemas.openxmlformats.org/officeDocument/2006/relationships/slide" Target="slide9.xml"/><Relationship Id="rId12" Type="http://schemas.openxmlformats.org/officeDocument/2006/relationships/slide" Target="slide11.xml"/><Relationship Id="rId17" Type="http://schemas.openxmlformats.org/officeDocument/2006/relationships/slide" Target="slide25.xml"/><Relationship Id="rId25" Type="http://schemas.openxmlformats.org/officeDocument/2006/relationships/slide" Target="slide30.xml"/><Relationship Id="rId2" Type="http://schemas.openxmlformats.org/officeDocument/2006/relationships/slide" Target="slide17.xml"/><Relationship Id="rId16" Type="http://schemas.openxmlformats.org/officeDocument/2006/relationships/slide" Target="slide15.xml"/><Relationship Id="rId20" Type="http://schemas.openxmlformats.org/officeDocument/2006/relationships/slide" Target="slide22.xml"/><Relationship Id="rId29" Type="http://schemas.openxmlformats.org/officeDocument/2006/relationships/slide" Target="slide2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11" Type="http://schemas.openxmlformats.org/officeDocument/2006/relationships/slide" Target="slide12.xml"/><Relationship Id="rId24" Type="http://schemas.openxmlformats.org/officeDocument/2006/relationships/slide" Target="slide32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31.xml"/><Relationship Id="rId28" Type="http://schemas.openxmlformats.org/officeDocument/2006/relationships/slide" Target="slide27.xml"/><Relationship Id="rId10" Type="http://schemas.openxmlformats.org/officeDocument/2006/relationships/slide" Target="slide13.xml"/><Relationship Id="rId19" Type="http://schemas.openxmlformats.org/officeDocument/2006/relationships/slide" Target="slide23.xml"/><Relationship Id="rId4" Type="http://schemas.openxmlformats.org/officeDocument/2006/relationships/slide" Target="slide7.xml"/><Relationship Id="rId9" Type="http://schemas.openxmlformats.org/officeDocument/2006/relationships/slide" Target="slide14.xml"/><Relationship Id="rId14" Type="http://schemas.openxmlformats.org/officeDocument/2006/relationships/slide" Target="slide18.xml"/><Relationship Id="rId22" Type="http://schemas.openxmlformats.org/officeDocument/2006/relationships/slide" Target="slide20.xml"/><Relationship Id="rId27" Type="http://schemas.openxmlformats.org/officeDocument/2006/relationships/slide" Target="slide2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mygdaloidal_andesite.jpg" TargetMode="External"/><Relationship Id="rId13" Type="http://schemas.openxmlformats.org/officeDocument/2006/relationships/hyperlink" Target="http://cs.wikipedia.org/wiki/Soubor:Magnetite.jpg" TargetMode="External"/><Relationship Id="rId18" Type="http://schemas.openxmlformats.org/officeDocument/2006/relationships/hyperlink" Target="http://cs.wikipedia.org/wiki/Soubor:PotassiumFeldsparUSGOV.jpg" TargetMode="External"/><Relationship Id="rId3" Type="http://schemas.openxmlformats.org/officeDocument/2006/relationships/hyperlink" Target="http://cs.wikipedia.org/wiki/Soubor:GraphiteUSGOV.jpg" TargetMode="External"/><Relationship Id="rId21" Type="http://schemas.openxmlformats.org/officeDocument/2006/relationships/hyperlink" Target="http://cs.wikipedia.org/wiki/Soubor:MeroxeneSomma.png" TargetMode="External"/><Relationship Id="rId7" Type="http://schemas.openxmlformats.org/officeDocument/2006/relationships/hyperlink" Target="http://cs.wikipedia.org/wiki/Soubor:Selpologne.jpg" TargetMode="External"/><Relationship Id="rId12" Type="http://schemas.openxmlformats.org/officeDocument/2006/relationships/hyperlink" Target="http://cs.wikipedia.org/wiki/Soubor:Several_corundum_crystals.jpg" TargetMode="External"/><Relationship Id="rId17" Type="http://schemas.openxmlformats.org/officeDocument/2006/relationships/hyperlink" Target="http://cs.wikipedia.org/wiki/Soubor:Peridot_in_basalt.jpg" TargetMode="External"/><Relationship Id="rId2" Type="http://schemas.openxmlformats.org/officeDocument/2006/relationships/hyperlink" Target="http://cs.wikipedia.org/wiki/Soubor:Brillanten.jpg" TargetMode="External"/><Relationship Id="rId16" Type="http://schemas.openxmlformats.org/officeDocument/2006/relationships/hyperlink" Target="http://cs.wikipedia.org/wiki/Soubor:Dolomit_Rumunia.jpg" TargetMode="External"/><Relationship Id="rId20" Type="http://schemas.openxmlformats.org/officeDocument/2006/relationships/hyperlink" Target="http://cs.wikipedia.org/wiki/Soubor:Amber.pendants.800pix.05020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umarole.opening(2cm).jpg" TargetMode="External"/><Relationship Id="rId11" Type="http://schemas.openxmlformats.org/officeDocument/2006/relationships/hyperlink" Target="http://cs.wikipedia.org/wiki/Soubor:Cullinan_Diamond_and_some_of_its_cuts_-_copy.jpg" TargetMode="External"/><Relationship Id="rId5" Type="http://schemas.openxmlformats.org/officeDocument/2006/relationships/hyperlink" Target="http://cs.wikipedia.org/wiki/Soubor:SilverUSGOV.jpg" TargetMode="External"/><Relationship Id="rId15" Type="http://schemas.openxmlformats.org/officeDocument/2006/relationships/hyperlink" Target="http://cs.wikipedia.org/wiki/Soubor:Calcit_2.jpg" TargetMode="External"/><Relationship Id="rId10" Type="http://schemas.openxmlformats.org/officeDocument/2006/relationships/hyperlink" Target="http://cs.wikipedia.org/wiki/Soubor:Quartz_Crystal.jpg" TargetMode="External"/><Relationship Id="rId19" Type="http://schemas.openxmlformats.org/officeDocument/2006/relationships/hyperlink" Target="http://cs.wikipedia.org/wiki/Soubor:Kaolinite.jpg" TargetMode="External"/><Relationship Id="rId4" Type="http://schemas.openxmlformats.org/officeDocument/2006/relationships/hyperlink" Target="http://cs.wikipedia.org/wiki/Soubor:Cullinan_copie_1(R%C3%A9publique_d'Afrique_du_Sud).jpg" TargetMode="External"/><Relationship Id="rId9" Type="http://schemas.openxmlformats.org/officeDocument/2006/relationships/hyperlink" Target="http://cs.wikipedia.org/wiki/Soubor:Zlato_2.jpg" TargetMode="External"/><Relationship Id="rId14" Type="http://schemas.openxmlformats.org/officeDocument/2006/relationships/hyperlink" Target="http://cs.wikipedia.org/wiki/Soubor:Bauxite.jpg" TargetMode="External"/><Relationship Id="rId22" Type="http://schemas.openxmlformats.org/officeDocument/2006/relationships/hyperlink" Target="http://cs.wikipedia.org/wiki/Soubor:MuscoviteLayerUSGO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pPr eaLnBrk="1" hangingPunct="1"/>
            <a:r>
              <a:rPr lang="cs-CZ" sz="3400" dirty="0" smtClean="0">
                <a:latin typeface="Verdana" pitchFamily="34" charset="0"/>
              </a:rPr>
              <a:t>Vy_52_Inovace_B63_Opakování minerály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pPr eaLnBrk="1" hangingPunct="1"/>
            <a:r>
              <a:rPr lang="cs-CZ" sz="2400" dirty="0" smtClean="0">
                <a:latin typeface="Verdana" pitchFamily="34" charset="0"/>
              </a:rPr>
              <a:t>Základní škola Jindřicha </a:t>
            </a:r>
            <a:r>
              <a:rPr lang="cs-CZ" sz="2400" dirty="0" err="1" smtClean="0">
                <a:latin typeface="Verdana" pitchFamily="34" charset="0"/>
              </a:rPr>
              <a:t>Pravečka</a:t>
            </a:r>
            <a:r>
              <a:rPr lang="cs-CZ" sz="2400" dirty="0" smtClean="0">
                <a:latin typeface="Verdana" pitchFamily="34" charset="0"/>
              </a:rPr>
              <a:t> Výprachtice 390</a:t>
            </a:r>
          </a:p>
          <a:p>
            <a:pPr eaLnBrk="1" hangingPunct="1"/>
            <a:r>
              <a:rPr lang="cs-CZ" sz="2400" dirty="0" err="1" smtClean="0">
                <a:latin typeface="Verdana" pitchFamily="34" charset="0"/>
              </a:rPr>
              <a:t>Reg.č</a:t>
            </a:r>
            <a:r>
              <a:rPr lang="cs-CZ" sz="2400" dirty="0" smtClean="0">
                <a:latin typeface="Verdana" pitchFamily="34" charset="0"/>
              </a:rPr>
              <a:t>. CZ.1.07/1.4.00/21.1674</a:t>
            </a:r>
          </a:p>
        </p:txBody>
      </p:sp>
      <p:pic>
        <p:nvPicPr>
          <p:cNvPr id="2052" name="Picture 4" descr="eu_log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3810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4290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Digitální studijní materiál je určen pro mineralogii na základní škole. Zaobírá se opakováním učiva o minerálech. Digitální studijní materiál je doplněn o obrazové materiály. Opakování je zpracováno formou zábavné hry. Dále v prezentaci najdete odkazy a otázky vztahující se k tématu.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285875"/>
            <a:ext cx="7772400" cy="2314575"/>
          </a:xfrm>
        </p:spPr>
        <p:txBody>
          <a:bodyPr/>
          <a:lstStyle/>
          <a:p>
            <a:pPr eaLnBrk="1" hangingPunct="1"/>
            <a:r>
              <a:rPr lang="cs-CZ" dirty="0" smtClean="0"/>
              <a:t>AZ KVÍZ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minerály a Horniny</a:t>
            </a:r>
            <a:endParaRPr lang="cs-CZ" dirty="0" smtClean="0"/>
          </a:p>
        </p:txBody>
      </p:sp>
      <p:sp>
        <p:nvSpPr>
          <p:cNvPr id="4099" name="Rectangle 4"/>
          <p:cNvSpPr txBox="1">
            <a:spLocks noChangeArrowheads="1"/>
          </p:cNvSpPr>
          <p:nvPr/>
        </p:nvSpPr>
        <p:spPr bwMode="auto">
          <a:xfrm>
            <a:off x="0" y="5105400"/>
            <a:ext cx="914400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cs-CZ" sz="1200" i="1" dirty="0">
                <a:solidFill>
                  <a:srgbClr val="1C1C1C"/>
                </a:solidFill>
              </a:rPr>
              <a:t>Autorem materiálu a všech jeho částí, není-li uvedeno jinak, je Petr Grossmann.</a:t>
            </a:r>
            <a:br>
              <a:rPr lang="cs-CZ" sz="1200" i="1" dirty="0">
                <a:solidFill>
                  <a:srgbClr val="1C1C1C"/>
                </a:solidFill>
              </a:rPr>
            </a:br>
            <a:endParaRPr lang="cs-CZ" sz="1200" i="1" dirty="0">
              <a:solidFill>
                <a:srgbClr val="1C1C1C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8" name="AutoShape 16">
            <a:hlinkClick r:id="rId2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155" name="AutoShape 83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183" name="AutoShape 111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211" name="AutoShape 139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076" name="AutoShape 4">
            <a:hlinkClick r:id="rId3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077" name="AutoShape 5">
            <a:hlinkClick r:id="rId4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078" name="AutoShape 6">
            <a:hlinkClick r:id="rId5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079" name="AutoShape 7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080" name="AutoShape 8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081" name="AutoShape 9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082" name="AutoShape 10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083" name="AutoShape 1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084" name="AutoShape 12">
            <a:hlinkClick r:id="rId11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085" name="AutoShape 13">
            <a:hlinkClick r:id="rId12" action="ppaction://hlinksldjump"/>
          </p:cNvPr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086" name="AutoShape 14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087" name="AutoShape 15">
            <a:hlinkClick r:id="rId14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089" name="AutoShape 17">
            <a:hlinkClick r:id="rId15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090" name="AutoShape 18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091" name="AutoShape 19">
            <a:hlinkClick r:id="rId17" action="ppaction://hlinksldjump"/>
          </p:cNvPr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092" name="AutoShape 20">
            <a:hlinkClick r:id="rId18" action="ppaction://hlinksldjump"/>
          </p:cNvPr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093" name="AutoShape 21">
            <a:hlinkClick r:id="rId19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094" name="AutoShape 22">
            <a:hlinkClick r:id="rId2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095" name="AutoShape 23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096" name="AutoShape 24">
            <a:hlinkClick r:id="rId22" action="ppaction://hlinksldjump"/>
          </p:cNvPr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097" name="AutoShape 25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098" name="AutoShape 26">
            <a:hlinkClick r:id="rId24" action="ppaction://hlinksldjump"/>
          </p:cNvPr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099" name="AutoShape 27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00" name="AutoShape 28">
            <a:hlinkClick r:id="rId26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01" name="AutoShape 29">
            <a:hlinkClick r:id="rId27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02" name="AutoShape 30">
            <a:hlinkClick r:id="rId28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03" name="AutoShape 31">
            <a:hlinkClick r:id="rId29" action="ppaction://hlinksldjump"/>
          </p:cNvPr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43" name="AutoShape 71"/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144" name="AutoShape 72"/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145" name="AutoShape 73"/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146" name="AutoShape 74"/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147" name="AutoShape 75"/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148" name="AutoShape 76"/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149" name="AutoShape 77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150" name="AutoShape 78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151" name="AutoShape 79"/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152" name="AutoShape 80"/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153" name="AutoShape 81"/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154" name="AutoShape 82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156" name="AutoShape 84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157" name="AutoShape 85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158" name="AutoShape 86"/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159" name="AutoShape 87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160" name="AutoShape 88"/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161" name="AutoShape 89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162" name="AutoShape 90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163" name="AutoShape 91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164" name="AutoShape 92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65" name="AutoShape 93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66" name="AutoShape 94"/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67" name="AutoShape 95"/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68" name="AutoShape 96"/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69" name="AutoShape 97"/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170" name="AutoShape 98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171" name="AutoShape 99"/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172" name="AutoShape 100"/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173" name="AutoShape 101"/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174" name="AutoShape 102"/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175" name="AutoShape 103"/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176" name="AutoShape 104"/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177" name="AutoShape 105"/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178" name="AutoShape 106"/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179" name="AutoShape 107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180" name="AutoShape 108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181" name="AutoShape 109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182" name="AutoShape 110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184" name="AutoShape 112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185" name="AutoShape 113"/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186" name="AutoShape 114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187" name="AutoShape 115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188" name="AutoShape 116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189" name="AutoShape 117"/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190" name="AutoShape 118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191" name="AutoShape 119"/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192" name="AutoShape 120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93" name="AutoShape 121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94" name="AutoShape 122"/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95" name="AutoShape 123"/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96" name="AutoShape 124"/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97" name="AutoShape 125"/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198" name="AutoShape 126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199" name="AutoShape 127"/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200" name="AutoShape 128"/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201" name="AutoShape 129"/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202" name="AutoShape 130"/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203" name="AutoShape 131"/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204" name="AutoShape 132"/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205" name="AutoShape 133"/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206" name="AutoShape 134"/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207" name="AutoShape 135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208" name="AutoShape 136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209" name="AutoShape 137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210" name="AutoShape 138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212" name="AutoShape 140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213" name="AutoShape 141"/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214" name="AutoShape 142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215" name="AutoShape 143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216" name="AutoShape 144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217" name="AutoShape 145"/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218" name="AutoShape 146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219" name="AutoShape 147"/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220" name="AutoShape 148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221" name="AutoShape 149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222" name="AutoShape 150"/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223" name="AutoShape 151"/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224" name="AutoShape 152"/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225" name="AutoShape 153"/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226" name="AutoShape 154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115" name="Obdélník 114"/>
          <p:cNvSpPr/>
          <p:nvPr/>
        </p:nvSpPr>
        <p:spPr>
          <a:xfrm>
            <a:off x="285750" y="357188"/>
            <a:ext cx="2071688" cy="76993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4400" dirty="0"/>
              <a:t>AZ kvíz</a:t>
            </a:r>
            <a:endParaRPr lang="cs-CZ" sz="4400" kern="0" dirty="0"/>
          </a:p>
        </p:txBody>
      </p:sp>
      <p:sp>
        <p:nvSpPr>
          <p:cNvPr id="116" name="Obdélník 115"/>
          <p:cNvSpPr/>
          <p:nvPr/>
        </p:nvSpPr>
        <p:spPr>
          <a:xfrm>
            <a:off x="6227763" y="334963"/>
            <a:ext cx="2465387" cy="212407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4400" dirty="0"/>
              <a:t>Minerály a horniny</a:t>
            </a:r>
            <a:endParaRPr lang="cs-CZ" sz="4400" kern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0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 nodeType="clickPar">
                      <p:stCondLst>
                        <p:cond delay="0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0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 nodeType="clickPar">
                      <p:stCondLst>
                        <p:cond delay="0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 nodeType="clickPar">
                      <p:stCondLst>
                        <p:cond delay="0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 nodeType="clickPar">
                      <p:stCondLst>
                        <p:cond delay="0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 nodeType="clickPar">
                      <p:stCondLst>
                        <p:cond delay="0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 nodeType="clickPar">
                      <p:stCondLst>
                        <p:cond delay="0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3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 nodeType="clickPar">
                      <p:stCondLst>
                        <p:cond delay="0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 nodeType="clickPar">
                      <p:stCondLst>
                        <p:cond delay="0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3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3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 nodeType="clickPar">
                      <p:stCondLst>
                        <p:cond delay="0"/>
                      </p:stCondLst>
                      <p:childTnLst>
                        <p:par>
                          <p:cTn id="1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 nodeType="clickPar">
                      <p:stCondLst>
                        <p:cond delay="0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5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 nodeType="clickPar">
                      <p:stCondLst>
                        <p:cond delay="0"/>
                      </p:stCondLst>
                      <p:childTnLst>
                        <p:par>
                          <p:cTn id="1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8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 nodeType="clickPar">
                      <p:stCondLst>
                        <p:cond delay="0"/>
                      </p:stCondLst>
                      <p:childTnLst>
                        <p:par>
                          <p:cTn id="1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7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3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 nodeType="clickPar">
                      <p:stCondLst>
                        <p:cond delay="0"/>
                      </p:stCondLst>
                      <p:childTnLst>
                        <p:par>
                          <p:cTn id="1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6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3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 nodeType="clickPar">
                      <p:stCondLst>
                        <p:cond delay="0"/>
                      </p:stCondLst>
                      <p:childTnLst>
                        <p:par>
                          <p:cTn id="1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 nodeType="clickPar">
                      <p:stCondLst>
                        <p:cond delay="0"/>
                      </p:stCondLst>
                      <p:childTnLst>
                        <p:par>
                          <p:cTn id="1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1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 nodeType="clickPar">
                      <p:stCondLst>
                        <p:cond delay="0"/>
                      </p:stCondLst>
                      <p:childTnLst>
                        <p:par>
                          <p:cTn id="1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0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3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 nodeType="clickPar">
                      <p:stCondLst>
                        <p:cond delay="0"/>
                      </p:stCondLst>
                      <p:childTnLst>
                        <p:par>
                          <p:cTn id="1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3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 nodeType="clickPar">
                      <p:stCondLst>
                        <p:cond delay="0"/>
                      </p:stCondLst>
                      <p:childTnLst>
                        <p:par>
                          <p:cTn id="1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7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3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 nodeType="clickPar">
                      <p:stCondLst>
                        <p:cond delay="0"/>
                      </p:stCondLst>
                      <p:childTnLst>
                        <p:par>
                          <p:cTn id="1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6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3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 nodeType="clickPar">
                      <p:stCondLst>
                        <p:cond delay="0"/>
                      </p:stCondLst>
                      <p:childTnLst>
                        <p:par>
                          <p:cTn id="2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5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3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 nodeType="clickPar">
                      <p:stCondLst>
                        <p:cond delay="0"/>
                      </p:stCondLst>
                      <p:childTnLst>
                        <p:par>
                          <p:cTn id="2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4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 nodeType="clickPar">
                      <p:stCondLst>
                        <p:cond delay="0"/>
                      </p:stCondLst>
                      <p:childTnLst>
                        <p:par>
                          <p:cTn id="2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3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3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 nodeType="clickPar">
                      <p:stCondLst>
                        <p:cond delay="0"/>
                      </p:stCondLst>
                      <p:childTnLst>
                        <p:par>
                          <p:cTn id="2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3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3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 nodeType="clickPar">
                      <p:stCondLst>
                        <p:cond delay="0"/>
                      </p:stCondLst>
                      <p:childTnLst>
                        <p:par>
                          <p:cTn id="2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2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3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 nodeType="clickPar">
                      <p:stCondLst>
                        <p:cond delay="0"/>
                      </p:stCondLst>
                      <p:childTnLst>
                        <p:par>
                          <p:cTn id="2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1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3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 nodeType="clickPar">
                      <p:stCondLst>
                        <p:cond delay="0"/>
                      </p:stCondLst>
                      <p:childTnLst>
                        <p:par>
                          <p:cTn id="2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0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3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 nodeType="clickPar">
                      <p:stCondLst>
                        <p:cond delay="0"/>
                      </p:stCondLst>
                      <p:childTnLst>
                        <p:par>
                          <p:cTn id="2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3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 nodeType="clickPar">
                      <p:stCondLst>
                        <p:cond delay="0"/>
                      </p:stCondLst>
                      <p:childTnLst>
                        <p:par>
                          <p:cTn id="2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8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3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 nodeType="clickPar">
                      <p:stCondLst>
                        <p:cond delay="0"/>
                      </p:stCondLst>
                      <p:childTnLst>
                        <p:par>
                          <p:cTn id="2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3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 nodeType="clickPar">
                      <p:stCondLst>
                        <p:cond delay="0"/>
                      </p:stCondLst>
                      <p:childTnLst>
                        <p:par>
                          <p:cTn id="2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5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3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 nodeType="clickPar">
                      <p:stCondLst>
                        <p:cond delay="0"/>
                      </p:stCondLst>
                      <p:childTnLst>
                        <p:par>
                          <p:cTn id="2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6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3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 nodeType="clickPar">
                      <p:stCondLst>
                        <p:cond delay="0"/>
                      </p:stCondLst>
                      <p:childTnLst>
                        <p:par>
                          <p:cTn id="2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7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3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 nodeType="clickPar">
                      <p:stCondLst>
                        <p:cond delay="0"/>
                      </p:stCondLst>
                      <p:childTnLst>
                        <p:par>
                          <p:cTn id="2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8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3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 nodeType="clickPar">
                      <p:stCondLst>
                        <p:cond delay="0"/>
                      </p:stCondLst>
                      <p:childTnLst>
                        <p:par>
                          <p:cTn id="2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9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3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 nodeType="clickPar">
                      <p:stCondLst>
                        <p:cond delay="0"/>
                      </p:stCondLst>
                      <p:childTnLst>
                        <p:par>
                          <p:cTn id="2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0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3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 nodeType="clickPar">
                      <p:stCondLst>
                        <p:cond delay="0"/>
                      </p:stCondLst>
                      <p:childTnLst>
                        <p:par>
                          <p:cTn id="2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1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3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 nodeType="clickPar">
                      <p:stCondLst>
                        <p:cond delay="0"/>
                      </p:stCondLst>
                      <p:childTnLst>
                        <p:par>
                          <p:cTn id="2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2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3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 nodeType="clickPar">
                      <p:stCondLst>
                        <p:cond delay="0"/>
                      </p:stCondLst>
                      <p:childTnLst>
                        <p:par>
                          <p:cTn id="2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3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3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 nodeType="clickPar">
                      <p:stCondLst>
                        <p:cond delay="0"/>
                      </p:stCondLst>
                      <p:childTnLst>
                        <p:par>
                          <p:cTn id="2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4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 nodeType="clickPar">
                      <p:stCondLst>
                        <p:cond delay="0"/>
                      </p:stCondLst>
                      <p:childTnLst>
                        <p:par>
                          <p:cTn id="3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3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 nodeType="clickPar">
                      <p:stCondLst>
                        <p:cond delay="0"/>
                      </p:stCondLst>
                      <p:childTnLst>
                        <p:par>
                          <p:cTn id="3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6"/>
                  </p:tgtEl>
                </p:cond>
              </p:nextCondLst>
            </p:seq>
            <p:seq concurrent="1" nextAc="seek">
              <p:cTn id="312" restart="whenNotActive" fill="hold" evtFilter="cancelBubble" nodeType="interactiveSeq">
                <p:stCondLst>
                  <p:cond evt="onClick" delay="0">
                    <p:tgtEl>
                      <p:spTgt spid="3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3" fill="hold" nodeType="clickPar">
                      <p:stCondLst>
                        <p:cond delay="0"/>
                      </p:stCondLst>
                      <p:childTnLst>
                        <p:par>
                          <p:cTn id="3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7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3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 nodeType="clickPar">
                      <p:stCondLst>
                        <p:cond delay="0"/>
                      </p:stCondLst>
                      <p:childTnLst>
                        <p:par>
                          <p:cTn id="3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8"/>
                  </p:tgtEl>
                </p:cond>
              </p:nextCondLst>
            </p:seq>
            <p:seq concurrent="1" nextAc="seek">
              <p:cTn id="322" restart="whenNotActive" fill="hold" evtFilter="cancelBubble" nodeType="interactiveSeq">
                <p:stCondLst>
                  <p:cond evt="onClick" delay="0">
                    <p:tgtEl>
                      <p:spTgt spid="3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3" fill="hold" nodeType="clickPar">
                      <p:stCondLst>
                        <p:cond delay="0"/>
                      </p:stCondLst>
                      <p:childTnLst>
                        <p:par>
                          <p:cTn id="3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9"/>
                  </p:tgtEl>
                </p:cond>
              </p:nextCondLst>
            </p:seq>
            <p:seq concurrent="1" nextAc="seek">
              <p:cTn id="327" restart="whenNotActive" fill="hold" evtFilter="cancelBubble" nodeType="interactiveSeq">
                <p:stCondLst>
                  <p:cond evt="onClick" delay="0">
                    <p:tgtEl>
                      <p:spTgt spid="3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8" fill="hold" nodeType="clickPar">
                      <p:stCondLst>
                        <p:cond delay="0"/>
                      </p:stCondLst>
                      <p:childTnLst>
                        <p:par>
                          <p:cTn id="3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0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3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 nodeType="clickPar">
                      <p:stCondLst>
                        <p:cond delay="0"/>
                      </p:stCondLst>
                      <p:childTnLst>
                        <p:par>
                          <p:cTn id="3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1"/>
                  </p:tgtEl>
                </p:cond>
              </p:nextCondLst>
            </p:seq>
            <p:seq concurrent="1" nextAc="seek">
              <p:cTn id="337" restart="whenNotActive" fill="hold" evtFilter="cancelBubble" nodeType="interactiveSeq">
                <p:stCondLst>
                  <p:cond evt="onClick" delay="0">
                    <p:tgtEl>
                      <p:spTgt spid="3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8" fill="hold" nodeType="clickPar">
                      <p:stCondLst>
                        <p:cond delay="0"/>
                      </p:stCondLst>
                      <p:childTnLst>
                        <p:par>
                          <p:cTn id="3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2"/>
                  </p:tgtEl>
                </p:cond>
              </p:nextCondLst>
            </p:seq>
            <p:seq concurrent="1" nextAc="seek">
              <p:cTn id="342" restart="whenNotActive" fill="hold" evtFilter="cancelBubble" nodeType="interactiveSeq">
                <p:stCondLst>
                  <p:cond evt="onClick" delay="0">
                    <p:tgtEl>
                      <p:spTgt spid="3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3" fill="hold" nodeType="clickPar">
                      <p:stCondLst>
                        <p:cond delay="0"/>
                      </p:stCondLst>
                      <p:childTnLst>
                        <p:par>
                          <p:cTn id="3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3"/>
                  </p:tgtEl>
                </p:cond>
              </p:nextCondLst>
            </p:seq>
            <p:seq concurrent="1" nextAc="seek">
              <p:cTn id="347" restart="whenNotActive" fill="hold" evtFilter="cancelBubble" nodeType="interactiveSeq">
                <p:stCondLst>
                  <p:cond evt="onClick" delay="0">
                    <p:tgtEl>
                      <p:spTgt spid="3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8" fill="hold" nodeType="clickPar">
                      <p:stCondLst>
                        <p:cond delay="0"/>
                      </p:stCondLst>
                      <p:childTnLst>
                        <p:par>
                          <p:cTn id="3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4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3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 nodeType="clickPar">
                      <p:stCondLst>
                        <p:cond delay="0"/>
                      </p:stCondLst>
                      <p:childTnLst>
                        <p:par>
                          <p:cTn id="3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5"/>
                  </p:tgtEl>
                </p:cond>
              </p:nextCondLst>
            </p:seq>
            <p:seq concurrent="1" nextAc="seek">
              <p:cTn id="357" restart="whenNotActive" fill="hold" evtFilter="cancelBubble" nodeType="interactiveSeq">
                <p:stCondLst>
                  <p:cond evt="onClick" delay="0">
                    <p:tgtEl>
                      <p:spTgt spid="3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8" fill="hold" nodeType="clickPar">
                      <p:stCondLst>
                        <p:cond delay="0"/>
                      </p:stCondLst>
                      <p:childTnLst>
                        <p:par>
                          <p:cTn id="3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6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3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 nodeType="clickPar">
                      <p:stCondLst>
                        <p:cond delay="0"/>
                      </p:stCondLst>
                      <p:childTnLst>
                        <p:par>
                          <p:cTn id="3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7"/>
                  </p:tgtEl>
                </p:cond>
              </p:nextCondLst>
            </p:seq>
            <p:seq concurrent="1" nextAc="seek">
              <p:cTn id="367" restart="whenNotActive" fill="hold" evtFilter="cancelBubble" nodeType="interactiveSeq">
                <p:stCondLst>
                  <p:cond evt="onClick" delay="0">
                    <p:tgtEl>
                      <p:spTgt spid="3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8" fill="hold" nodeType="clickPar">
                      <p:stCondLst>
                        <p:cond delay="0"/>
                      </p:stCondLst>
                      <p:childTnLst>
                        <p:par>
                          <p:cTn id="3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8"/>
                  </p:tgtEl>
                </p:cond>
              </p:nextCondLst>
            </p:seq>
            <p:seq concurrent="1" nextAc="seek">
              <p:cTn id="372" restart="whenNotActive" fill="hold" evtFilter="cancelBubble" nodeType="interactiveSeq">
                <p:stCondLst>
                  <p:cond evt="onClick" delay="0">
                    <p:tgtEl>
                      <p:spTgt spid="3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3" fill="hold" nodeType="clickPar">
                      <p:stCondLst>
                        <p:cond delay="0"/>
                      </p:stCondLst>
                      <p:childTnLst>
                        <p:par>
                          <p:cTn id="3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9"/>
                  </p:tgtEl>
                </p:cond>
              </p:nextCondLst>
            </p:seq>
            <p:seq concurrent="1" nextAc="seek">
              <p:cTn id="377" restart="whenNotActive" fill="hold" evtFilter="cancelBubble" nodeType="interactiveSeq">
                <p:stCondLst>
                  <p:cond evt="onClick" delay="0">
                    <p:tgtEl>
                      <p:spTgt spid="3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8" fill="hold" nodeType="clickPar">
                      <p:stCondLst>
                        <p:cond delay="0"/>
                      </p:stCondLst>
                      <p:childTnLst>
                        <p:par>
                          <p:cTn id="3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0"/>
                  </p:tgtEl>
                </p:cond>
              </p:nextCondLst>
            </p:seq>
            <p:seq concurrent="1" nextAc="seek">
              <p:cTn id="382" restart="whenNotActive" fill="hold" evtFilter="cancelBubble" nodeType="interactiveSeq">
                <p:stCondLst>
                  <p:cond evt="onClick" delay="0">
                    <p:tgtEl>
                      <p:spTgt spid="3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3" fill="hold" nodeType="clickPar">
                      <p:stCondLst>
                        <p:cond delay="0"/>
                      </p:stCondLst>
                      <p:childTnLst>
                        <p:par>
                          <p:cTn id="3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1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3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 nodeType="clickPar">
                      <p:stCondLst>
                        <p:cond delay="0"/>
                      </p:stCondLst>
                      <p:childTnLst>
                        <p:par>
                          <p:cTn id="3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2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3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 nodeType="clickPar">
                      <p:stCondLst>
                        <p:cond delay="0"/>
                      </p:stCondLst>
                      <p:childTnLst>
                        <p:par>
                          <p:cTn id="3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3"/>
                  </p:tgtEl>
                </p:cond>
              </p:nextCondLst>
            </p:seq>
            <p:seq concurrent="1" nextAc="seek">
              <p:cTn id="397" restart="whenNotActive" fill="hold" evtFilter="cancelBubble" nodeType="interactiveSeq">
                <p:stCondLst>
                  <p:cond evt="onClick" delay="0">
                    <p:tgtEl>
                      <p:spTgt spid="3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8" fill="hold" nodeType="clickPar">
                      <p:stCondLst>
                        <p:cond delay="0"/>
                      </p:stCondLst>
                      <p:childTnLst>
                        <p:par>
                          <p:cTn id="3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4"/>
                  </p:tgtEl>
                </p:cond>
              </p:nextCondLst>
            </p:seq>
            <p:seq concurrent="1" nextAc="seek">
              <p:cTn id="402" restart="whenNotActive" fill="hold" evtFilter="cancelBubble" nodeType="interactiveSeq">
                <p:stCondLst>
                  <p:cond evt="onClick" delay="0">
                    <p:tgtEl>
                      <p:spTgt spid="3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3" fill="hold" nodeType="clickPar">
                      <p:stCondLst>
                        <p:cond delay="0"/>
                      </p:stCondLst>
                      <p:childTnLst>
                        <p:par>
                          <p:cTn id="4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5"/>
                  </p:tgtEl>
                </p:cond>
              </p:nextCondLst>
            </p:seq>
            <p:seq concurrent="1" nextAc="seek">
              <p:cTn id="407" restart="whenNotActive" fill="hold" evtFilter="cancelBubble" nodeType="interactiveSeq">
                <p:stCondLst>
                  <p:cond evt="onClick" delay="0">
                    <p:tgtEl>
                      <p:spTgt spid="3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8" fill="hold" nodeType="clickPar">
                      <p:stCondLst>
                        <p:cond delay="0"/>
                      </p:stCondLst>
                      <p:childTnLst>
                        <p:par>
                          <p:cTn id="4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6"/>
                  </p:tgtEl>
                </p:cond>
              </p:nextCondLst>
            </p:seq>
            <p:seq concurrent="1" nextAc="seek">
              <p:cTn id="412" restart="whenNotActive" fill="hold" evtFilter="cancelBubble" nodeType="interactiveSeq">
                <p:stCondLst>
                  <p:cond evt="onClick" delay="0">
                    <p:tgtEl>
                      <p:spTgt spid="3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3" fill="hold" nodeType="clickPar">
                      <p:stCondLst>
                        <p:cond delay="0"/>
                      </p:stCondLst>
                      <p:childTnLst>
                        <p:par>
                          <p:cTn id="4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7"/>
                  </p:tgtEl>
                </p:cond>
              </p:nextCondLst>
            </p:seq>
            <p:seq concurrent="1" nextAc="seek">
              <p:cTn id="417" restart="whenNotActive" fill="hold" evtFilter="cancelBubble" nodeType="interactiveSeq">
                <p:stCondLst>
                  <p:cond evt="onClick" delay="0">
                    <p:tgtEl>
                      <p:spTgt spid="3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8" fill="hold" nodeType="clickPar">
                      <p:stCondLst>
                        <p:cond delay="0"/>
                      </p:stCondLst>
                      <p:childTnLst>
                        <p:par>
                          <p:cTn id="4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8"/>
                  </p:tgtEl>
                </p:cond>
              </p:nextCondLst>
            </p:seq>
          </p:childTnLst>
        </p:cTn>
      </p:par>
    </p:tnLst>
    <p:bldLst>
      <p:bldP spid="3155" grpId="0" animBg="1"/>
      <p:bldP spid="3183" grpId="0" animBg="1"/>
      <p:bldP spid="3211" grpId="0" animBg="1"/>
      <p:bldP spid="3143" grpId="0" animBg="1"/>
      <p:bldP spid="3144" grpId="0" animBg="1"/>
      <p:bldP spid="3145" grpId="0" animBg="1"/>
      <p:bldP spid="3146" grpId="0" animBg="1"/>
      <p:bldP spid="3147" grpId="0" animBg="1"/>
      <p:bldP spid="3148" grpId="0" animBg="1"/>
      <p:bldP spid="3149" grpId="0" animBg="1"/>
      <p:bldP spid="3150" grpId="0" animBg="1"/>
      <p:bldP spid="3151" grpId="0" animBg="1"/>
      <p:bldP spid="3152" grpId="0" animBg="1"/>
      <p:bldP spid="3153" grpId="0" animBg="1"/>
      <p:bldP spid="3154" grpId="0" animBg="1"/>
      <p:bldP spid="3156" grpId="0" animBg="1"/>
      <p:bldP spid="3157" grpId="0" animBg="1"/>
      <p:bldP spid="3158" grpId="0" animBg="1"/>
      <p:bldP spid="3159" grpId="0" animBg="1"/>
      <p:bldP spid="3160" grpId="0" animBg="1"/>
      <p:bldP spid="3161" grpId="0" animBg="1"/>
      <p:bldP spid="3162" grpId="0" animBg="1"/>
      <p:bldP spid="3163" grpId="0" animBg="1"/>
      <p:bldP spid="3164" grpId="0" animBg="1"/>
      <p:bldP spid="3165" grpId="0" animBg="1"/>
      <p:bldP spid="3166" grpId="0" animBg="1"/>
      <p:bldP spid="3167" grpId="0" animBg="1"/>
      <p:bldP spid="3168" grpId="0" animBg="1"/>
      <p:bldP spid="3169" grpId="0" animBg="1"/>
      <p:bldP spid="3170" grpId="0" animBg="1"/>
      <p:bldP spid="3171" grpId="0" animBg="1"/>
      <p:bldP spid="3172" grpId="0" animBg="1"/>
      <p:bldP spid="3173" grpId="0" animBg="1"/>
      <p:bldP spid="3174" grpId="0" animBg="1"/>
      <p:bldP spid="3175" grpId="0" animBg="1"/>
      <p:bldP spid="3176" grpId="0" animBg="1"/>
      <p:bldP spid="3177" grpId="0" animBg="1"/>
      <p:bldP spid="3178" grpId="0" animBg="1"/>
      <p:bldP spid="3179" grpId="0" animBg="1"/>
      <p:bldP spid="3180" grpId="0" animBg="1"/>
      <p:bldP spid="3181" grpId="0" animBg="1"/>
      <p:bldP spid="3182" grpId="0" animBg="1"/>
      <p:bldP spid="3184" grpId="0" animBg="1"/>
      <p:bldP spid="3185" grpId="0" animBg="1"/>
      <p:bldP spid="3186" grpId="0" animBg="1"/>
      <p:bldP spid="3187" grpId="0" animBg="1"/>
      <p:bldP spid="3188" grpId="0" animBg="1"/>
      <p:bldP spid="3189" grpId="0" animBg="1"/>
      <p:bldP spid="3190" grpId="0" animBg="1"/>
      <p:bldP spid="3191" grpId="0" animBg="1"/>
      <p:bldP spid="3192" grpId="0" animBg="1"/>
      <p:bldP spid="3193" grpId="0" animBg="1"/>
      <p:bldP spid="3194" grpId="0" animBg="1"/>
      <p:bldP spid="3195" grpId="0" animBg="1"/>
      <p:bldP spid="3196" grpId="0" animBg="1"/>
      <p:bldP spid="3197" grpId="0" animBg="1"/>
      <p:bldP spid="3198" grpId="0" animBg="1"/>
      <p:bldP spid="3199" grpId="0" animBg="1"/>
      <p:bldP spid="3200" grpId="0" animBg="1"/>
      <p:bldP spid="3201" grpId="0" animBg="1"/>
      <p:bldP spid="3202" grpId="0" animBg="1"/>
      <p:bldP spid="3203" grpId="0" animBg="1"/>
      <p:bldP spid="3204" grpId="0" animBg="1"/>
      <p:bldP spid="3205" grpId="0" animBg="1"/>
      <p:bldP spid="3206" grpId="0" animBg="1"/>
      <p:bldP spid="3207" grpId="0" animBg="1"/>
      <p:bldP spid="3208" grpId="0" animBg="1"/>
      <p:bldP spid="3209" grpId="0" animBg="1"/>
      <p:bldP spid="3210" grpId="0" animBg="1"/>
      <p:bldP spid="3212" grpId="0" animBg="1"/>
      <p:bldP spid="3213" grpId="0" animBg="1"/>
      <p:bldP spid="3214" grpId="0" animBg="1"/>
      <p:bldP spid="3215" grpId="0" animBg="1"/>
      <p:bldP spid="3216" grpId="0" animBg="1"/>
      <p:bldP spid="3217" grpId="0" animBg="1"/>
      <p:bldP spid="3218" grpId="0" animBg="1"/>
      <p:bldP spid="3219" grpId="0" animBg="1"/>
      <p:bldP spid="3220" grpId="0" animBg="1"/>
      <p:bldP spid="3221" grpId="0" animBg="1"/>
      <p:bldP spid="3222" grpId="0" animBg="1"/>
      <p:bldP spid="3223" grpId="0" animBg="1"/>
      <p:bldP spid="3224" grpId="0" animBg="1"/>
      <p:bldP spid="3225" grpId="0" animBg="1"/>
      <p:bldP spid="32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85875"/>
            <a:ext cx="8229600" cy="17145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Jak se nazývá minerál na obrázku?</a:t>
            </a:r>
          </a:p>
        </p:txBody>
      </p:sp>
      <p:sp>
        <p:nvSpPr>
          <p:cNvPr id="614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555875" y="5429250"/>
            <a:ext cx="4429125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2800" kern="0" dirty="0">
                <a:latin typeface="+mn-lt"/>
              </a:rPr>
              <a:t>briliant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</a:endParaRPr>
          </a:p>
        </p:txBody>
      </p:sp>
      <p:pic>
        <p:nvPicPr>
          <p:cNvPr id="6151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5050" y="1989138"/>
            <a:ext cx="4533900" cy="334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285750" y="1214438"/>
            <a:ext cx="8643938" cy="1500187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Uveďte příklad prvku, který může krystalizovat v několika soustavách a tím může vytvářet tvrdé i měkké minerály</a:t>
            </a:r>
          </a:p>
          <a:p>
            <a:pPr eaLnBrk="1" hangingPunct="1"/>
            <a:endParaRPr lang="cs-CZ" smtClean="0"/>
          </a:p>
        </p:txBody>
      </p:sp>
      <p:sp>
        <p:nvSpPr>
          <p:cNvPr id="717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643188" y="5357813"/>
            <a:ext cx="4786312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2800" dirty="0"/>
              <a:t>Uhlík, C</a:t>
            </a:r>
            <a:endParaRPr lang="cs-CZ" sz="3200" kern="0" dirty="0">
              <a:latin typeface="+mn-lt"/>
            </a:endParaRPr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564903"/>
            <a:ext cx="2595732" cy="2545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08920"/>
            <a:ext cx="3048000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2851" y="4730611"/>
            <a:ext cx="5760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2</a:t>
            </a:r>
            <a:endParaRPr lang="cs-CZ" sz="1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08032" y="4764662"/>
            <a:ext cx="5760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3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3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4438"/>
            <a:ext cx="8229600" cy="2071687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800" smtClean="0"/>
              <a:t>Stříbro se těží společně se zlatem. Je však také výborným</a:t>
            </a:r>
          </a:p>
        </p:txBody>
      </p:sp>
      <p:sp>
        <p:nvSpPr>
          <p:cNvPr id="819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570163" y="5715000"/>
            <a:ext cx="4572000" cy="90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3200" kern="0" dirty="0">
                <a:latin typeface="+mn-lt"/>
              </a:rPr>
              <a:t>vodičem el. proudu</a:t>
            </a:r>
          </a:p>
        </p:txBody>
      </p:sp>
      <p:pic>
        <p:nvPicPr>
          <p:cNvPr id="8199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0" y="2276475"/>
            <a:ext cx="4392613" cy="295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069406" y="4848302"/>
            <a:ext cx="5760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4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4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357313"/>
            <a:ext cx="7743825" cy="19288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Co by se stalo, kdybychom zapálili minerál nažloutlé barvy.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922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805488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57250" y="5643563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2428875" y="5786438"/>
            <a:ext cx="371475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2800"/>
              <a:t>Začal by hořet</a:t>
            </a:r>
          </a:p>
        </p:txBody>
      </p:sp>
      <p:pic>
        <p:nvPicPr>
          <p:cNvPr id="9223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2565400"/>
            <a:ext cx="3522662" cy="264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140843" y="4965561"/>
            <a:ext cx="5760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5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5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18288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Nejrozšířenější skupinou minerálů jsou</a:t>
            </a:r>
          </a:p>
          <a:p>
            <a:pPr algn="ctr" eaLnBrk="1" hangingPunct="1">
              <a:buFontTx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1024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4572000"/>
            <a:ext cx="1357313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571750" y="3857625"/>
            <a:ext cx="5786438" cy="190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800" kern="0" dirty="0">
                <a:latin typeface="+mn-lt"/>
              </a:rPr>
              <a:t>křemičitany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6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85875"/>
            <a:ext cx="7931150" cy="178593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Která hornina tvoří v Evropě velké pohoří?</a:t>
            </a:r>
            <a:endParaRPr lang="cs-CZ" dirty="0" smtClean="0"/>
          </a:p>
        </p:txBody>
      </p:sp>
      <p:sp>
        <p:nvSpPr>
          <p:cNvPr id="1126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14375" y="5643563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2627313" y="5413375"/>
            <a:ext cx="285115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cs-CZ" sz="2800" dirty="0" smtClean="0"/>
              <a:t>Dolomit</a:t>
            </a:r>
            <a:endParaRPr lang="cs-CZ" sz="2800" dirty="0"/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7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500063" y="1214438"/>
            <a:ext cx="7888287" cy="1277937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800" smtClean="0"/>
              <a:t>Oxidy jsou sloučeniny kyslíku s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800" smtClean="0"/>
          </a:p>
        </p:txBody>
      </p:sp>
      <p:sp>
        <p:nvSpPr>
          <p:cNvPr id="1229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5072063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843213" y="4991100"/>
            <a:ext cx="4357687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2800" kern="0" dirty="0">
                <a:latin typeface="+mn-lt"/>
              </a:rPr>
              <a:t>kovy</a:t>
            </a:r>
            <a:endParaRPr lang="cs-CZ" sz="3200" kern="0" dirty="0">
              <a:latin typeface="+mn-lt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8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57313"/>
            <a:ext cx="8043863" cy="32861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Který minerál je důležitý pro život člověka?</a:t>
            </a:r>
          </a:p>
          <a:p>
            <a:pPr algn="ctr" eaLnBrk="1" hangingPunct="1">
              <a:buFontTx/>
              <a:buNone/>
            </a:pPr>
            <a:r>
              <a:rPr lang="cs-CZ" smtClean="0"/>
              <a:t> </a:t>
            </a:r>
          </a:p>
          <a:p>
            <a:pPr algn="ctr" eaLnBrk="1" hangingPunct="1">
              <a:buFontTx/>
              <a:buNone/>
            </a:pPr>
            <a:endParaRPr lang="cs-CZ" smtClean="0"/>
          </a:p>
        </p:txBody>
      </p:sp>
      <p:sp>
        <p:nvSpPr>
          <p:cNvPr id="1331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2500313" y="5500688"/>
            <a:ext cx="2357437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2800" kern="0" dirty="0">
                <a:latin typeface="+mn-lt"/>
              </a:rPr>
              <a:t>Sůl kamenná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</a:endParaRPr>
          </a:p>
        </p:txBody>
      </p:sp>
      <p:pic>
        <p:nvPicPr>
          <p:cNvPr id="13319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313" y="1989138"/>
            <a:ext cx="3565525" cy="324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612851" y="4730611"/>
            <a:ext cx="5760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6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9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140017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Slída je </a:t>
            </a:r>
            <a:r>
              <a:rPr lang="cs-CZ" dirty="0" smtClean="0"/>
              <a:t>z hlediska optických vlastností minerál</a:t>
            </a:r>
            <a:r>
              <a:rPr lang="cs-CZ" dirty="0" smtClean="0"/>
              <a:t>?</a:t>
            </a:r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1434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4786313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500313" y="4643438"/>
            <a:ext cx="5214937" cy="1328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/>
              <a:t>Průsvitný </a:t>
            </a:r>
            <a:r>
              <a:rPr lang="cs-CZ" sz="2400" dirty="0"/>
              <a:t>nebo i </a:t>
            </a:r>
            <a:r>
              <a:rPr lang="cs-CZ" sz="2400" dirty="0" smtClean="0"/>
              <a:t>průhledný</a:t>
            </a:r>
            <a:endParaRPr lang="cs-CZ" sz="2400" kern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10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16859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Jak se nazývá </a:t>
            </a:r>
            <a:r>
              <a:rPr lang="cs-CZ" dirty="0" smtClean="0"/>
              <a:t>hornina </a:t>
            </a:r>
            <a:r>
              <a:rPr lang="cs-CZ" dirty="0" smtClean="0"/>
              <a:t>tvořící velký pás pohoří v Jižní Americe?</a:t>
            </a:r>
          </a:p>
        </p:txBody>
      </p:sp>
      <p:sp>
        <p:nvSpPr>
          <p:cNvPr id="1536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5072063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720975" y="4994275"/>
            <a:ext cx="3152775" cy="115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800" kern="0" dirty="0">
                <a:latin typeface="+mn-lt"/>
              </a:rPr>
              <a:t>Andezit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</a:endParaRPr>
          </a:p>
        </p:txBody>
      </p:sp>
      <p:pic>
        <p:nvPicPr>
          <p:cNvPr id="15367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2708275"/>
            <a:ext cx="2668587" cy="267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088657" y="4730610"/>
            <a:ext cx="5760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7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11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4438"/>
            <a:ext cx="8229600" cy="11430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Jaký je rozdíl mezi pojmy halit a </a:t>
            </a:r>
            <a:r>
              <a:rPr lang="cs-CZ" dirty="0" smtClean="0"/>
              <a:t>grafit</a:t>
            </a:r>
            <a:r>
              <a:rPr lang="cs-CZ" dirty="0" smtClean="0"/>
              <a:t>?</a:t>
            </a:r>
          </a:p>
          <a:p>
            <a:pPr algn="ctr" eaLnBrk="1" hangingPunct="1">
              <a:buFontTx/>
              <a:buNone/>
            </a:pPr>
            <a:endParaRPr lang="cs-CZ" dirty="0" smtClean="0"/>
          </a:p>
        </p:txBody>
      </p:sp>
      <p:sp>
        <p:nvSpPr>
          <p:cNvPr id="1638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214438" y="5857875"/>
            <a:ext cx="1357312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2857500" y="5715000"/>
            <a:ext cx="5000625" cy="75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2000" kern="0" dirty="0">
                <a:latin typeface="+mn-lt"/>
              </a:rPr>
              <a:t>Halit – sůl kamenná, </a:t>
            </a:r>
            <a:r>
              <a:rPr lang="cs-CZ" sz="2000" kern="0" dirty="0" smtClean="0">
                <a:latin typeface="+mn-lt"/>
              </a:rPr>
              <a:t>grafit </a:t>
            </a:r>
            <a:r>
              <a:rPr lang="cs-CZ" sz="2000" kern="0" dirty="0">
                <a:latin typeface="+mn-lt"/>
              </a:rPr>
              <a:t>- tuha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12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071563"/>
            <a:ext cx="8229600" cy="10001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Proč je zlato velmi často používáno i s jinými kovy?</a:t>
            </a:r>
          </a:p>
        </p:txBody>
      </p:sp>
      <p:sp>
        <p:nvSpPr>
          <p:cNvPr id="1741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43000" y="5857875"/>
            <a:ext cx="1357313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751138" y="5643563"/>
            <a:ext cx="4144962" cy="928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2800"/>
              <a:t>Protože je velmi měkké a mohlo by se poškodit.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 rot="10800000" flipV="1">
            <a:off x="7572375" y="5929313"/>
            <a:ext cx="357188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100"/>
              <a:t>9.</a:t>
            </a:r>
          </a:p>
        </p:txBody>
      </p:sp>
      <p:pic>
        <p:nvPicPr>
          <p:cNvPr id="17416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313" y="2133600"/>
            <a:ext cx="4457700" cy="3325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844551" y="5157192"/>
            <a:ext cx="5760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8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13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4438"/>
            <a:ext cx="8229600" cy="928687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Co je to kočičí zlato? U které skupiny minerálů ho najdeme?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1843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2428875" y="5357813"/>
            <a:ext cx="4786313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2800"/>
              <a:t>Pyrit, sirníky - sulfidy</a:t>
            </a:r>
            <a:endParaRPr lang="cs-CZ" sz="32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 rot="10800000" flipV="1">
            <a:off x="8286750" y="5286375"/>
            <a:ext cx="428625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100"/>
              <a:t>10.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14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12573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Uveďte 3 příklady odrůd křemene?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1946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4929188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643188" y="4572000"/>
            <a:ext cx="4929187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2800" kern="0" dirty="0">
                <a:latin typeface="+mn-lt"/>
              </a:rPr>
              <a:t>Citrín, růženín, chalcedon, záhněda, jaspis, achát, ametyst 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</a:endParaRPr>
          </a:p>
        </p:txBody>
      </p:sp>
      <p:pic>
        <p:nvPicPr>
          <p:cNvPr id="19463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0" y="2281238"/>
            <a:ext cx="3429000" cy="229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080494" y="4325779"/>
            <a:ext cx="5760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9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15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85875"/>
            <a:ext cx="5614988" cy="1357313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Proč se diamanty leští?</a:t>
            </a:r>
          </a:p>
          <a:p>
            <a:pPr eaLnBrk="1" hangingPunct="1"/>
            <a:endParaRPr lang="cs-CZ" smtClean="0"/>
          </a:p>
        </p:txBody>
      </p:sp>
      <p:sp>
        <p:nvSpPr>
          <p:cNvPr id="2048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85875" y="5143500"/>
            <a:ext cx="1357313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786063" y="4786313"/>
            <a:ext cx="3571875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86063" y="5214938"/>
            <a:ext cx="4929187" cy="95408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2800" kern="0" dirty="0"/>
              <a:t>Aby byl zvýrazněn jejich lesk a odraz světla</a:t>
            </a:r>
          </a:p>
        </p:txBody>
      </p:sp>
      <p:pic>
        <p:nvPicPr>
          <p:cNvPr id="20488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513" y="1916113"/>
            <a:ext cx="5995987" cy="3103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395364" y="4730611"/>
            <a:ext cx="67314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10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16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268413"/>
            <a:ext cx="8229600" cy="128587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Modrá odrůda se nazývá safír, červený rubín. Velmi </a:t>
            </a:r>
            <a:r>
              <a:rPr lang="cs-CZ" dirty="0" smtClean="0"/>
              <a:t>tvrdý minerál, </a:t>
            </a:r>
            <a:r>
              <a:rPr lang="cs-CZ" dirty="0" smtClean="0"/>
              <a:t>největší rubín je na svatováclavské koruně. Jde o</a:t>
            </a:r>
          </a:p>
        </p:txBody>
      </p:sp>
      <p:sp>
        <p:nvSpPr>
          <p:cNvPr id="2150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00125" y="6000750"/>
            <a:ext cx="1357313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2643188" y="5951538"/>
            <a:ext cx="4572000" cy="75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2400"/>
              <a:t>korund</a:t>
            </a: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 rot="10800000" flipV="1">
            <a:off x="7286625" y="5786438"/>
            <a:ext cx="571500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100"/>
              <a:t>12.</a:t>
            </a:r>
          </a:p>
        </p:txBody>
      </p:sp>
      <p:pic>
        <p:nvPicPr>
          <p:cNvPr id="21512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4087" y="2543175"/>
            <a:ext cx="4078287" cy="323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618553" y="5301208"/>
            <a:ext cx="67314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</a:t>
            </a:r>
            <a:r>
              <a:rPr lang="cs-CZ" sz="1000" dirty="0" smtClean="0"/>
              <a:t>11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17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3000"/>
            <a:ext cx="8229600" cy="1071563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Uveďte </a:t>
            </a:r>
            <a:r>
              <a:rPr lang="cs-CZ" dirty="0" smtClean="0"/>
              <a:t>optické vlastnosti minerálů.</a:t>
            </a: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2253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0063" y="5500688"/>
            <a:ext cx="1357312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2411760" y="4658711"/>
            <a:ext cx="5286375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2400" dirty="0" smtClean="0"/>
              <a:t>Průhledné, průsvitné, neprůsvitné</a:t>
            </a:r>
            <a:endParaRPr lang="cs-CZ" sz="2400" kern="0" dirty="0">
              <a:latin typeface="+mn-lt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18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285750" y="1143000"/>
            <a:ext cx="8643938" cy="10001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Jak se jmenuje minerál s magnetickými vlastnostmi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2355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42938" y="5715000"/>
            <a:ext cx="1357312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143125" y="5286375"/>
            <a:ext cx="5072063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800" kern="0" dirty="0">
                <a:latin typeface="+mn-lt"/>
              </a:rPr>
              <a:t>Magnetit - magnetovec </a:t>
            </a:r>
          </a:p>
        </p:txBody>
      </p:sp>
      <p:pic>
        <p:nvPicPr>
          <p:cNvPr id="23560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0" y="2419350"/>
            <a:ext cx="4095750" cy="2713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321594" y="4886167"/>
            <a:ext cx="67865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</a:t>
            </a:r>
            <a:r>
              <a:rPr lang="cs-CZ" sz="1000" dirty="0" smtClean="0"/>
              <a:t>12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19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357313"/>
            <a:ext cx="6786563" cy="128587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Jakou barvu má radioaktivní prvek smolinec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2458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1500" y="4429125"/>
            <a:ext cx="1357313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143125" y="4221163"/>
            <a:ext cx="5000625" cy="156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2800" dirty="0"/>
              <a:t>Leskle černou</a:t>
            </a:r>
            <a:endParaRPr lang="cs-CZ" sz="3200" kern="0" dirty="0">
              <a:latin typeface="+mn-lt"/>
            </a:endParaRP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 rot="10800000" flipV="1">
            <a:off x="8358188" y="5286375"/>
            <a:ext cx="500062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100"/>
              <a:t>15.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20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4438"/>
            <a:ext cx="8229600" cy="8572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Rudou hliníku je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2560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00125" y="5929313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2714625" y="5643563"/>
            <a:ext cx="5214938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2800" kern="0" dirty="0">
                <a:latin typeface="+mn-lt"/>
              </a:rPr>
              <a:t>bauxit</a:t>
            </a:r>
            <a:endParaRPr lang="cs-CZ" sz="3200" kern="0" dirty="0">
              <a:latin typeface="+mn-lt"/>
            </a:endParaRP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 rot="10800000" flipV="1">
            <a:off x="8358188" y="5286375"/>
            <a:ext cx="500062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100"/>
              <a:t>16.</a:t>
            </a:r>
          </a:p>
        </p:txBody>
      </p:sp>
      <p:pic>
        <p:nvPicPr>
          <p:cNvPr id="25608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0" y="1966913"/>
            <a:ext cx="3429000" cy="292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138560" y="4623236"/>
            <a:ext cx="71893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</a:t>
            </a:r>
            <a:r>
              <a:rPr lang="cs-CZ" sz="1000" dirty="0" smtClean="0"/>
              <a:t>13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21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85875"/>
            <a:ext cx="8229600" cy="12795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Jak se jmenuje nerost tvořící jedinou a základní složku vápence</a:t>
            </a:r>
          </a:p>
        </p:txBody>
      </p:sp>
      <p:sp>
        <p:nvSpPr>
          <p:cNvPr id="2662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64915" y="5773738"/>
            <a:ext cx="1357313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411413" y="5214938"/>
            <a:ext cx="53848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2800"/>
              <a:t>kalcit</a:t>
            </a:r>
            <a:endParaRPr lang="cs-CZ" sz="3200"/>
          </a:p>
        </p:txBody>
      </p:sp>
      <p:pic>
        <p:nvPicPr>
          <p:cNvPr id="266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613" y="2441575"/>
            <a:ext cx="3433762" cy="2773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222228" y="4711561"/>
            <a:ext cx="64638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</a:t>
            </a:r>
            <a:r>
              <a:rPr lang="cs-CZ" sz="1000" dirty="0" smtClean="0"/>
              <a:t>14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22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85875"/>
            <a:ext cx="8229600" cy="1285875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Hornina vytvářející v Evropě  pohoří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mtClean="0"/>
          </a:p>
        </p:txBody>
      </p:sp>
      <p:sp>
        <p:nvSpPr>
          <p:cNvPr id="2765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14438" y="5857875"/>
            <a:ext cx="1357312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786063" y="5786438"/>
            <a:ext cx="41624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2800"/>
              <a:t>dolomit</a:t>
            </a:r>
            <a:endParaRPr lang="cs-CZ" sz="320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 rot="10800000" flipV="1">
            <a:off x="7286625" y="5572125"/>
            <a:ext cx="571500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100"/>
              <a:t>17.</a:t>
            </a:r>
          </a:p>
        </p:txBody>
      </p:sp>
      <p:pic>
        <p:nvPicPr>
          <p:cNvPr id="27656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2850" y="1993900"/>
            <a:ext cx="4768850" cy="3578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691680" y="5311636"/>
            <a:ext cx="64638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</a:t>
            </a:r>
            <a:r>
              <a:rPr lang="cs-CZ" sz="1000" dirty="0" smtClean="0"/>
              <a:t>15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23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346201"/>
            <a:ext cx="8229600" cy="47688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Minerál nacházející se v Kozákově u Semil. Zelené barvy. Leští se jako drahokam</a:t>
            </a:r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2867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71563" y="5907881"/>
            <a:ext cx="1357312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484438" y="5672138"/>
            <a:ext cx="5445125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cs-CZ" sz="3200" dirty="0"/>
              <a:t>		olivín</a:t>
            </a: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 rot="10800000" flipV="1">
            <a:off x="6357938" y="4929188"/>
            <a:ext cx="571500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100"/>
              <a:t>18.</a:t>
            </a:r>
          </a:p>
        </p:txBody>
      </p:sp>
      <p:pic>
        <p:nvPicPr>
          <p:cNvPr id="28680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813" y="2490788"/>
            <a:ext cx="4238625" cy="318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044428" y="5301208"/>
            <a:ext cx="64638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</a:t>
            </a:r>
            <a:r>
              <a:rPr lang="cs-CZ" sz="1000" dirty="0" smtClean="0"/>
              <a:t>16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24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57313"/>
            <a:ext cx="8229600" cy="15716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Živce krystalizují ve dvou soustavách. Jakých?</a:t>
            </a:r>
            <a:endParaRPr lang="cs-CZ" i="1" smtClean="0"/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2970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14438" y="5643563"/>
            <a:ext cx="1357312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2771775" y="5175250"/>
            <a:ext cx="4514850" cy="156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2800" kern="0" dirty="0">
                <a:latin typeface="+mn-lt"/>
              </a:rPr>
              <a:t>Ortoklas – živce draselné, plagioklas – živce sodnovápenatý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</a:endParaRP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 rot="10800000" flipV="1">
            <a:off x="7286625" y="5786438"/>
            <a:ext cx="571500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100"/>
              <a:t>19.</a:t>
            </a:r>
          </a:p>
        </p:txBody>
      </p:sp>
      <p:pic>
        <p:nvPicPr>
          <p:cNvPr id="29704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2484438"/>
            <a:ext cx="3154362" cy="2690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222228" y="4711561"/>
            <a:ext cx="64638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</a:t>
            </a:r>
            <a:r>
              <a:rPr lang="cs-CZ" sz="1000" dirty="0" smtClean="0"/>
              <a:t>17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25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285875"/>
            <a:ext cx="8291512" cy="10636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Minerál používaný pro výrobu porcelánu a kameninového zboží.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3072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43000" y="5715000"/>
            <a:ext cx="1357313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857500" y="5786438"/>
            <a:ext cx="4071938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2800" kern="0" dirty="0">
                <a:latin typeface="+mn-lt"/>
              </a:rPr>
              <a:t>kaolinit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 rot="10800000" flipV="1">
            <a:off x="7072313" y="5214938"/>
            <a:ext cx="500062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100"/>
              <a:t>20.</a:t>
            </a:r>
          </a:p>
        </p:txBody>
      </p:sp>
      <p:pic>
        <p:nvPicPr>
          <p:cNvPr id="30728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2628900"/>
            <a:ext cx="3429000" cy="284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273028" y="5214938"/>
            <a:ext cx="64638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</a:t>
            </a:r>
            <a:r>
              <a:rPr lang="cs-CZ" sz="1000" dirty="0" smtClean="0"/>
              <a:t>18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26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190023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Pyrop – český granát má barvu</a:t>
            </a:r>
          </a:p>
          <a:p>
            <a:pPr algn="ctr" eaLnBrk="1" hangingPunct="1">
              <a:buFontTx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3174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43000" y="4929188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843213" y="4857750"/>
            <a:ext cx="3571875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2800" kern="0" dirty="0"/>
              <a:t>tmavě červenou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27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147161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Jantar vzniká z </a:t>
            </a:r>
          </a:p>
        </p:txBody>
      </p:sp>
      <p:sp>
        <p:nvSpPr>
          <p:cNvPr id="3277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57250" y="5818187"/>
            <a:ext cx="1357313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339975" y="4951413"/>
            <a:ext cx="5643563" cy="103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2800"/>
              <a:t>pryskyřic</a:t>
            </a:r>
            <a:endParaRPr lang="cs-CZ" sz="3200"/>
          </a:p>
        </p:txBody>
      </p:sp>
      <p:pic>
        <p:nvPicPr>
          <p:cNvPr id="3277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3288" y="1341438"/>
            <a:ext cx="4616450" cy="345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9792" y="4551204"/>
            <a:ext cx="64638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</a:t>
            </a:r>
            <a:r>
              <a:rPr lang="cs-CZ" sz="1000" dirty="0" smtClean="0"/>
              <a:t>19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22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28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85875"/>
            <a:ext cx="8229600" cy="1428750"/>
          </a:xfrm>
        </p:spPr>
        <p:txBody>
          <a:bodyPr/>
          <a:lstStyle/>
          <a:p>
            <a:pPr eaLnBrk="1" hangingPunct="1"/>
            <a:r>
              <a:rPr lang="cs-CZ" smtClean="0"/>
              <a:t>Muskovit a biotit jsou vlastně barevné odrůdy</a:t>
            </a:r>
          </a:p>
        </p:txBody>
      </p:sp>
      <p:sp>
        <p:nvSpPr>
          <p:cNvPr id="3379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28688" y="5357813"/>
            <a:ext cx="1357312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643188" y="5497513"/>
            <a:ext cx="4808537" cy="820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slídy</a:t>
            </a:r>
            <a:r>
              <a:rPr lang="cs-CZ" sz="2800" i="1"/>
              <a:t/>
            </a:r>
            <a:br>
              <a:rPr lang="cs-CZ" sz="2800" i="1"/>
            </a:br>
            <a:endParaRPr lang="cs-CZ" sz="2800"/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sp>
        <p:nvSpPr>
          <p:cNvPr id="31751" name="Text Box 4"/>
          <p:cNvSpPr txBox="1">
            <a:spLocks noChangeArrowheads="1"/>
          </p:cNvSpPr>
          <p:nvPr/>
        </p:nvSpPr>
        <p:spPr bwMode="auto">
          <a:xfrm rot="10800000" flipV="1">
            <a:off x="8572500" y="5429250"/>
            <a:ext cx="571500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100"/>
              <a:t>22.</a:t>
            </a: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 rot="10800000" flipV="1">
            <a:off x="285750" y="5286375"/>
            <a:ext cx="571500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100"/>
              <a:t>21.</a:t>
            </a:r>
          </a:p>
        </p:txBody>
      </p:sp>
      <p:pic>
        <p:nvPicPr>
          <p:cNvPr id="33801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8" y="2549564"/>
            <a:ext cx="3463925" cy="239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802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1275" y="2133600"/>
            <a:ext cx="3429000" cy="2943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95536" y="4943514"/>
            <a:ext cx="64638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</a:t>
            </a:r>
            <a:r>
              <a:rPr lang="cs-CZ" sz="1000" dirty="0" smtClean="0"/>
              <a:t>20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41913" y="5163264"/>
            <a:ext cx="64638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</a:t>
            </a:r>
            <a:r>
              <a:rPr lang="cs-CZ" sz="1000" smtClean="0"/>
              <a:t>. </a:t>
            </a:r>
            <a:r>
              <a:rPr lang="cs-CZ" sz="1000" smtClean="0"/>
              <a:t>21</a:t>
            </a:r>
            <a:endParaRPr lang="cs-CZ" sz="1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  <p:bldP spid="31751" grpId="0"/>
      <p:bldP spid="10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Nadpis 1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928688"/>
          </a:xfrm>
        </p:spPr>
        <p:txBody>
          <a:bodyPr/>
          <a:lstStyle/>
          <a:p>
            <a:r>
              <a:rPr lang="cs-CZ" smtClean="0"/>
              <a:t>Zdroje:</a:t>
            </a:r>
          </a:p>
        </p:txBody>
      </p:sp>
      <p:sp>
        <p:nvSpPr>
          <p:cNvPr id="34819" name="Zástupný symbol pro obsah 2"/>
          <p:cNvSpPr>
            <a:spLocks noGrp="1"/>
          </p:cNvSpPr>
          <p:nvPr>
            <p:ph idx="1"/>
          </p:nvPr>
        </p:nvSpPr>
        <p:spPr>
          <a:xfrm>
            <a:off x="0" y="857250"/>
            <a:ext cx="9144000" cy="5715000"/>
          </a:xfrm>
        </p:spPr>
        <p:txBody>
          <a:bodyPr>
            <a:normAutofit fontScale="77500" lnSpcReduction="20000"/>
          </a:bodyPr>
          <a:lstStyle/>
          <a:p>
            <a:r>
              <a:rPr lang="cs-CZ" sz="1300" dirty="0" smtClean="0">
                <a:cs typeface="Arial" charset="0"/>
              </a:rPr>
              <a:t>Všechny uveřejněné odkazy [cit. 2012-11-11]. Dostupné pod licencí </a:t>
            </a:r>
            <a:r>
              <a:rPr lang="cs-CZ" sz="1300" dirty="0" err="1" smtClean="0">
                <a:cs typeface="Arial" charset="0"/>
              </a:rPr>
              <a:t>Creative</a:t>
            </a:r>
            <a:r>
              <a:rPr lang="cs-CZ" sz="1300" dirty="0" smtClean="0">
                <a:cs typeface="Arial" charset="0"/>
              </a:rPr>
              <a:t> </a:t>
            </a:r>
            <a:r>
              <a:rPr lang="cs-CZ" sz="1300" dirty="0" err="1" smtClean="0">
                <a:cs typeface="Arial" charset="0"/>
              </a:rPr>
              <a:t>Commons</a:t>
            </a:r>
            <a:r>
              <a:rPr lang="cs-CZ" sz="1300" dirty="0" smtClean="0">
                <a:cs typeface="Arial" charset="0"/>
              </a:rPr>
              <a:t> na WWW:</a:t>
            </a:r>
          </a:p>
          <a:p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 smtClean="0">
                <a:cs typeface="Arial" charset="0"/>
              </a:rPr>
              <a:t>Obr. 1.</a:t>
            </a:r>
            <a:r>
              <a:rPr lang="cs-CZ" sz="1300" dirty="0" smtClean="0">
                <a:cs typeface="Arial" charset="0"/>
                <a:hlinkClick r:id="rId2"/>
              </a:rPr>
              <a:t>http</a:t>
            </a:r>
            <a:r>
              <a:rPr lang="cs-CZ" sz="1300" dirty="0">
                <a:cs typeface="Arial" charset="0"/>
                <a:hlinkClick r:id="rId2"/>
              </a:rPr>
              <a:t>://cs.wikipedia.org/wiki/</a:t>
            </a:r>
            <a:r>
              <a:rPr lang="cs-CZ" sz="1300" dirty="0" err="1">
                <a:cs typeface="Arial" charset="0"/>
                <a:hlinkClick r:id="rId2"/>
              </a:rPr>
              <a:t>Soubor:Brillanten.jpg</a:t>
            </a:r>
            <a:r>
              <a:rPr lang="cs-CZ" sz="1300" dirty="0">
                <a:cs typeface="Arial" charset="0"/>
              </a:rPr>
              <a:t>&gt;</a:t>
            </a:r>
          </a:p>
          <a:p>
            <a:pPr marL="0" indent="0">
              <a:buNone/>
            </a:pPr>
            <a:r>
              <a:rPr lang="cs-CZ" sz="1300" dirty="0" smtClean="0">
                <a:cs typeface="Arial" charset="0"/>
              </a:rPr>
              <a:t>Obr. 2. </a:t>
            </a:r>
            <a:r>
              <a:rPr lang="cs-CZ" sz="1300" dirty="0" smtClean="0">
                <a:cs typeface="Arial" charset="0"/>
                <a:hlinkClick r:id="rId3"/>
              </a:rPr>
              <a:t>http</a:t>
            </a:r>
            <a:r>
              <a:rPr lang="cs-CZ" sz="1300" dirty="0">
                <a:cs typeface="Arial" charset="0"/>
                <a:hlinkClick r:id="rId3"/>
              </a:rPr>
              <a:t>://</a:t>
            </a:r>
            <a:r>
              <a:rPr lang="cs-CZ" sz="1300" dirty="0" smtClean="0">
                <a:cs typeface="Arial" charset="0"/>
                <a:hlinkClick r:id="rId3"/>
              </a:rPr>
              <a:t>cs.wikipedia.org/wiki/Soubor:GraphiteUSGOV.jpg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 smtClean="0">
                <a:cs typeface="Arial" charset="0"/>
              </a:rPr>
              <a:t>Obr. 3. </a:t>
            </a:r>
            <a:r>
              <a:rPr lang="cs-CZ" sz="1300" dirty="0">
                <a:cs typeface="Arial" charset="0"/>
                <a:hlinkClick r:id="rId4"/>
              </a:rPr>
              <a:t>http://cs.wikipedia.org/wiki/Soubor:Cullinan_copie_1(R%C3%A9publique_d%27Afrique_du_Sud).</a:t>
            </a:r>
            <a:r>
              <a:rPr lang="cs-CZ" sz="1300" dirty="0" smtClean="0">
                <a:cs typeface="Arial" charset="0"/>
                <a:hlinkClick r:id="rId4"/>
              </a:rPr>
              <a:t>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 smtClean="0">
                <a:cs typeface="Arial" charset="0"/>
              </a:rPr>
              <a:t>Obr. 4. </a:t>
            </a:r>
            <a:r>
              <a:rPr lang="cs-CZ" sz="1300" dirty="0" smtClean="0">
                <a:cs typeface="Arial" charset="0"/>
                <a:hlinkClick r:id="rId5"/>
              </a:rPr>
              <a:t>http://cs.wikipedia.org/wiki/Soubor:SilverUSGOV.jpg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>
                <a:cs typeface="Arial" charset="0"/>
              </a:rPr>
              <a:t>Obr. </a:t>
            </a:r>
            <a:r>
              <a:rPr lang="cs-CZ" sz="1300" dirty="0" smtClean="0">
                <a:cs typeface="Arial" charset="0"/>
              </a:rPr>
              <a:t>5. </a:t>
            </a:r>
            <a:r>
              <a:rPr lang="cs-CZ" sz="1300" dirty="0" smtClean="0">
                <a:cs typeface="Arial" charset="0"/>
                <a:hlinkClick r:id="rId6"/>
              </a:rPr>
              <a:t>http://cs.wikipedia.org/wiki/Soubor:Fumarole.opening(2cm).jpg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>
                <a:cs typeface="Arial" charset="0"/>
              </a:rPr>
              <a:t>Obr. </a:t>
            </a:r>
            <a:r>
              <a:rPr lang="cs-CZ" sz="1300" dirty="0" smtClean="0">
                <a:cs typeface="Arial" charset="0"/>
              </a:rPr>
              <a:t>6. </a:t>
            </a:r>
            <a:r>
              <a:rPr lang="cs-CZ" sz="1300" dirty="0" smtClean="0">
                <a:cs typeface="Arial" charset="0"/>
                <a:hlinkClick r:id="rId7"/>
              </a:rPr>
              <a:t>http://cs.wikipedia.org/wiki/Soubor:Selpologne.jpg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>
                <a:cs typeface="Arial" charset="0"/>
              </a:rPr>
              <a:t>Obr. </a:t>
            </a:r>
            <a:r>
              <a:rPr lang="cs-CZ" sz="1300" dirty="0" smtClean="0">
                <a:cs typeface="Arial" charset="0"/>
              </a:rPr>
              <a:t>7. </a:t>
            </a:r>
            <a:r>
              <a:rPr lang="cs-CZ" sz="1300" dirty="0" smtClean="0">
                <a:cs typeface="Arial" charset="0"/>
                <a:hlinkClick r:id="rId8"/>
              </a:rPr>
              <a:t>http://cs.wikipedia.org/wiki/Soubor:Amygdaloidal_andesite.jpg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>
                <a:cs typeface="Arial" charset="0"/>
              </a:rPr>
              <a:t>Obr. </a:t>
            </a:r>
            <a:r>
              <a:rPr lang="cs-CZ" sz="1300" dirty="0" smtClean="0">
                <a:cs typeface="Arial" charset="0"/>
              </a:rPr>
              <a:t>8. </a:t>
            </a:r>
            <a:r>
              <a:rPr lang="cs-CZ" sz="1300" dirty="0" smtClean="0">
                <a:cs typeface="Arial" charset="0"/>
                <a:hlinkClick r:id="rId9"/>
              </a:rPr>
              <a:t>http://cs.wikipedia.org/wiki/Soubor:Zlato_2.jpg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>
                <a:cs typeface="Arial" charset="0"/>
              </a:rPr>
              <a:t>Obr. </a:t>
            </a:r>
            <a:r>
              <a:rPr lang="cs-CZ" sz="1300" dirty="0" smtClean="0">
                <a:cs typeface="Arial" charset="0"/>
              </a:rPr>
              <a:t>9. </a:t>
            </a:r>
            <a:r>
              <a:rPr lang="cs-CZ" sz="1300" dirty="0" smtClean="0">
                <a:cs typeface="Arial" charset="0"/>
                <a:hlinkClick r:id="rId10"/>
              </a:rPr>
              <a:t>http://cs.wikipedia.org/wiki/Soubor:Quartz_Crystal.jpg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>
                <a:cs typeface="Arial" charset="0"/>
              </a:rPr>
              <a:t>Obr. </a:t>
            </a:r>
            <a:r>
              <a:rPr lang="cs-CZ" sz="1300" dirty="0" smtClean="0">
                <a:cs typeface="Arial" charset="0"/>
              </a:rPr>
              <a:t>10. </a:t>
            </a:r>
            <a:r>
              <a:rPr lang="cs-CZ" sz="1300" dirty="0" smtClean="0">
                <a:cs typeface="Arial" charset="0"/>
                <a:hlinkClick r:id="rId11"/>
              </a:rPr>
              <a:t>http://cs.wikipedia.org/wiki/Soubor:Cullinan_Diamond_and_some_of_its_cuts_-_copy.jpg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>
                <a:cs typeface="Arial" charset="0"/>
              </a:rPr>
              <a:t>Obr. </a:t>
            </a:r>
            <a:r>
              <a:rPr lang="cs-CZ" sz="1300" dirty="0" smtClean="0">
                <a:cs typeface="Arial" charset="0"/>
              </a:rPr>
              <a:t>11. </a:t>
            </a:r>
            <a:r>
              <a:rPr lang="cs-CZ" sz="1300" dirty="0" smtClean="0">
                <a:cs typeface="Arial" charset="0"/>
                <a:hlinkClick r:id="rId12"/>
              </a:rPr>
              <a:t>http://cs.wikipedia.org/wiki/Soubor:Several_corundum_crystals.jpg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 smtClean="0">
                <a:cs typeface="Arial" charset="0"/>
              </a:rPr>
              <a:t>Obr. 12. </a:t>
            </a:r>
            <a:r>
              <a:rPr lang="cs-CZ" sz="1300" dirty="0" smtClean="0">
                <a:cs typeface="Arial" charset="0"/>
                <a:hlinkClick r:id="rId13"/>
              </a:rPr>
              <a:t>http://cs.wikipedia.org/wiki/Soubor:Magnetite.jpg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 smtClean="0">
                <a:cs typeface="Arial" charset="0"/>
              </a:rPr>
              <a:t>Obr. 13. </a:t>
            </a:r>
            <a:r>
              <a:rPr lang="cs-CZ" sz="1300" dirty="0" smtClean="0">
                <a:cs typeface="Arial" charset="0"/>
                <a:hlinkClick r:id="rId14"/>
              </a:rPr>
              <a:t>http://cs.wikipedia.org/wiki/Soubor:Bauxite.jpg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 smtClean="0">
                <a:cs typeface="Arial" charset="0"/>
              </a:rPr>
              <a:t>Obr. 14 </a:t>
            </a:r>
            <a:r>
              <a:rPr lang="cs-CZ" sz="1300" dirty="0" smtClean="0">
                <a:cs typeface="Arial" charset="0"/>
                <a:hlinkClick r:id="rId15"/>
              </a:rPr>
              <a:t>http://cs.wikipedia.org/wiki/Soubor:Calcit_2.jpg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 smtClean="0">
                <a:cs typeface="Arial" charset="0"/>
              </a:rPr>
              <a:t>Obr.15. </a:t>
            </a:r>
            <a:r>
              <a:rPr lang="cs-CZ" sz="1300" dirty="0" smtClean="0">
                <a:cs typeface="Arial" charset="0"/>
                <a:hlinkClick r:id="rId16"/>
              </a:rPr>
              <a:t>http://cs.wikipedia.org/wiki/Soubor:Dolomit_Rumunia.jpg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 smtClean="0">
                <a:cs typeface="Arial" charset="0"/>
              </a:rPr>
              <a:t>Obr. 16. </a:t>
            </a:r>
            <a:r>
              <a:rPr lang="cs-CZ" sz="1300" dirty="0" smtClean="0">
                <a:cs typeface="Arial" charset="0"/>
                <a:hlinkClick r:id="rId17"/>
              </a:rPr>
              <a:t>http://cs.wikipedia.org/wiki/Soubor:Peridot_in_basalt.jpg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 smtClean="0">
                <a:cs typeface="Arial" charset="0"/>
              </a:rPr>
              <a:t>Obr. 17. </a:t>
            </a:r>
            <a:r>
              <a:rPr lang="cs-CZ" sz="1300" dirty="0" smtClean="0">
                <a:cs typeface="Arial" charset="0"/>
                <a:hlinkClick r:id="rId18"/>
              </a:rPr>
              <a:t>http://cs.wikipedia.org/wiki/Soubor:PotassiumFeldsparUSGOV.jpg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 smtClean="0">
                <a:cs typeface="Arial" charset="0"/>
              </a:rPr>
              <a:t>Obr. 18. </a:t>
            </a:r>
            <a:r>
              <a:rPr lang="cs-CZ" sz="1300" dirty="0" smtClean="0">
                <a:cs typeface="Arial" charset="0"/>
                <a:hlinkClick r:id="rId19"/>
              </a:rPr>
              <a:t>http://cs.wikipedia.org/wiki/Soubor:Kaolinite.jpg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 smtClean="0">
                <a:cs typeface="Arial" charset="0"/>
              </a:rPr>
              <a:t>Obr. 19. </a:t>
            </a:r>
            <a:r>
              <a:rPr lang="cs-CZ" sz="1300" dirty="0" smtClean="0">
                <a:cs typeface="Arial" charset="0"/>
                <a:hlinkClick r:id="rId20"/>
              </a:rPr>
              <a:t>http://cs.wikipedia.org/wiki/Soubor:Amber.pendants.800pix.050203.jpg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 smtClean="0">
                <a:cs typeface="Arial" charset="0"/>
              </a:rPr>
              <a:t>Obr. 20. </a:t>
            </a:r>
            <a:r>
              <a:rPr lang="cs-CZ" sz="1300" dirty="0" smtClean="0">
                <a:cs typeface="Arial" charset="0"/>
                <a:hlinkClick r:id="rId21"/>
              </a:rPr>
              <a:t>http://cs.wikipedia.org/wiki/Soubor:MeroxeneSomma.png</a:t>
            </a:r>
            <a:endParaRPr lang="cs-CZ" sz="1300" dirty="0" smtClean="0">
              <a:cs typeface="Arial" charset="0"/>
            </a:endParaRPr>
          </a:p>
          <a:p>
            <a:pPr marL="0" indent="0">
              <a:buNone/>
            </a:pPr>
            <a:r>
              <a:rPr lang="cs-CZ" sz="1300" dirty="0" smtClean="0">
                <a:cs typeface="Arial" charset="0"/>
              </a:rPr>
              <a:t>Obr. 21. </a:t>
            </a:r>
            <a:r>
              <a:rPr lang="cs-CZ" sz="1300" dirty="0" smtClean="0">
                <a:cs typeface="Arial" charset="0"/>
                <a:hlinkClick r:id="rId22"/>
              </a:rPr>
              <a:t>http://cs.wikipedia.org/wiki/Soubor:MuscoviteLayerUSGOV.jpg</a:t>
            </a:r>
            <a:endParaRPr lang="cs-CZ" sz="1300" dirty="0" smtClean="0">
              <a:cs typeface="Arial" charset="0"/>
            </a:endParaRPr>
          </a:p>
          <a:p>
            <a:pPr>
              <a:buFontTx/>
              <a:buAutoNum type="arabicPeriod"/>
            </a:pPr>
            <a:endParaRPr lang="cs-CZ" sz="1300" dirty="0" smtClean="0">
              <a:cs typeface="Arial" charset="0"/>
            </a:endParaRPr>
          </a:p>
          <a:p>
            <a:pPr>
              <a:buFontTx/>
              <a:buAutoNum type="arabicPeriod"/>
            </a:pPr>
            <a:endParaRPr lang="cs-CZ" sz="1300" dirty="0" smtClean="0">
              <a:cs typeface="Arial" charset="0"/>
            </a:endParaRPr>
          </a:p>
          <a:p>
            <a:pPr>
              <a:buFontTx/>
              <a:buAutoNum type="arabicPeriod"/>
            </a:pPr>
            <a:endParaRPr lang="cs-CZ" sz="1300" dirty="0" smtClean="0">
              <a:cs typeface="Arial" charset="0"/>
            </a:endParaRPr>
          </a:p>
          <a:p>
            <a:pPr>
              <a:buFontTx/>
              <a:buAutoNum type="arabicPeriod"/>
            </a:pPr>
            <a:endParaRPr lang="cs-CZ" sz="1300" dirty="0" smtClean="0">
              <a:cs typeface="Arial" charset="0"/>
            </a:endParaRPr>
          </a:p>
          <a:p>
            <a:pPr>
              <a:buFontTx/>
              <a:buAutoNum type="arabicPeriod"/>
            </a:pPr>
            <a:endParaRPr lang="cs-CZ" sz="1300" dirty="0" smtClean="0">
              <a:cs typeface="Arial" charset="0"/>
            </a:endParaRPr>
          </a:p>
          <a:p>
            <a:pPr>
              <a:buFontTx/>
              <a:buAutoNum type="arabicPeriod"/>
            </a:pPr>
            <a:endParaRPr lang="cs-CZ" sz="1300" dirty="0" smtClean="0">
              <a:cs typeface="Arial" charset="0"/>
            </a:endParaRPr>
          </a:p>
          <a:p>
            <a:pPr>
              <a:buFontTx/>
              <a:buAutoNum type="arabicPeriod"/>
            </a:pPr>
            <a:endParaRPr lang="cs-CZ" sz="1300" dirty="0" smtClean="0">
              <a:cs typeface="Arial" charset="0"/>
            </a:endParaRPr>
          </a:p>
          <a:p>
            <a:pPr>
              <a:buFontTx/>
              <a:buAutoNum type="arabicPeriod"/>
            </a:pPr>
            <a:endParaRPr lang="cs-CZ" sz="1300" dirty="0" smtClean="0">
              <a:cs typeface="Arial" charset="0"/>
            </a:endParaRPr>
          </a:p>
          <a:p>
            <a:pPr>
              <a:buFontTx/>
              <a:buAutoNum type="arabicPeriod"/>
            </a:pPr>
            <a:endParaRPr lang="cs-CZ" sz="1300" dirty="0" smtClean="0">
              <a:cs typeface="Arial" charset="0"/>
            </a:endParaRPr>
          </a:p>
          <a:p>
            <a:pPr>
              <a:buFontTx/>
              <a:buAutoNum type="arabicPeriod"/>
            </a:pPr>
            <a:endParaRPr lang="cs-CZ" sz="1300" dirty="0" smtClean="0">
              <a:cs typeface="Arial" charset="0"/>
            </a:endParaRPr>
          </a:p>
          <a:p>
            <a:pPr>
              <a:buFontTx/>
              <a:buAutoNum type="arabicPeriod"/>
            </a:pPr>
            <a:endParaRPr lang="cs-CZ" sz="1300" dirty="0" smtClean="0">
              <a:cs typeface="Arial" charset="0"/>
            </a:endParaRPr>
          </a:p>
          <a:p>
            <a:pPr>
              <a:buFontTx/>
              <a:buNone/>
            </a:pPr>
            <a:r>
              <a:rPr lang="cs-CZ" sz="1300" dirty="0" smtClean="0">
                <a:cs typeface="Arial" charset="0"/>
              </a:rPr>
              <a:t>2.	</a:t>
            </a:r>
          </a:p>
          <a:p>
            <a:pPr>
              <a:buFontTx/>
              <a:buNone/>
            </a:pPr>
            <a:endParaRPr lang="cs-CZ" sz="1300" dirty="0" smtClean="0">
              <a:cs typeface="Arial" charset="0"/>
            </a:endParaRPr>
          </a:p>
          <a:p>
            <a:pPr>
              <a:buFontTx/>
              <a:buNone/>
            </a:pPr>
            <a:endParaRPr lang="cs-CZ" sz="1400" dirty="0" smtClean="0">
              <a:cs typeface="Arial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1667</TotalTime>
  <Words>846</Words>
  <Application>Microsoft Office PowerPoint</Application>
  <PresentationFormat>Předvádění na obrazovce (4:3)</PresentationFormat>
  <Paragraphs>305</Paragraphs>
  <Slides>33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Přehlednost</vt:lpstr>
      <vt:lpstr>Vy_52_Inovace_B63_Opakování minerály</vt:lpstr>
      <vt:lpstr>Anotace</vt:lpstr>
      <vt:lpstr>AZ KVÍZ  minerály a Horniny</vt:lpstr>
      <vt:lpstr>Prezentace aplikace PowerPoint</vt:lpstr>
      <vt:lpstr>1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  <vt:lpstr>14</vt:lpstr>
      <vt:lpstr>15</vt:lpstr>
      <vt:lpstr>16</vt:lpstr>
      <vt:lpstr>17</vt:lpstr>
      <vt:lpstr>18</vt:lpstr>
      <vt:lpstr>19</vt:lpstr>
      <vt:lpstr>20</vt:lpstr>
      <vt:lpstr>21</vt:lpstr>
      <vt:lpstr>22</vt:lpstr>
      <vt:lpstr>23</vt:lpstr>
      <vt:lpstr>24</vt:lpstr>
      <vt:lpstr>25</vt:lpstr>
      <vt:lpstr>26</vt:lpstr>
      <vt:lpstr>27</vt:lpstr>
      <vt:lpstr>28</vt:lpstr>
      <vt:lpstr>Zdroje: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dc:description>Autorem materiálu a všech jeho částí, není-li uvedeno jinak, je Jana Míková._x000d_
Dostupné z Metodického portálu www.rvp.cz, ISSN: 1802-4785, financovaného z ESF a státního rozpočtu ČR._x000d_
Provozováno Výzkumným ústavem pedagogickým v Praze.</dc:description>
  <cp:lastModifiedBy>Výprachtice</cp:lastModifiedBy>
  <cp:revision>506</cp:revision>
  <dcterms:created xsi:type="dcterms:W3CDTF">2010-08-29T18:44:46Z</dcterms:created>
  <dcterms:modified xsi:type="dcterms:W3CDTF">2016-01-04T09:26:06Z</dcterms:modified>
</cp:coreProperties>
</file>