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57" r:id="rId3"/>
    <p:sldId id="260" r:id="rId4"/>
    <p:sldId id="266" r:id="rId5"/>
    <p:sldId id="258" r:id="rId6"/>
    <p:sldId id="262" r:id="rId7"/>
    <p:sldId id="263" r:id="rId8"/>
    <p:sldId id="264" r:id="rId9"/>
    <p:sldId id="265" r:id="rId10"/>
    <p:sldId id="25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5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97F28D-FE5D-4EBA-B8B6-ED4572869DFE}" type="datetimeFigureOut">
              <a:rPr lang="cs-CZ" smtClean="0"/>
              <a:t>29.5.2013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876449-E31A-49D4-BD74-39F3EA871F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88016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946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77773B3-438B-41D0-959B-592B1075C3E5}" type="slidenum">
              <a:rPr lang="cs-CZ" smtClean="0"/>
              <a:pPr eaLnBrk="1" hangingPunct="1"/>
              <a:t>1</a:t>
            </a:fld>
            <a:endParaRPr lang="cs-CZ" smtClean="0"/>
          </a:p>
        </p:txBody>
      </p:sp>
      <p:sp>
        <p:nvSpPr>
          <p:cNvPr id="19461" name="Zástupný symbol pro zápatí 4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mtClean="0"/>
              <a:t>Bc. Petr Grossmann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E8A7B-2DED-496D-9A70-6E5BF28CE1E7}" type="datetime1">
              <a:rPr lang="cs-CZ" smtClean="0"/>
              <a:t>29.5.2013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73D1D-3E5A-4052-BFD9-4B850BF6B370}" type="datetime1">
              <a:rPr lang="cs-CZ" smtClean="0"/>
              <a:t>29.5.2013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72955-7D13-4B8E-B102-EEC303F776DA}" type="datetime1">
              <a:rPr lang="cs-CZ" smtClean="0"/>
              <a:t>29.5.2013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E3DE2-66E9-4C2E-891D-1CD325C02CD7}" type="datetime1">
              <a:rPr lang="cs-CZ" smtClean="0"/>
              <a:t>29.5.2013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0DEEA-2ED9-41D4-A144-EED583E4023D}" type="datetime1">
              <a:rPr lang="cs-CZ" smtClean="0"/>
              <a:t>29.5.2013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66C84-AE9E-44D9-A6F1-BCC1F9B54B03}" type="datetime1">
              <a:rPr lang="cs-CZ" smtClean="0"/>
              <a:t>29.5.2013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745A2-F364-4CB5-B967-CBB29F697707}" type="datetime1">
              <a:rPr lang="cs-CZ" smtClean="0"/>
              <a:t>29.5.2013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757D0-FA9C-42E9-A830-E39524AD3511}" type="datetime1">
              <a:rPr lang="cs-CZ" smtClean="0"/>
              <a:t>29.5.2013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06C0E-50C7-4C91-9058-8643C139C085}" type="datetime1">
              <a:rPr lang="cs-CZ" smtClean="0"/>
              <a:t>29.5.2013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6A9AB-83D9-44AF-85F7-C04AA4578704}" type="datetime1">
              <a:rPr lang="cs-CZ" smtClean="0"/>
              <a:t>29.5.2013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A8578-3A12-4012-BCD2-7FE32843A241}" type="datetime1">
              <a:rPr lang="cs-CZ" smtClean="0"/>
              <a:t>29.5.2013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  <a:alpha val="1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9AFD2017-7325-48EB-819D-3E436ECB1D78}" type="datetime1">
              <a:rPr lang="cs-CZ" smtClean="0"/>
              <a:t>29.5.2013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eology.cz/aplikace/encyklopedie/term.pl?bridlicnatost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ameny.cz/sortiment/zidky/rula-rezava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reking.cz/vrcholy/svorova-hora.htm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ves.cz/cz/jeskyne/jeskyne-na-pomezi/fotogalerie/21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oh-i-noor.cz/uvod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ridlice-strechy.cz/castles/sternberk3.jpg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Svor,_hornina.jpg" TargetMode="External"/><Relationship Id="rId2" Type="http://schemas.openxmlformats.org/officeDocument/2006/relationships/hyperlink" Target="http://cs.wikipedia.org/wiki/Soubor:Ortogneis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PhylliteUSGOV.jpg" TargetMode="External"/><Relationship Id="rId5" Type="http://schemas.openxmlformats.org/officeDocument/2006/relationships/hyperlink" Target="http://cs.wikipedia.org/wiki/Soubor:GraphiteUSGOV.jpg" TargetMode="External"/><Relationship Id="rId4" Type="http://schemas.openxmlformats.org/officeDocument/2006/relationships/hyperlink" Target="http://cs.wikipedia.org/wiki/Soubor:MarbleUSGOV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1828800"/>
            <a:ext cx="8382000" cy="1470025"/>
          </a:xfrm>
        </p:spPr>
        <p:txBody>
          <a:bodyPr>
            <a:normAutofit/>
          </a:bodyPr>
          <a:lstStyle/>
          <a:p>
            <a:pPr eaLnBrk="1" hangingPunct="1"/>
            <a:r>
              <a:rPr lang="cs-CZ" sz="3400" dirty="0" smtClean="0">
                <a:latin typeface="Verdana" pitchFamily="34" charset="0"/>
              </a:rPr>
              <a:t>Vy_52_Inovace_68_Přeměněné horniny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733800"/>
            <a:ext cx="6400800" cy="1371600"/>
          </a:xfrm>
        </p:spPr>
        <p:txBody>
          <a:bodyPr/>
          <a:lstStyle/>
          <a:p>
            <a:pPr eaLnBrk="1" hangingPunct="1"/>
            <a:r>
              <a:rPr lang="cs-CZ" sz="2400" dirty="0" smtClean="0">
                <a:latin typeface="Verdana" pitchFamily="34" charset="0"/>
              </a:rPr>
              <a:t>Základní škola Jindřicha </a:t>
            </a:r>
            <a:r>
              <a:rPr lang="cs-CZ" sz="2400" dirty="0" err="1" smtClean="0">
                <a:latin typeface="Verdana" pitchFamily="34" charset="0"/>
              </a:rPr>
              <a:t>Pravečka</a:t>
            </a:r>
            <a:r>
              <a:rPr lang="cs-CZ" sz="2400" dirty="0" smtClean="0">
                <a:latin typeface="Verdana" pitchFamily="34" charset="0"/>
              </a:rPr>
              <a:t> Výprachtice 390</a:t>
            </a:r>
          </a:p>
          <a:p>
            <a:pPr eaLnBrk="1" hangingPunct="1"/>
            <a:r>
              <a:rPr lang="cs-CZ" sz="2400" dirty="0" err="1" smtClean="0">
                <a:latin typeface="Verdana" pitchFamily="34" charset="0"/>
              </a:rPr>
              <a:t>Reg.č</a:t>
            </a:r>
            <a:r>
              <a:rPr lang="cs-CZ" sz="2400" dirty="0" smtClean="0">
                <a:latin typeface="Verdana" pitchFamily="34" charset="0"/>
              </a:rPr>
              <a:t>. CZ.1.07/1.4.00/21.1674</a:t>
            </a:r>
          </a:p>
        </p:txBody>
      </p:sp>
      <p:pic>
        <p:nvPicPr>
          <p:cNvPr id="2052" name="Picture 4" descr="eu_log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81000"/>
            <a:ext cx="5543550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685800" y="5486400"/>
            <a:ext cx="3429000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>
                <a:solidFill>
                  <a:srgbClr val="000000"/>
                </a:solidFill>
                <a:latin typeface="Verdana" pitchFamily="34" charset="0"/>
              </a:rPr>
              <a:t>Autor: Bc. Petr Grossmann</a:t>
            </a:r>
          </a:p>
        </p:txBody>
      </p:sp>
    </p:spTree>
    <p:extLst>
      <p:ext uri="{BB962C8B-B14F-4D97-AF65-F5344CB8AC3E}">
        <p14:creationId xmlns:p14="http://schemas.microsoft.com/office/powerpoint/2010/main" val="3823768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Anotace</a:t>
            </a:r>
          </a:p>
        </p:txBody>
      </p:sp>
      <p:sp>
        <p:nvSpPr>
          <p:cNvPr id="307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Digitální studijní materiál je určen pro petrologii na základní škole. Zaobírá se učivem o přeměněných horninách. Digitální studijní materiál je doplněn o obrazové materiály. Dále v prezentaci najdete odkazy a otázky vztahující se k tématu.</a:t>
            </a:r>
          </a:p>
        </p:txBody>
      </p:sp>
      <p:pic>
        <p:nvPicPr>
          <p:cNvPr id="3076" name="Picture 4" descr="C:\Users\Petr\AppData\Local\Microsoft\Windows\Temporary Internet Files\Content.IE5\CNFR8CXJ\MP90028943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410200"/>
            <a:ext cx="746125" cy="1135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ovéPole 1"/>
          <p:cNvSpPr txBox="1">
            <a:spLocks noChangeArrowheads="1"/>
          </p:cNvSpPr>
          <p:nvPr/>
        </p:nvSpPr>
        <p:spPr bwMode="auto">
          <a:xfrm>
            <a:off x="1752600" y="5715000"/>
            <a:ext cx="2362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/>
              <a:t>otázka</a:t>
            </a: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73D1D-3E5A-4052-BFD9-4B850BF6B370}" type="datetime1">
              <a:rPr lang="cs-CZ" smtClean="0"/>
              <a:t>29.5.2013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5978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/>
              <a:t>Přeměněné horniny (metamorfované)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8457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u="sng" dirty="0" smtClean="0"/>
              <a:t>vznik </a:t>
            </a:r>
            <a:r>
              <a:rPr lang="cs-CZ" u="sng" dirty="0"/>
              <a:t>přeměněných hornin: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- horotvorná činnost (povrchové horniny se dostávají do hloubky, kde se přeměňují vlivem </a:t>
            </a:r>
            <a:r>
              <a:rPr lang="cs-CZ" dirty="0" smtClean="0"/>
              <a:t>vysoké </a:t>
            </a:r>
            <a:r>
              <a:rPr lang="cs-CZ" dirty="0"/>
              <a:t>teploty a tlaku)</a:t>
            </a:r>
          </a:p>
          <a:p>
            <a:pPr marL="0" indent="0">
              <a:buNone/>
            </a:pPr>
            <a:r>
              <a:rPr lang="cs-CZ" dirty="0" smtClean="0"/>
              <a:t>- metamorfóza je podmíněna:</a:t>
            </a:r>
          </a:p>
          <a:p>
            <a:pPr lvl="2"/>
            <a:r>
              <a:rPr lang="cs-CZ" sz="2400" dirty="0"/>
              <a:t>	</a:t>
            </a:r>
            <a:r>
              <a:rPr lang="cs-CZ" sz="2400" dirty="0" smtClean="0"/>
              <a:t>tíhou </a:t>
            </a:r>
            <a:r>
              <a:rPr lang="cs-CZ" sz="2400" dirty="0"/>
              <a:t>mohutných vrstev hornin (roste tlak a teplota)</a:t>
            </a:r>
          </a:p>
          <a:p>
            <a:pPr lvl="2"/>
            <a:r>
              <a:rPr lang="cs-CZ" sz="2400" dirty="0" smtClean="0"/>
              <a:t>	</a:t>
            </a:r>
            <a:r>
              <a:rPr lang="cs-CZ" sz="2400" dirty="0" smtClean="0"/>
              <a:t>působením </a:t>
            </a:r>
            <a:r>
              <a:rPr lang="cs-CZ" sz="2400" dirty="0"/>
              <a:t>žhavého magmatu na horniny (vysoká teplota taví horniny) 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 smtClean="0"/>
              <a:t>hornina </a:t>
            </a:r>
            <a:r>
              <a:rPr lang="cs-CZ" dirty="0"/>
              <a:t>(vyvřelá, </a:t>
            </a:r>
            <a:r>
              <a:rPr lang="cs-CZ" dirty="0" smtClean="0"/>
              <a:t>usazená, </a:t>
            </a:r>
            <a:r>
              <a:rPr lang="cs-CZ" dirty="0"/>
              <a:t>přeměněná) </a:t>
            </a:r>
            <a:endParaRPr lang="cs-CZ" dirty="0" smtClean="0"/>
          </a:p>
          <a:p>
            <a:pPr marL="0" indent="0">
              <a:buNone/>
            </a:pPr>
            <a:r>
              <a:rPr lang="cs-CZ" b="1" baseline="-25000" dirty="0" smtClean="0">
                <a:solidFill>
                  <a:srgbClr val="7030A0"/>
                </a:solidFill>
              </a:rPr>
              <a:t>		     vliv </a:t>
            </a:r>
            <a:r>
              <a:rPr lang="cs-CZ" b="1" baseline="-25000" dirty="0">
                <a:solidFill>
                  <a:srgbClr val="7030A0"/>
                </a:solidFill>
              </a:rPr>
              <a:t>teploty, tlaku, vodných roztoků</a:t>
            </a:r>
            <a:endParaRPr lang="cs-CZ" b="1" dirty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cs-CZ" dirty="0" smtClean="0"/>
              <a:t>   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	      horniny přeměněné</a:t>
            </a:r>
            <a:endParaRPr lang="cs-CZ" dirty="0"/>
          </a:p>
          <a:p>
            <a:pPr marL="0" indent="0">
              <a:buNone/>
            </a:pPr>
            <a:r>
              <a:rPr lang="cs-CZ" sz="1800" dirty="0"/>
              <a:t> </a:t>
            </a:r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5796136" y="5085184"/>
            <a:ext cx="936104" cy="1152128"/>
          </a:xfrm>
          <a:prstGeom prst="straightConnector1">
            <a:avLst/>
          </a:prstGeom>
          <a:ln w="666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648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Přeměněné horniny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původní hornina </a:t>
            </a:r>
            <a:r>
              <a:rPr lang="cs-CZ" dirty="0" smtClean="0"/>
              <a:t>změní: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</a:t>
            </a:r>
            <a:r>
              <a:rPr lang="cs-CZ" dirty="0"/>
              <a:t>	- vzhled</a:t>
            </a:r>
          </a:p>
          <a:p>
            <a:pPr marL="0" indent="0">
              <a:buNone/>
            </a:pPr>
            <a:r>
              <a:rPr lang="cs-CZ" dirty="0"/>
              <a:t>		 	- stavbu</a:t>
            </a:r>
          </a:p>
          <a:p>
            <a:pPr marL="0" indent="0">
              <a:buNone/>
            </a:pPr>
            <a:r>
              <a:rPr lang="cs-CZ" dirty="0"/>
              <a:t>	 		- složení (je podobné nebo vzniknou nové nerosty a jsou uspořádány do rovnoběžných pásků</a:t>
            </a:r>
            <a:r>
              <a:rPr lang="cs-CZ" dirty="0" smtClean="0"/>
              <a:t>)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Minerály většinou znovu krystalizují do rovnoběžných soustav a hornina získává </a:t>
            </a:r>
            <a:r>
              <a:rPr lang="cs-CZ" dirty="0" smtClean="0">
                <a:solidFill>
                  <a:srgbClr val="7030A0"/>
                </a:solidFill>
                <a:hlinkClick r:id="rId2"/>
              </a:rPr>
              <a:t>břidličnatost.</a:t>
            </a:r>
            <a:endParaRPr lang="cs-CZ" dirty="0" smtClean="0">
              <a:solidFill>
                <a:srgbClr val="7030A0"/>
              </a:solidFill>
            </a:endParaRPr>
          </a:p>
          <a:p>
            <a:pPr marL="0" indent="0">
              <a:buNone/>
            </a:pPr>
            <a:endParaRPr lang="cs-CZ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dirty="0" smtClean="0"/>
              <a:t>Dříve se přeměněným horninám říkalo </a:t>
            </a:r>
            <a:r>
              <a:rPr lang="cs-CZ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krystalické břidlice.</a:t>
            </a:r>
            <a:endParaRPr lang="cs-CZ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60791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Rula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Vzniká silnou přeměnou pískovců, žul a jílových břidlic;</a:t>
            </a:r>
          </a:p>
          <a:p>
            <a:r>
              <a:rPr lang="cs-CZ" dirty="0" smtClean="0"/>
              <a:t>má páskovanou stavbu;</a:t>
            </a:r>
          </a:p>
          <a:p>
            <a:pPr lvl="2"/>
            <a:r>
              <a:rPr lang="cs-CZ" sz="2400" dirty="0" smtClean="0">
                <a:solidFill>
                  <a:srgbClr val="7030A0"/>
                </a:solidFill>
              </a:rPr>
              <a:t>výskyt: u </a:t>
            </a:r>
            <a:r>
              <a:rPr lang="cs-CZ" sz="2400" dirty="0">
                <a:solidFill>
                  <a:srgbClr val="7030A0"/>
                </a:solidFill>
              </a:rPr>
              <a:t>nás </a:t>
            </a:r>
            <a:r>
              <a:rPr lang="cs-CZ" sz="2400" dirty="0" smtClean="0">
                <a:solidFill>
                  <a:srgbClr val="7030A0"/>
                </a:solidFill>
              </a:rPr>
              <a:t>tvoří rozsáhlá </a:t>
            </a:r>
            <a:r>
              <a:rPr lang="cs-CZ" sz="2400" dirty="0">
                <a:solidFill>
                  <a:srgbClr val="7030A0"/>
                </a:solidFill>
              </a:rPr>
              <a:t>tělesa v oblastech krystalinik </a:t>
            </a:r>
            <a:r>
              <a:rPr lang="cs-CZ" sz="2400" dirty="0" smtClean="0">
                <a:solidFill>
                  <a:srgbClr val="7030A0"/>
                </a:solidFill>
              </a:rPr>
              <a:t>- Šumava</a:t>
            </a:r>
            <a:r>
              <a:rPr lang="cs-CZ" sz="2400" dirty="0">
                <a:solidFill>
                  <a:srgbClr val="7030A0"/>
                </a:solidFill>
              </a:rPr>
              <a:t>, Orlické hory, Českomoravská vrchovina aj</a:t>
            </a:r>
            <a:r>
              <a:rPr lang="cs-CZ" sz="2400" dirty="0" smtClean="0">
                <a:solidFill>
                  <a:srgbClr val="7030A0"/>
                </a:solidFill>
              </a:rPr>
              <a:t>.</a:t>
            </a:r>
          </a:p>
          <a:p>
            <a:pPr lvl="2"/>
            <a:r>
              <a:rPr lang="cs-CZ" sz="2400" dirty="0" smtClean="0">
                <a:solidFill>
                  <a:srgbClr val="7030A0"/>
                </a:solidFill>
              </a:rPr>
              <a:t>využití: stavební kámen, štěrk</a:t>
            </a:r>
            <a:endParaRPr lang="cs-CZ" sz="2400" dirty="0">
              <a:solidFill>
                <a:srgbClr val="7030A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149080"/>
            <a:ext cx="3323861" cy="2492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7544" y="6174596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084168" y="5823877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3"/>
              </a:rPr>
              <a:t>Příklady využití ruly</a:t>
            </a:r>
            <a:endParaRPr lang="cs-CZ" dirty="0"/>
          </a:p>
        </p:txBody>
      </p:sp>
      <p:pic>
        <p:nvPicPr>
          <p:cNvPr id="7" name="Picture 4" descr="C:\Users\Petr\AppData\Local\Microsoft\Windows\Temporary Internet Files\Content.IE5\CNFR8CXJ\MP90028943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1105" y="3717032"/>
            <a:ext cx="746125" cy="1135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472749" y="3679815"/>
            <a:ext cx="2563747" cy="1200329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Kromě přeměněných hornin rozlišujeme ještě horniny v……………  a u……. 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440898" y="5020441"/>
            <a:ext cx="2595598" cy="36933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vyvřelé a usazené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72499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Svor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jílovitá břidlice;</a:t>
            </a:r>
          </a:p>
          <a:p>
            <a:r>
              <a:rPr lang="cs-CZ" dirty="0" smtClean="0"/>
              <a:t>složen z křemene a muskovitu;</a:t>
            </a:r>
          </a:p>
          <a:p>
            <a:r>
              <a:rPr lang="cs-CZ" dirty="0" smtClean="0"/>
              <a:t>měkký kámen;</a:t>
            </a:r>
          </a:p>
          <a:p>
            <a:pPr lvl="2"/>
            <a:r>
              <a:rPr lang="cs-CZ" sz="2400" dirty="0" smtClean="0">
                <a:solidFill>
                  <a:srgbClr val="7030A0"/>
                </a:solidFill>
              </a:rPr>
              <a:t>využití: pro svoji měkkost nemá využití</a:t>
            </a:r>
          </a:p>
          <a:p>
            <a:pPr lvl="2"/>
            <a:r>
              <a:rPr lang="cs-CZ" sz="2400" dirty="0" smtClean="0">
                <a:solidFill>
                  <a:srgbClr val="7030A0"/>
                </a:solidFill>
              </a:rPr>
              <a:t>výskyt: Orlické hory, Hrubý Jeseník, Českomoravská vrchovina</a:t>
            </a:r>
            <a:endParaRPr lang="cs-CZ" sz="2400" dirty="0">
              <a:solidFill>
                <a:srgbClr val="7030A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604" y="4221088"/>
            <a:ext cx="3216106" cy="2412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796136" y="5165823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3"/>
              </a:rPr>
              <a:t>Svorová hora v Krkonoších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1500" y="5877272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2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90297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Krystalický vápenec - mramor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vzniká přeměnou vápence;</a:t>
            </a:r>
          </a:p>
          <a:p>
            <a:r>
              <a:rPr lang="cs-CZ" dirty="0" smtClean="0"/>
              <a:t>zrnka kalcitu a různé příměsi;</a:t>
            </a:r>
          </a:p>
          <a:p>
            <a:r>
              <a:rPr lang="cs-CZ" dirty="0" smtClean="0"/>
              <a:t>bílý, nebo různě zbarvený;</a:t>
            </a:r>
          </a:p>
          <a:p>
            <a:r>
              <a:rPr lang="cs-CZ" dirty="0" smtClean="0"/>
              <a:t>tvoří se v něm jeskyně;</a:t>
            </a:r>
          </a:p>
          <a:p>
            <a:pPr lvl="2"/>
            <a:r>
              <a:rPr lang="cs-CZ" sz="2400" dirty="0" smtClean="0">
                <a:solidFill>
                  <a:srgbClr val="7030A0"/>
                </a:solidFill>
              </a:rPr>
              <a:t>využití: stavební a dekorační kámen, </a:t>
            </a:r>
          </a:p>
          <a:p>
            <a:pPr lvl="2"/>
            <a:r>
              <a:rPr lang="cs-CZ" sz="2400" dirty="0" smtClean="0">
                <a:solidFill>
                  <a:srgbClr val="7030A0"/>
                </a:solidFill>
              </a:rPr>
              <a:t>výskyt: </a:t>
            </a:r>
            <a:r>
              <a:rPr lang="cs-CZ" sz="2400" dirty="0">
                <a:solidFill>
                  <a:srgbClr val="7030A0"/>
                </a:solidFill>
              </a:rPr>
              <a:t>H</a:t>
            </a:r>
            <a:r>
              <a:rPr lang="cs-CZ" sz="2400" dirty="0" smtClean="0">
                <a:solidFill>
                  <a:srgbClr val="7030A0"/>
                </a:solidFill>
              </a:rPr>
              <a:t>rubý Jeseník, okolí Tábora</a:t>
            </a:r>
            <a:endParaRPr lang="cs-CZ" sz="2400" dirty="0">
              <a:solidFill>
                <a:srgbClr val="7030A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365104"/>
            <a:ext cx="2852936" cy="2401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39552" y="5877272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3 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940152" y="5485874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3"/>
              </a:rPr>
              <a:t>Jeskyně Na Pomezí</a:t>
            </a:r>
            <a:endParaRPr lang="cs-CZ" dirty="0"/>
          </a:p>
        </p:txBody>
      </p:sp>
      <p:pic>
        <p:nvPicPr>
          <p:cNvPr id="7" name="Picture 4" descr="C:\Users\Petr\AppData\Local\Microsoft\Windows\Temporary Internet Files\Content.IE5\CNFR8CXJ\MP90028943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1104" y="1700808"/>
            <a:ext cx="746125" cy="1135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588224" y="1529675"/>
            <a:ext cx="230425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Mramor pochází z vápence, který je tvořen kalcitem. Jakou má chemickou značku.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7020272" y="3356992"/>
            <a:ext cx="1584176" cy="36933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CaCO</a:t>
            </a:r>
            <a:r>
              <a:rPr lang="cs-CZ" baseline="-25000" dirty="0" smtClean="0"/>
              <a:t>3</a:t>
            </a:r>
            <a:endParaRPr lang="cs-CZ" baseline="-25000" dirty="0"/>
          </a:p>
        </p:txBody>
      </p:sp>
    </p:spTree>
    <p:extLst>
      <p:ext uri="{BB962C8B-B14F-4D97-AF65-F5344CB8AC3E}">
        <p14:creationId xmlns:p14="http://schemas.microsoft.com/office/powerpoint/2010/main" val="750538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Grafit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876800"/>
          </a:xfrm>
        </p:spPr>
        <p:txBody>
          <a:bodyPr/>
          <a:lstStyle/>
          <a:p>
            <a:r>
              <a:rPr lang="cs-CZ" dirty="0"/>
              <a:t>vzniká přeměnou </a:t>
            </a:r>
            <a:r>
              <a:rPr lang="cs-CZ" dirty="0" smtClean="0"/>
              <a:t>usazenin; </a:t>
            </a:r>
          </a:p>
          <a:p>
            <a:r>
              <a:rPr lang="cs-CZ" dirty="0" smtClean="0"/>
              <a:t>kovově </a:t>
            </a:r>
            <a:r>
              <a:rPr lang="cs-CZ" dirty="0"/>
              <a:t>lesklý, s dobrou tepelnou a elektrickou </a:t>
            </a:r>
            <a:r>
              <a:rPr lang="cs-CZ" dirty="0" smtClean="0"/>
              <a:t>vodivostí; </a:t>
            </a:r>
          </a:p>
          <a:p>
            <a:r>
              <a:rPr lang="cs-CZ" dirty="0" smtClean="0"/>
              <a:t>je žáruvzdorný; </a:t>
            </a:r>
          </a:p>
          <a:p>
            <a:pPr lvl="2"/>
            <a:r>
              <a:rPr lang="cs-CZ" sz="2400" dirty="0" smtClean="0">
                <a:solidFill>
                  <a:srgbClr val="7030A0"/>
                </a:solidFill>
              </a:rPr>
              <a:t>využití</a:t>
            </a:r>
            <a:r>
              <a:rPr lang="cs-CZ" sz="2400" dirty="0">
                <a:solidFill>
                  <a:srgbClr val="7030A0"/>
                </a:solidFill>
              </a:rPr>
              <a:t>: k výrobě </a:t>
            </a:r>
            <a:r>
              <a:rPr lang="cs-CZ" sz="2400" dirty="0" smtClean="0">
                <a:solidFill>
                  <a:srgbClr val="7030A0"/>
                </a:solidFill>
              </a:rPr>
              <a:t>tužek, žáruvzdorný materiál</a:t>
            </a:r>
          </a:p>
          <a:p>
            <a:pPr lvl="2"/>
            <a:r>
              <a:rPr lang="cs-CZ" sz="2400" dirty="0" smtClean="0">
                <a:solidFill>
                  <a:srgbClr val="7030A0"/>
                </a:solidFill>
              </a:rPr>
              <a:t>výskyt</a:t>
            </a:r>
            <a:r>
              <a:rPr lang="cs-CZ" sz="2400" dirty="0">
                <a:solidFill>
                  <a:srgbClr val="7030A0"/>
                </a:solidFill>
              </a:rPr>
              <a:t>: Český Krumlov</a:t>
            </a:r>
            <a:r>
              <a:rPr lang="cs-CZ" sz="2400" dirty="0" smtClean="0">
                <a:solidFill>
                  <a:srgbClr val="7030A0"/>
                </a:solidFill>
              </a:rPr>
              <a:t>, </a:t>
            </a:r>
            <a:r>
              <a:rPr lang="cs-CZ" sz="2400" dirty="0">
                <a:solidFill>
                  <a:srgbClr val="7030A0"/>
                </a:solidFill>
              </a:rPr>
              <a:t>Černá v Pošumaví</a:t>
            </a:r>
            <a:r>
              <a:rPr lang="cs-CZ" sz="2400" dirty="0" smtClean="0">
                <a:solidFill>
                  <a:srgbClr val="7030A0"/>
                </a:solidFill>
              </a:rPr>
              <a:t>, </a:t>
            </a:r>
            <a:r>
              <a:rPr lang="cs-CZ" sz="2400" dirty="0">
                <a:solidFill>
                  <a:srgbClr val="7030A0"/>
                </a:solidFill>
              </a:rPr>
              <a:t>Staré Město pod </a:t>
            </a:r>
            <a:r>
              <a:rPr lang="cs-CZ" sz="2400" dirty="0" smtClean="0">
                <a:solidFill>
                  <a:srgbClr val="7030A0"/>
                </a:solidFill>
              </a:rPr>
              <a:t>Sněžníkem</a:t>
            </a:r>
            <a:r>
              <a:rPr lang="cs-CZ" sz="2400" dirty="0">
                <a:solidFill>
                  <a:srgbClr val="7030A0"/>
                </a:solidFill>
              </a:rPr>
              <a:t>,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43530"/>
            <a:ext cx="2694912" cy="2642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81238" y="6122682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4 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660232" y="5899654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3"/>
              </a:rPr>
              <a:t>Využití tuhy</a:t>
            </a:r>
            <a:endParaRPr lang="cs-CZ" dirty="0"/>
          </a:p>
        </p:txBody>
      </p:sp>
      <p:pic>
        <p:nvPicPr>
          <p:cNvPr id="7" name="Picture 4" descr="C:\Users\Petr\AppData\Local\Microsoft\Windows\Temporary Internet Files\Content.IE5\CNFR8CXJ\MP90028943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4979" y="4152533"/>
            <a:ext cx="746125" cy="1135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940152" y="4258399"/>
            <a:ext cx="1440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Grafit má chemickou značku?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940152" y="5287596"/>
            <a:ext cx="1620180" cy="37365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C, je to uhlík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60378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Fylit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vzniká </a:t>
            </a:r>
            <a:r>
              <a:rPr lang="cs-CZ" dirty="0"/>
              <a:t>při nízkém tlaku a </a:t>
            </a:r>
            <a:r>
              <a:rPr lang="cs-CZ" dirty="0" smtClean="0"/>
              <a:t>teplotě; </a:t>
            </a:r>
            <a:r>
              <a:rPr lang="cs-CZ" dirty="0"/>
              <a:t> </a:t>
            </a:r>
            <a:endParaRPr lang="cs-CZ" dirty="0" smtClean="0"/>
          </a:p>
          <a:p>
            <a:r>
              <a:rPr lang="cs-CZ" dirty="0" smtClean="0"/>
              <a:t>složená </a:t>
            </a:r>
            <a:r>
              <a:rPr lang="cs-CZ" dirty="0"/>
              <a:t>z velmi jemných částeček, které jsou rovnoběžně </a:t>
            </a:r>
            <a:r>
              <a:rPr lang="cs-CZ" dirty="0" smtClean="0"/>
              <a:t>uspořádány     deskovitá odlučnost;</a:t>
            </a:r>
            <a:endParaRPr lang="cs-CZ" dirty="0"/>
          </a:p>
          <a:p>
            <a:pPr lvl="2"/>
            <a:r>
              <a:rPr lang="cs-CZ" sz="2400" dirty="0">
                <a:solidFill>
                  <a:srgbClr val="7030A0"/>
                </a:solidFill>
              </a:rPr>
              <a:t>využití: krytiny střech historických budov  </a:t>
            </a:r>
          </a:p>
          <a:p>
            <a:pPr lvl="2"/>
            <a:r>
              <a:rPr lang="cs-CZ" sz="2400" dirty="0" smtClean="0">
                <a:solidFill>
                  <a:srgbClr val="7030A0"/>
                </a:solidFill>
              </a:rPr>
              <a:t>výskyt: Hrubý </a:t>
            </a:r>
            <a:r>
              <a:rPr lang="cs-CZ" sz="2400" dirty="0">
                <a:solidFill>
                  <a:srgbClr val="7030A0"/>
                </a:solidFill>
              </a:rPr>
              <a:t>J</a:t>
            </a:r>
            <a:r>
              <a:rPr lang="cs-CZ" sz="2400" dirty="0" smtClean="0">
                <a:solidFill>
                  <a:srgbClr val="7030A0"/>
                </a:solidFill>
              </a:rPr>
              <a:t>eseník, Podkrkonoší, Železný brod</a:t>
            </a:r>
            <a:r>
              <a:rPr lang="cs-CZ" sz="2400" dirty="0">
                <a:solidFill>
                  <a:srgbClr val="7030A0"/>
                </a:solidFill>
              </a:rPr>
              <a:t> </a:t>
            </a:r>
            <a:r>
              <a:rPr lang="cs-CZ" dirty="0" smtClean="0"/>
              <a:t>	</a:t>
            </a:r>
            <a:endParaRPr lang="cs-CZ" dirty="0"/>
          </a:p>
          <a:p>
            <a:endParaRPr lang="cs-CZ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2286207" y="2657171"/>
            <a:ext cx="360040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361" y="3789040"/>
            <a:ext cx="3429000" cy="280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216257" y="6084320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5 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940152" y="5589240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3"/>
              </a:rPr>
              <a:t>Využití břidlice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5656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 obrazového materiálu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dirty="0" smtClean="0"/>
              <a:t>Obr. </a:t>
            </a:r>
            <a:r>
              <a:rPr lang="cs-CZ" sz="1800" dirty="0"/>
              <a:t>1 </a:t>
            </a:r>
            <a:r>
              <a:rPr lang="cs-CZ" sz="1800" dirty="0">
                <a:hlinkClick r:id="rId2"/>
              </a:rPr>
              <a:t>http://</a:t>
            </a:r>
            <a:r>
              <a:rPr lang="cs-CZ" sz="1800" dirty="0" smtClean="0">
                <a:hlinkClick r:id="rId2"/>
              </a:rPr>
              <a:t>cs.wikipedia.org/wiki/Soubor:Ortogneis.jpg</a:t>
            </a:r>
            <a:endParaRPr lang="cs-CZ" sz="1800" dirty="0" smtClean="0"/>
          </a:p>
          <a:p>
            <a:r>
              <a:rPr lang="cs-CZ" sz="1800" dirty="0" smtClean="0"/>
              <a:t>Obr. 2 </a:t>
            </a:r>
            <a:r>
              <a:rPr lang="cs-CZ" sz="1800" dirty="0" smtClean="0">
                <a:hlinkClick r:id="rId3"/>
              </a:rPr>
              <a:t>http</a:t>
            </a:r>
            <a:r>
              <a:rPr lang="cs-CZ" sz="1800" dirty="0">
                <a:hlinkClick r:id="rId3"/>
              </a:rPr>
              <a:t>://cs.wikipedia.org/wiki/Soubor:Svor,_</a:t>
            </a:r>
            <a:r>
              <a:rPr lang="cs-CZ" sz="1800" dirty="0" smtClean="0">
                <a:hlinkClick r:id="rId3"/>
              </a:rPr>
              <a:t>hornina.jpg</a:t>
            </a:r>
            <a:endParaRPr lang="cs-CZ" sz="1800" dirty="0" smtClean="0"/>
          </a:p>
          <a:p>
            <a:r>
              <a:rPr lang="cs-CZ" sz="1800" dirty="0" smtClean="0"/>
              <a:t>Obr. </a:t>
            </a:r>
            <a:r>
              <a:rPr lang="cs-CZ" sz="1800" dirty="0"/>
              <a:t>3  </a:t>
            </a:r>
            <a:r>
              <a:rPr lang="cs-CZ" sz="1800" dirty="0">
                <a:hlinkClick r:id="rId4"/>
              </a:rPr>
              <a:t>http://</a:t>
            </a:r>
            <a:r>
              <a:rPr lang="cs-CZ" sz="1800" dirty="0" smtClean="0">
                <a:hlinkClick r:id="rId4"/>
              </a:rPr>
              <a:t>cs.wikipedia.org/wiki/Soubor:MarbleUSGOV.jpg</a:t>
            </a:r>
            <a:endParaRPr lang="cs-CZ" sz="1800" dirty="0" smtClean="0"/>
          </a:p>
          <a:p>
            <a:r>
              <a:rPr lang="cs-CZ" sz="1800" dirty="0" smtClean="0"/>
              <a:t>Obr. </a:t>
            </a:r>
            <a:r>
              <a:rPr lang="cs-CZ" sz="1800" dirty="0"/>
              <a:t>4 </a:t>
            </a:r>
            <a:r>
              <a:rPr lang="cs-CZ" sz="1800" dirty="0">
                <a:hlinkClick r:id="rId5"/>
              </a:rPr>
              <a:t>http://</a:t>
            </a:r>
            <a:r>
              <a:rPr lang="cs-CZ" sz="1800" dirty="0" smtClean="0">
                <a:hlinkClick r:id="rId5"/>
              </a:rPr>
              <a:t>cs.wikipedia.org/wiki/Soubor:GraphiteUSGOV.jpg</a:t>
            </a:r>
            <a:endParaRPr lang="cs-CZ" sz="1800" dirty="0" smtClean="0"/>
          </a:p>
          <a:p>
            <a:r>
              <a:rPr lang="cs-CZ" sz="1800" dirty="0" smtClean="0"/>
              <a:t>Obr. </a:t>
            </a:r>
            <a:r>
              <a:rPr lang="cs-CZ" sz="1800" dirty="0"/>
              <a:t>5 </a:t>
            </a:r>
            <a:r>
              <a:rPr lang="cs-CZ" sz="1800" dirty="0">
                <a:hlinkClick r:id="rId6"/>
              </a:rPr>
              <a:t>http://</a:t>
            </a:r>
            <a:r>
              <a:rPr lang="cs-CZ" sz="1800" dirty="0" smtClean="0">
                <a:hlinkClick r:id="rId6"/>
              </a:rPr>
              <a:t>cs.wikipedia.org/wiki/Soubor:PhylliteUSGOV.jpg</a:t>
            </a:r>
            <a:endParaRPr lang="cs-CZ" sz="1800" dirty="0" smtClean="0"/>
          </a:p>
          <a:p>
            <a:endParaRPr lang="cs-CZ" sz="1800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06066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řehlednost">
  <a:themeElements>
    <a:clrScheme name="Vlastní 2">
      <a:dk1>
        <a:srgbClr val="39434F"/>
      </a:dk1>
      <a:lt1>
        <a:srgbClr val="FFFF00"/>
      </a:lt1>
      <a:dk2>
        <a:srgbClr val="AD8F67"/>
      </a:dk2>
      <a:lt2>
        <a:srgbClr val="4C5A6A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C00000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řehlednos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331</TotalTime>
  <Words>337</Words>
  <Application>Microsoft Office PowerPoint</Application>
  <PresentationFormat>Předvádění na obrazovce (4:3)</PresentationFormat>
  <Paragraphs>83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Přehlednost</vt:lpstr>
      <vt:lpstr>Vy_52_Inovace_68_Přeměněné horniny</vt:lpstr>
      <vt:lpstr>Anotace</vt:lpstr>
      <vt:lpstr>Přeměněné horniny (metamorfované) </vt:lpstr>
      <vt:lpstr>Přeměněné horniny</vt:lpstr>
      <vt:lpstr>Rula</vt:lpstr>
      <vt:lpstr>Svor</vt:lpstr>
      <vt:lpstr>Krystalický vápenec - mramor</vt:lpstr>
      <vt:lpstr>Grafit</vt:lpstr>
      <vt:lpstr>Fylit</vt:lpstr>
      <vt:lpstr>Citace obrazového materiálu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Vy_32_Inovace_B34_Přměněné horniny</dc:title>
  <dc:creator>Petr</dc:creator>
  <cp:lastModifiedBy>Slámová Libuše</cp:lastModifiedBy>
  <cp:revision>21</cp:revision>
  <dcterms:created xsi:type="dcterms:W3CDTF">2013-04-10T05:46:23Z</dcterms:created>
  <dcterms:modified xsi:type="dcterms:W3CDTF">2013-05-29T05:23:25Z</dcterms:modified>
</cp:coreProperties>
</file>