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72" r:id="rId2"/>
    <p:sldId id="273" r:id="rId3"/>
    <p:sldId id="274" r:id="rId4"/>
    <p:sldId id="256" r:id="rId5"/>
    <p:sldId id="257" r:id="rId6"/>
    <p:sldId id="260" r:id="rId7"/>
    <p:sldId id="277" r:id="rId8"/>
    <p:sldId id="276" r:id="rId9"/>
    <p:sldId id="278" r:id="rId10"/>
    <p:sldId id="27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333B7CDE-92FC-42AD-8BA2-7050DC70258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78EB883E-4ECF-4574-84F4-46F1B84017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842B510-1CD1-43C9-B43C-01EA40F1CC0B}" type="slidenum">
              <a:rPr lang="cs-CZ">
                <a:cs typeface="Arial" charset="0"/>
              </a:rPr>
              <a:pPr/>
              <a:t>1</a:t>
            </a:fld>
            <a:endParaRPr lang="cs-CZ">
              <a:cs typeface="Arial" charset="0"/>
            </a:endParaRPr>
          </a:p>
        </p:txBody>
      </p:sp>
      <p:sp>
        <p:nvSpPr>
          <p:cNvPr id="15364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cs typeface="Arial" charset="0"/>
              </a:rPr>
              <a:t>Bc. Petr Grossmann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9CE97-A6FA-4A55-901A-064F77EAFB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19CE3-AA88-4C29-B91F-3309168D8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CD281C-7EC5-4086-9299-69B60EA71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41F15-BAAA-441B-BA9F-5340103CC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4B3B2-7EEE-4903-9446-AA8E93B66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A8DBB-5027-4843-A1B7-A4C4E9D5FA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96074-D847-4D08-B88A-00931C7CD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26C03-9688-481C-86D2-CF6D77585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17A28-05BD-45EB-97EA-F9874E3268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8BE90-4063-4FE2-AE8E-BBA34C52D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93828-BCEA-4EF2-B328-94AF1B0A5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3294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 smtClean="0">
                <a:solidFill>
                  <a:srgbClr val="FFFFFF"/>
                </a:solidFill>
                <a:cs typeface="+mn-cs"/>
              </a:defRPr>
            </a:lvl1pPr>
          </a:lstStyle>
          <a:p>
            <a:pPr>
              <a:defRPr/>
            </a:pPr>
            <a:fld id="{FC3E11D2-72BD-4216-BA8A-E3BC8F6336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67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hyperlink" Target="http://www.youtube.com/watch?v=_AYxJDFap6Q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hyperlink" Target="http://www.youtube.com/watch?v=1IXKETSJIk0" TargetMode="External"/><Relationship Id="rId4" Type="http://schemas.openxmlformats.org/officeDocument/2006/relationships/hyperlink" Target="http://cs.wikipedia.org/wiki/Hibernac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hyperlink" Target="http://www.youtube.com/watch?v=nTHmU7zuqPU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esterkaZelenaF.jpg" TargetMode="External"/><Relationship Id="rId2" Type="http://schemas.openxmlformats.org/officeDocument/2006/relationships/hyperlink" Target="http://cs.wikipedia.org/wiki/Soubor:M_Zauneidechse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nguidae.jpg" TargetMode="External"/><Relationship Id="rId5" Type="http://schemas.openxmlformats.org/officeDocument/2006/relationships/hyperlink" Target="http://cs.wikipedia.org/wiki/Soubor:Lacerta_vivipara_2_hen_(Marek_Szczepanek).jpg" TargetMode="External"/><Relationship Id="rId4" Type="http://schemas.openxmlformats.org/officeDocument/2006/relationships/hyperlink" Target="http://cs.wikipedia.org/wiki/Soubor:Podarcis_muralis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512175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latin typeface="Verdana" pitchFamily="34" charset="0"/>
              </a:rPr>
              <a:t>Vy_52_Inovace_72_ještěři v ČR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14339" name="Picture 4" descr="eu_log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638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Digitální studijní materiál je určen pro učivo zoologie. Zaobírá se učivem o plazech. V prezentaci jsou upřednostněni ještěři žijící v České republice. Digitální studijní materiál je doplněn o opakovací otázky a videa.</a:t>
            </a:r>
          </a:p>
        </p:txBody>
      </p:sp>
      <p:sp>
        <p:nvSpPr>
          <p:cNvPr id="16387" name="Zástupný symbol pro datum 5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cs typeface="Arial" charset="0"/>
              </a:rPr>
              <a:t>17.11.2012</a:t>
            </a:r>
          </a:p>
        </p:txBody>
      </p:sp>
      <p:sp>
        <p:nvSpPr>
          <p:cNvPr id="16388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cs typeface="Arial" charset="0"/>
              </a:rPr>
              <a:t>Bc. Petr Grossmann</a:t>
            </a:r>
          </a:p>
        </p:txBody>
      </p:sp>
      <p:pic>
        <p:nvPicPr>
          <p:cNvPr id="16389" name="Picture 2" descr="C:\Users\Petr\AppData\Local\Microsoft\Windows\Temporary Internet Files\Content.IE5\HOUGVK9B\MC900331048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57800" y="4378325"/>
            <a:ext cx="474663" cy="64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1"/>
          <p:cNvSpPr txBox="1">
            <a:spLocks noChangeArrowheads="1"/>
          </p:cNvSpPr>
          <p:nvPr/>
        </p:nvSpPr>
        <p:spPr bwMode="auto">
          <a:xfrm>
            <a:off x="5903913" y="4537075"/>
            <a:ext cx="3240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odkaz na video</a:t>
            </a:r>
          </a:p>
        </p:txBody>
      </p:sp>
      <p:pic>
        <p:nvPicPr>
          <p:cNvPr id="16391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4275138"/>
            <a:ext cx="58737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TextovéPole 2"/>
          <p:cNvSpPr txBox="1">
            <a:spLocks noChangeArrowheads="1"/>
          </p:cNvSpPr>
          <p:nvPr/>
        </p:nvSpPr>
        <p:spPr bwMode="auto">
          <a:xfrm>
            <a:off x="1692275" y="4437063"/>
            <a:ext cx="2087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otázka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Ještěři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51816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smtClean="0"/>
              <a:t>jsou skupina živočichů z řádu šupinatých;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mají plně vyvinuté končetiny; 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s pohyblivými očními víčky; 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významná skupina současných plazů a vyskytují se prakticky na celém světě.</a:t>
            </a:r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200" smtClean="0"/>
              <a:t>v ČR žije zde několik druhů ještěrů, všechny jsou považovány za ohrožené druhy a jsou chráněné; </a:t>
            </a:r>
          </a:p>
          <a:p>
            <a:pPr lvl="1">
              <a:lnSpc>
                <a:spcPct val="80000"/>
              </a:lnSpc>
            </a:pPr>
            <a:r>
              <a:rPr lang="cs-CZ" sz="2400" smtClean="0">
                <a:solidFill>
                  <a:srgbClr val="7030A0"/>
                </a:solidFill>
              </a:rPr>
              <a:t>slepýš křehký 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čtyři druhy ještěrek:</a:t>
            </a:r>
          </a:p>
          <a:p>
            <a:pPr lvl="1">
              <a:lnSpc>
                <a:spcPct val="80000"/>
              </a:lnSpc>
            </a:pPr>
            <a:r>
              <a:rPr lang="cs-CZ" sz="2400" smtClean="0">
                <a:solidFill>
                  <a:srgbClr val="7030A0"/>
                </a:solidFill>
              </a:rPr>
              <a:t>ještěrka obecná </a:t>
            </a:r>
          </a:p>
          <a:p>
            <a:pPr lvl="1">
              <a:lnSpc>
                <a:spcPct val="80000"/>
              </a:lnSpc>
            </a:pPr>
            <a:r>
              <a:rPr lang="cs-CZ" sz="2400" smtClean="0">
                <a:solidFill>
                  <a:srgbClr val="7030A0"/>
                </a:solidFill>
              </a:rPr>
              <a:t>ještěrka zelená</a:t>
            </a:r>
          </a:p>
          <a:p>
            <a:pPr lvl="1">
              <a:lnSpc>
                <a:spcPct val="80000"/>
              </a:lnSpc>
            </a:pPr>
            <a:r>
              <a:rPr lang="cs-CZ" sz="2400" smtClean="0">
                <a:solidFill>
                  <a:srgbClr val="7030A0"/>
                </a:solidFill>
              </a:rPr>
              <a:t>ještěrka živorodá</a:t>
            </a:r>
          </a:p>
          <a:p>
            <a:pPr lvl="1">
              <a:lnSpc>
                <a:spcPct val="80000"/>
              </a:lnSpc>
            </a:pPr>
            <a:r>
              <a:rPr lang="cs-CZ" sz="2400" smtClean="0">
                <a:solidFill>
                  <a:srgbClr val="7030A0"/>
                </a:solidFill>
              </a:rPr>
              <a:t>ještěrka zední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066800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Ještěrky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581400"/>
            <a:ext cx="6400800" cy="3200400"/>
          </a:xfrm>
        </p:spPr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Říše:   </a:t>
            </a:r>
            <a:r>
              <a:rPr lang="cs-CZ" dirty="0" smtClean="0"/>
              <a:t>	živočichové</a:t>
            </a:r>
            <a:endParaRPr lang="cs-CZ" dirty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Kmen:   </a:t>
            </a:r>
            <a:r>
              <a:rPr lang="cs-CZ" dirty="0" smtClean="0"/>
              <a:t>	strunatci </a:t>
            </a:r>
            <a:endParaRPr lang="cs-CZ" dirty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Podkmen:   </a:t>
            </a:r>
            <a:r>
              <a:rPr lang="cs-CZ" dirty="0" smtClean="0"/>
              <a:t>	obratlovci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Třída:   </a:t>
            </a:r>
            <a:r>
              <a:rPr lang="cs-CZ" dirty="0" smtClean="0"/>
              <a:t>	plazi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Řád:   </a:t>
            </a:r>
            <a:r>
              <a:rPr lang="cs-CZ" dirty="0" smtClean="0"/>
              <a:t>		šupinatí </a:t>
            </a:r>
            <a:endParaRPr lang="cs-CZ" dirty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Podřád:   </a:t>
            </a:r>
            <a:r>
              <a:rPr lang="cs-CZ" dirty="0" smtClean="0"/>
              <a:t>	ještěři </a:t>
            </a:r>
            <a:endParaRPr lang="cs-CZ" dirty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Čeleď:   </a:t>
            </a:r>
            <a:r>
              <a:rPr lang="cs-CZ" dirty="0" smtClean="0"/>
              <a:t>	ještěrkovití </a:t>
            </a:r>
            <a:endParaRPr lang="cs-CZ" dirty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Rod:  </a:t>
            </a:r>
            <a:r>
              <a:rPr lang="cs-CZ" dirty="0" smtClean="0"/>
              <a:t>		Ještěrka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Ještěrka obecná</a:t>
            </a:r>
          </a:p>
        </p:txBody>
      </p:sp>
      <p:sp>
        <p:nvSpPr>
          <p:cNvPr id="19458" name="Text Box 4"/>
          <p:cNvSpPr txBox="1">
            <a:spLocks noChangeArrowheads="1"/>
          </p:cNvSpPr>
          <p:nvPr/>
        </p:nvSpPr>
        <p:spPr bwMode="auto">
          <a:xfrm>
            <a:off x="381000" y="5943600"/>
            <a:ext cx="8458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Ještěrka obecná</a:t>
            </a:r>
            <a:r>
              <a:rPr lang="cs-CZ"/>
              <a:t> je jedním z nejrozšířenějších druhů ještěrky v České republice. Žije pod kameny nebo ve skulinách. </a:t>
            </a:r>
          </a:p>
        </p:txBody>
      </p:sp>
      <p:pic>
        <p:nvPicPr>
          <p:cNvPr id="1945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8300" y="1447800"/>
            <a:ext cx="6096000" cy="406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1800" y="762000"/>
            <a:ext cx="58737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2"/>
          <p:cNvSpPr txBox="1">
            <a:spLocks noChangeArrowheads="1"/>
          </p:cNvSpPr>
          <p:nvPr/>
        </p:nvSpPr>
        <p:spPr bwMode="auto">
          <a:xfrm>
            <a:off x="7543800" y="608013"/>
            <a:ext cx="12954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Jak velká může být ještěrka zelená?</a:t>
            </a:r>
          </a:p>
        </p:txBody>
      </p:sp>
      <p:pic>
        <p:nvPicPr>
          <p:cNvPr id="19462" name="Picture 2" descr="C:\Users\Petr\AppData\Local\Microsoft\Windows\Temporary Internet Files\Content.IE5\HOUGVK9B\MC900331048[2].wm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37438" y="4419600"/>
            <a:ext cx="617537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781800" y="2209800"/>
            <a:ext cx="2209800" cy="369888"/>
          </a:xfrm>
          <a:prstGeom prst="rect">
            <a:avLst/>
          </a:prstGeom>
          <a:solidFill>
            <a:srgbClr val="99CC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18 až 25 cm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Ještěrka zelená</a:t>
            </a:r>
          </a:p>
        </p:txBody>
      </p:sp>
      <p:sp>
        <p:nvSpPr>
          <p:cNvPr id="20482" name="Obdélník 1"/>
          <p:cNvSpPr>
            <a:spLocks noChangeArrowheads="1"/>
          </p:cNvSpPr>
          <p:nvPr/>
        </p:nvSpPr>
        <p:spPr bwMode="auto">
          <a:xfrm>
            <a:off x="266700" y="5715000"/>
            <a:ext cx="8686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je největší ze čtyř druhů ještěrek České republiky, dorůstá délky až 40 cm. Její výskyt je omezen na nejteplejší oblasti země. V Česku je chráněna zákonem jako kriticky ohrožený druh</a:t>
            </a: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8788" y="1371600"/>
            <a:ext cx="558800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42088" y="917575"/>
            <a:ext cx="587375" cy="89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7315200" y="763588"/>
            <a:ext cx="13716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Jaký význam má ocas pro ještěry?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6248400" y="2195513"/>
            <a:ext cx="2589213" cy="2862262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Ocas ještěrů je často lámavý, se schopností autotomie - po odlomení se ještě chvíli pohybuje, čímž odláká pozornost predátora od unikajícího ještěra. Často mají schopnost regenerace končetin a ocasu.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Ještěrka živorodá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62600"/>
            <a:ext cx="8229600" cy="1066800"/>
          </a:xfrm>
        </p:spPr>
        <p:txBody>
          <a:bodyPr rtlCol="0">
            <a:normAutofit fontScale="70000" lnSpcReduction="2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nejrozšířenější druh u nás, má nepoměrně dlouhý ocas;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svůj </a:t>
            </a:r>
            <a:r>
              <a:rPr lang="cs-CZ" dirty="0"/>
              <a:t>název, živorodá, získala díky </a:t>
            </a:r>
            <a:r>
              <a:rPr lang="cs-CZ" dirty="0" smtClean="0"/>
              <a:t>neobvyklé </a:t>
            </a:r>
            <a:r>
              <a:rPr lang="cs-CZ" dirty="0"/>
              <a:t>vlastnosti rodit živá mláďata, což bývá odůvodňováno jako adaptace k přežití v severnějších </a:t>
            </a:r>
            <a:r>
              <a:rPr lang="cs-CZ" dirty="0" smtClean="0"/>
              <a:t>oblastech; </a:t>
            </a:r>
          </a:p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</a:t>
            </a:r>
            <a:r>
              <a:rPr lang="cs-CZ" dirty="0"/>
              <a:t>některých lokalitách však živá mláďata </a:t>
            </a:r>
            <a:r>
              <a:rPr lang="cs-CZ" dirty="0" smtClean="0"/>
              <a:t>nerodí.</a:t>
            </a:r>
            <a:endParaRPr lang="cs-CZ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463" y="1363663"/>
            <a:ext cx="6143625" cy="402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1800" y="917575"/>
            <a:ext cx="587375" cy="89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3"/>
          <p:cNvSpPr txBox="1">
            <a:spLocks noChangeArrowheads="1"/>
          </p:cNvSpPr>
          <p:nvPr/>
        </p:nvSpPr>
        <p:spPr bwMode="auto">
          <a:xfrm>
            <a:off x="7620000" y="1041400"/>
            <a:ext cx="1371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Co je to hibernace?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781800" y="2209800"/>
            <a:ext cx="1981200" cy="369888"/>
          </a:xfrm>
          <a:prstGeom prst="rect">
            <a:avLst/>
          </a:prstGeom>
          <a:solidFill>
            <a:srgbClr val="99CC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4"/>
              </a:rPr>
              <a:t>Zimní spánek</a:t>
            </a:r>
            <a:endParaRPr lang="cs-CZ"/>
          </a:p>
        </p:txBody>
      </p:sp>
      <p:pic>
        <p:nvPicPr>
          <p:cNvPr id="21511" name="Picture 2" descr="C:\Users\Petr\AppData\Local\Microsoft\Windows\Temporary Internet Files\Content.IE5\HOUGVK9B\MC900331048[2].wmf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00925" y="4035425"/>
            <a:ext cx="617538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Ještěrka zední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2425" y="6096000"/>
            <a:ext cx="8486775" cy="609600"/>
          </a:xfrm>
        </p:spPr>
        <p:txBody>
          <a:bodyPr rtlCol="0">
            <a:normAutofit fontScale="77500" lnSpcReduction="20000"/>
          </a:bodyPr>
          <a:lstStyle/>
          <a:p>
            <a:pPr marL="182880" indent="-18288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 ČR je k zastižení pouze na jediné lokalitě ve Štramberském krasu (350-500 m n.m.) v obci Štramberk. Jedná se o stabilní populaci asi 150 jedinců.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" y="1371600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1800" y="925513"/>
            <a:ext cx="58737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TextovéPole 3"/>
          <p:cNvSpPr txBox="1">
            <a:spLocks noChangeArrowheads="1"/>
          </p:cNvSpPr>
          <p:nvPr/>
        </p:nvSpPr>
        <p:spPr bwMode="auto">
          <a:xfrm>
            <a:off x="7543800" y="771525"/>
            <a:ext cx="14335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Kde leží Štramberk a čím je významný?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81800" y="2438400"/>
            <a:ext cx="1828800" cy="923925"/>
          </a:xfrm>
          <a:prstGeom prst="rect">
            <a:avLst/>
          </a:prstGeom>
          <a:solidFill>
            <a:schemeClr val="accent3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 err="1">
                <a:cs typeface="+mn-cs"/>
              </a:rPr>
              <a:t>Trúba</a:t>
            </a:r>
            <a:r>
              <a:rPr lang="cs-CZ" dirty="0">
                <a:cs typeface="+mn-cs"/>
              </a:rPr>
              <a:t>, Štramberské uši.</a:t>
            </a:r>
            <a:endParaRPr lang="cs-CZ" dirty="0">
              <a:cs typeface="+mn-cs"/>
            </a:endParaRPr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91313" y="3810000"/>
            <a:ext cx="22860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vál 6"/>
          <p:cNvSpPr/>
          <p:nvPr/>
        </p:nvSpPr>
        <p:spPr>
          <a:xfrm flipH="1">
            <a:off x="8610600" y="4518025"/>
            <a:ext cx="76200" cy="85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Slepýš křehký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5638800"/>
            <a:ext cx="8458200" cy="9906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700" smtClean="0"/>
              <a:t>Slepýš je zcela neškodná ještěrka, která však bývá neznalými zaměňována                         s hadem a preventivně likvidována. Je to nejen nesmyslné, ale také nezákonné, neboť je chráněn jako silně ohrožený druh;</a:t>
            </a:r>
          </a:p>
          <a:p>
            <a:pPr>
              <a:lnSpc>
                <a:spcPct val="80000"/>
              </a:lnSpc>
            </a:pPr>
            <a:r>
              <a:rPr lang="cs-CZ" sz="1700" smtClean="0"/>
              <a:t>délka už 30 cm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1371600"/>
            <a:ext cx="5543550" cy="4141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03950" y="925513"/>
            <a:ext cx="58737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ovéPole 3"/>
          <p:cNvSpPr txBox="1">
            <a:spLocks noChangeArrowheads="1"/>
          </p:cNvSpPr>
          <p:nvPr/>
        </p:nvSpPr>
        <p:spPr bwMode="auto">
          <a:xfrm>
            <a:off x="6934200" y="1047750"/>
            <a:ext cx="16002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Čím se živí slepýš?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521450" y="2362200"/>
            <a:ext cx="1905000" cy="923925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Slimáci, žížaly, členovci, larvy, červi</a:t>
            </a:r>
          </a:p>
        </p:txBody>
      </p:sp>
      <p:pic>
        <p:nvPicPr>
          <p:cNvPr id="23559" name="Picture 2" descr="C:\Users\Petr\AppData\Local\Microsoft\Windows\Temporary Internet Files\Content.IE5\HOUGVK9B\MC900331048[2].wm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65975" y="4048125"/>
            <a:ext cx="617538" cy="83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Citace obrazového materiálu: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05800" cy="4876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cs typeface="Arial" charset="0"/>
              </a:rPr>
              <a:t>Všechny uveřejněné odkazy [cit. 2012-11-17]. Dostupné pod licencí Creative Commons na WWW:</a:t>
            </a:r>
          </a:p>
          <a:p>
            <a:pPr marL="0" indent="0">
              <a:buFont typeface="Arial" charset="0"/>
              <a:buNone/>
            </a:pPr>
            <a:endParaRPr lang="cs-CZ" smtClean="0"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1800" smtClean="0"/>
              <a:t>Obr. 1 </a:t>
            </a:r>
            <a:r>
              <a:rPr lang="cs-CZ" sz="1800" smtClean="0">
                <a:hlinkClick r:id="rId2"/>
              </a:rPr>
              <a:t>http://cs.wikipedia.org/wiki/Soubor:M_Zauneidechse2.JPG</a:t>
            </a:r>
            <a:endParaRPr lang="cs-CZ" sz="1800" smtClean="0"/>
          </a:p>
          <a:p>
            <a:pPr marL="0" indent="0">
              <a:buFont typeface="Arial" charset="0"/>
              <a:buNone/>
            </a:pPr>
            <a:r>
              <a:rPr lang="cs-CZ" sz="1800" smtClean="0"/>
              <a:t>Obr. 2 </a:t>
            </a:r>
            <a:r>
              <a:rPr lang="cs-CZ" sz="1800" smtClean="0">
                <a:hlinkClick r:id="rId3"/>
              </a:rPr>
              <a:t>http://cs.wikipedia.org/wiki/Soubor:JesterkaZelenaF.jpg</a:t>
            </a:r>
            <a:endParaRPr lang="cs-CZ" sz="1800" smtClean="0"/>
          </a:p>
          <a:p>
            <a:pPr marL="0" indent="0">
              <a:buFont typeface="Arial" charset="0"/>
              <a:buNone/>
            </a:pPr>
            <a:r>
              <a:rPr lang="cs-CZ" sz="1800" smtClean="0"/>
              <a:t>Obr. 3 </a:t>
            </a:r>
            <a:r>
              <a:rPr lang="cs-CZ" sz="1800" smtClean="0">
                <a:hlinkClick r:id="rId4"/>
              </a:rPr>
              <a:t>http://cs.wikipedia.org/wiki/Soubor:Podarcis_muralis01.jpg</a:t>
            </a:r>
            <a:endParaRPr lang="cs-CZ" sz="1800" smtClean="0"/>
          </a:p>
          <a:p>
            <a:pPr marL="0" indent="0">
              <a:buFont typeface="Arial" charset="0"/>
              <a:buNone/>
            </a:pPr>
            <a:r>
              <a:rPr lang="cs-CZ" sz="1800" smtClean="0"/>
              <a:t>Obr. 4 </a:t>
            </a:r>
            <a:r>
              <a:rPr lang="cs-CZ" sz="1800" smtClean="0">
                <a:hlinkClick r:id="rId5"/>
              </a:rPr>
              <a:t>http://cs.wikipedia.org/wiki/Soubor:Lacerta_vivipara_2_hen_%28Marek_ Szczepanek%29.jpg</a:t>
            </a:r>
            <a:endParaRPr lang="cs-CZ" sz="1800" smtClean="0"/>
          </a:p>
          <a:p>
            <a:pPr marL="0" indent="0">
              <a:buFont typeface="Arial" charset="0"/>
              <a:buNone/>
            </a:pPr>
            <a:r>
              <a:rPr lang="cs-CZ" sz="1800" smtClean="0"/>
              <a:t>Obr. 5 </a:t>
            </a:r>
            <a:r>
              <a:rPr lang="cs-CZ" sz="1800" smtClean="0">
                <a:hlinkClick r:id="rId6"/>
              </a:rPr>
              <a:t>http://cs.wikipedia.org/wiki/Soubor:Anguidae.jpg</a:t>
            </a:r>
            <a:endParaRPr lang="cs-CZ" sz="1800" smtClean="0"/>
          </a:p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161</TotalTime>
  <Words>389</Words>
  <Application>Microsoft Office PowerPoint</Application>
  <PresentationFormat>On-screen Show (4:3)</PresentationFormat>
  <Paragraphs>66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Calibri</vt:lpstr>
      <vt:lpstr>Verdana</vt:lpstr>
      <vt:lpstr>Přehlednost</vt:lpstr>
      <vt:lpstr>Přehlednost</vt:lpstr>
      <vt:lpstr>Přehlednost</vt:lpstr>
      <vt:lpstr>Přehlednost</vt:lpstr>
      <vt:lpstr>Přehlednost</vt:lpstr>
      <vt:lpstr>VY_52_INOVACE_72_JEŠTĚŘI V ČR </vt:lpstr>
      <vt:lpstr>Anotace</vt:lpstr>
      <vt:lpstr>Ještěři</vt:lpstr>
      <vt:lpstr>JEŠTĚRKY</vt:lpstr>
      <vt:lpstr>Ještěrka obecná</vt:lpstr>
      <vt:lpstr>Ještěrka zelená</vt:lpstr>
      <vt:lpstr>Ještěrka živorodá</vt:lpstr>
      <vt:lpstr>Ještěrka zední</vt:lpstr>
      <vt:lpstr>Slepýš křehký</vt:lpstr>
      <vt:lpstr>Citace obrazového materiálu: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Petr</dc:creator>
  <cp:lastModifiedBy>DUM</cp:lastModifiedBy>
  <cp:revision>20</cp:revision>
  <cp:lastPrinted>1601-01-01T00:00:00Z</cp:lastPrinted>
  <dcterms:created xsi:type="dcterms:W3CDTF">1601-01-01T00:00:00Z</dcterms:created>
  <dcterms:modified xsi:type="dcterms:W3CDTF">2013-05-27T20:38:59Z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