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20"/>
  </p:notesMasterIdLst>
  <p:sldIdLst>
    <p:sldId id="271" r:id="rId2"/>
    <p:sldId id="272" r:id="rId3"/>
    <p:sldId id="256" r:id="rId4"/>
    <p:sldId id="259" r:id="rId5"/>
    <p:sldId id="257" r:id="rId6"/>
    <p:sldId id="258" r:id="rId7"/>
    <p:sldId id="260" r:id="rId8"/>
    <p:sldId id="263" r:id="rId9"/>
    <p:sldId id="264" r:id="rId10"/>
    <p:sldId id="265" r:id="rId11"/>
    <p:sldId id="273" r:id="rId12"/>
    <p:sldId id="261" r:id="rId13"/>
    <p:sldId id="262" r:id="rId14"/>
    <p:sldId id="266" r:id="rId15"/>
    <p:sldId id="274" r:id="rId16"/>
    <p:sldId id="269" r:id="rId17"/>
    <p:sldId id="270" r:id="rId18"/>
    <p:sldId id="26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717" autoAdjust="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236A67-081E-4102-B38D-697D1077EEA6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BFFD8F-0937-4AD3-9FB0-CCE9A4EDE9B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BFFD8F-0937-4AD3-9FB0-CCE9A4EDE9B7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100D3-8F7E-4FE9-8756-E2A80A356C9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58D6E-3BA1-41E5-9C53-1234D37A3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100D3-8F7E-4FE9-8756-E2A80A356C9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58D6E-3BA1-41E5-9C53-1234D37A3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100D3-8F7E-4FE9-8756-E2A80A356C9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58D6E-3BA1-41E5-9C53-1234D37A3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100D3-8F7E-4FE9-8756-E2A80A356C9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58D6E-3BA1-41E5-9C53-1234D37A3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100D3-8F7E-4FE9-8756-E2A80A356C9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58D6E-3BA1-41E5-9C53-1234D37A3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100D3-8F7E-4FE9-8756-E2A80A356C9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58D6E-3BA1-41E5-9C53-1234D37A3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100D3-8F7E-4FE9-8756-E2A80A356C9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58D6E-3BA1-41E5-9C53-1234D37A3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100D3-8F7E-4FE9-8756-E2A80A356C9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58D6E-3BA1-41E5-9C53-1234D37A3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100D3-8F7E-4FE9-8756-E2A80A356C9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58D6E-3BA1-41E5-9C53-1234D37A3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100D3-8F7E-4FE9-8756-E2A80A356C9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58D6E-3BA1-41E5-9C53-1234D37A3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100D3-8F7E-4FE9-8756-E2A80A356C9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58D6E-3BA1-41E5-9C53-1234D37A3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2100D3-8F7E-4FE9-8756-E2A80A356C9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C58D6E-3BA1-41E5-9C53-1234D37A3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2/22/Borov%C3%A1_Lada,_Chalupsk%C3%A1_sla%C5%A5,_jez%C3%ADrko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c/ce/Pacific_rockweed,_Olympic_National_Park,_USA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hyperlink" Target="//upload.wikimedia.org/wikipedia/commons/c/cc/Moos_5769.jpg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9/9a/Schultz_Sphagnum_Peat_Moss.jpg" TargetMode="External"/><Relationship Id="rId3" Type="http://schemas.openxmlformats.org/officeDocument/2006/relationships/image" Target="../media/image4.jpeg"/><Relationship Id="rId7" Type="http://schemas.openxmlformats.org/officeDocument/2006/relationships/image" Target="../media/image6.jpeg"/><Relationship Id="rId2" Type="http://schemas.openxmlformats.org/officeDocument/2006/relationships/hyperlink" Target="//upload.wikimedia.org/wikipedia/commons/6/63/SphagnumFallax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9/90/Peat_Lewis.jpg" TargetMode="External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2/2f/L%C3%BCtt-Witt_Moor-2.jpg" TargetMode="External"/><Relationship Id="rId9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a/a4/Toppila_power_plant.JPG" TargetMode="External"/><Relationship Id="rId3" Type="http://schemas.openxmlformats.org/officeDocument/2006/relationships/image" Target="../media/image8.jpeg"/><Relationship Id="rId7" Type="http://schemas.openxmlformats.org/officeDocument/2006/relationships/image" Target="../media/image10.jpeg"/><Relationship Id="rId2" Type="http://schemas.openxmlformats.org/officeDocument/2006/relationships/hyperlink" Target="//upload.wikimedia.org/wikipedia/commons/d/d4/Ferme_tourbe_glaumb%C3%A6r_fac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5/5f/Tootsi_peat_factory.jpg" TargetMode="External"/><Relationship Id="rId5" Type="http://schemas.openxmlformats.org/officeDocument/2006/relationships/image" Target="../media/image9.jpeg"/><Relationship Id="rId4" Type="http://schemas.openxmlformats.org/officeDocument/2006/relationships/hyperlink" Target="//upload.wikimedia.org/wikipedia/commons/c/c4/Feu_de_tourbe.JPG" TargetMode="External"/><Relationship Id="rId9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1/17/JiffyPot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hyperlink" Target="//upload.wikimedia.org/wikipedia/commons/d/dd/Rhododendron_catawbiense_3p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6.jpeg"/><Relationship Id="rId2" Type="http://schemas.openxmlformats.org/officeDocument/2006/relationships/hyperlink" Target="//upload.wikimedia.org/wikipedia/commons/5/5a/Leucobryum_glaucu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6/69/Polytrichum_formosum_sporophyt.jpeg" TargetMode="External"/><Relationship Id="rId5" Type="http://schemas.openxmlformats.org/officeDocument/2006/relationships/image" Target="../media/image15.jpeg"/><Relationship Id="rId4" Type="http://schemas.openxmlformats.org/officeDocument/2006/relationships/hyperlink" Target="//upload.wikimedia.org/wikipedia/commons/c/ca/Polytrichum_Formosum1.jpg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6/6e/Rhizomnium_punctatum_(d,_144848-474704)_5943.JPG" TargetMode="External"/><Relationship Id="rId3" Type="http://schemas.openxmlformats.org/officeDocument/2006/relationships/image" Target="../media/image17.jpeg"/><Relationship Id="rId7" Type="http://schemas.openxmlformats.org/officeDocument/2006/relationships/image" Target="../media/image19.jpeg"/><Relationship Id="rId2" Type="http://schemas.openxmlformats.org/officeDocument/2006/relationships/hyperlink" Target="//upload.wikimedia.org/wikipedia/commons/e/e0/Moos_6_db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d/d5/Rhizomnium_punctatum.jpeg" TargetMode="External"/><Relationship Id="rId5" Type="http://schemas.openxmlformats.org/officeDocument/2006/relationships/image" Target="../media/image18.jpeg"/><Relationship Id="rId4" Type="http://schemas.openxmlformats.org/officeDocument/2006/relationships/hyperlink" Target="//upload.wikimedia.org/wikipedia/commons/1/19/Moos_Baumstamm_Ilz.jpg" TargetMode="External"/><Relationship Id="rId9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7/70/Pleurozium_schreberi.jpg" TargetMode="External"/><Relationship Id="rId3" Type="http://schemas.openxmlformats.org/officeDocument/2006/relationships/image" Target="../media/image21.jpeg"/><Relationship Id="rId7" Type="http://schemas.openxmlformats.org/officeDocument/2006/relationships/image" Target="../media/image23.jpeg"/><Relationship Id="rId2" Type="http://schemas.openxmlformats.org/officeDocument/2006/relationships/hyperlink" Target="//upload.wikimedia.org/wikipedia/commons/8/82/Climacium_dendroides.jpe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7/7d/Moos_4_db.jpg" TargetMode="External"/><Relationship Id="rId5" Type="http://schemas.openxmlformats.org/officeDocument/2006/relationships/image" Target="../media/image22.jpeg"/><Relationship Id="rId4" Type="http://schemas.openxmlformats.org/officeDocument/2006/relationships/hyperlink" Target="//upload.wikimedia.org/wikipedia/commons/0/01/Climacium_dendroides.jpg" TargetMode="External"/><Relationship Id="rId9" Type="http://schemas.openxmlformats.org/officeDocument/2006/relationships/image" Target="../media/image2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hyperlink" Target="//upload.wikimedia.org/wikipedia/commons/7/73/Rhizomnium_punctatum_lamina.jpe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hyperlink" Target="//upload.wikimedia.org/wikipedia/commons/d/dc/Marchantia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7" Type="http://schemas.openxmlformats.org/officeDocument/2006/relationships/image" Target="../media/image29.jpeg"/><Relationship Id="rId2" Type="http://schemas.openxmlformats.org/officeDocument/2006/relationships/hyperlink" Target="//upload.wikimedia.org/wikipedia/commons/4/4c/MarchantiaPolymorph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b/b6/Marchantia_polymorpha_(4).jpg" TargetMode="External"/><Relationship Id="rId5" Type="http://schemas.openxmlformats.org/officeDocument/2006/relationships/image" Target="../media/image28.jpeg"/><Relationship Id="rId4" Type="http://schemas.openxmlformats.org/officeDocument/2006/relationships/hyperlink" Target="//upload.wikimedia.org/wikipedia/commons/3/31/Marchantia_polymorphaLamiotVosges4-2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hyperlink" Target="//upload.wikimedia.org/wikipedia/commons/f/f1/Lifecycle_moss_svg_diagram_ces.sv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Tootsi_peat_factory.jpg" TargetMode="External"/><Relationship Id="rId13" Type="http://schemas.openxmlformats.org/officeDocument/2006/relationships/hyperlink" Target="http://cs.wikipedia.org/wiki/Soubor:Leucobryum_glaucum.jpg" TargetMode="External"/><Relationship Id="rId18" Type="http://schemas.openxmlformats.org/officeDocument/2006/relationships/hyperlink" Target="http://cs.wikipedia.org/wiki/Soubor:Rhizomnium_punctatum.jpeg" TargetMode="External"/><Relationship Id="rId26" Type="http://schemas.openxmlformats.org/officeDocument/2006/relationships/hyperlink" Target="http://cs.wikipedia.org/wiki/Soubor:Marchantia_polymorphaLamiotVosges4-2.jpg" TargetMode="External"/><Relationship Id="rId3" Type="http://schemas.openxmlformats.org/officeDocument/2006/relationships/hyperlink" Target="http://cs.wikipedia.org/wiki/Soubor:L%C3%BCtt-Witt_Moor-2.jpg" TargetMode="External"/><Relationship Id="rId21" Type="http://schemas.openxmlformats.org/officeDocument/2006/relationships/hyperlink" Target="http://cs.wikipedia.org/wiki/Soubor:Climacium_dendroides.jpeg" TargetMode="External"/><Relationship Id="rId7" Type="http://schemas.openxmlformats.org/officeDocument/2006/relationships/hyperlink" Target="http://cs.wikipedia.org/wiki/Soubor:Feu_de_tourbe.JPG" TargetMode="External"/><Relationship Id="rId12" Type="http://schemas.openxmlformats.org/officeDocument/2006/relationships/hyperlink" Target="http://cs.wikipedia.org/wiki/Soubor:Moos_5769.jpg" TargetMode="External"/><Relationship Id="rId17" Type="http://schemas.openxmlformats.org/officeDocument/2006/relationships/hyperlink" Target="http://cs.wikipedia.org/wiki/Soubor:Moos_Baumstamm_Ilz.jpg" TargetMode="External"/><Relationship Id="rId25" Type="http://schemas.openxmlformats.org/officeDocument/2006/relationships/hyperlink" Target="http://cs.wikipedia.org/wiki/Soubor:Marchantia.jpg" TargetMode="External"/><Relationship Id="rId2" Type="http://schemas.openxmlformats.org/officeDocument/2006/relationships/hyperlink" Target="http://cs.wikipedia.org/wiki/Soubor:SphagnumFallax.jpghttp:/cs.wikipedia.org/wiki/Soubor:L%C3%BCtt-Witt_Moor-2.jpg" TargetMode="External"/><Relationship Id="rId16" Type="http://schemas.openxmlformats.org/officeDocument/2006/relationships/hyperlink" Target="http://cs.wikipedia.org/wiki/Soubor:Moos_6_db.jpg" TargetMode="External"/><Relationship Id="rId20" Type="http://schemas.openxmlformats.org/officeDocument/2006/relationships/hyperlink" Target="http://commons.wikimedia.org/wiki/File:Rhizomnium_punctatum_(d,_144848-474704)_5943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Ferme_tourbe_glaumb%C3%A6r_face.jpg" TargetMode="External"/><Relationship Id="rId11" Type="http://schemas.openxmlformats.org/officeDocument/2006/relationships/hyperlink" Target="http://cs.wikipedia.org/wiki/Soubor:Rhododendron_catawbiense_3p.jpg" TargetMode="External"/><Relationship Id="rId24" Type="http://schemas.openxmlformats.org/officeDocument/2006/relationships/hyperlink" Target="http://commons.wikimedia.org/wiki/File:Pleurozium_schreberi.jpg?uselang=cs" TargetMode="External"/><Relationship Id="rId5" Type="http://schemas.openxmlformats.org/officeDocument/2006/relationships/hyperlink" Target="http://cs.wikipedia.org/wiki/Soubor:Schultz_Sphagnum_Peat_Moss.jpg" TargetMode="External"/><Relationship Id="rId15" Type="http://schemas.openxmlformats.org/officeDocument/2006/relationships/hyperlink" Target="http://cs.wikipedia.org/wiki/Soubor:Polytrichum_formosum_sporophyt.jpeg" TargetMode="External"/><Relationship Id="rId23" Type="http://schemas.openxmlformats.org/officeDocument/2006/relationships/hyperlink" Target="http://cs.wikipedia.org/wiki/Soubor:Moos_4_db.jpg" TargetMode="External"/><Relationship Id="rId28" Type="http://schemas.openxmlformats.org/officeDocument/2006/relationships/hyperlink" Target="http://cs.wikipedia.org/wiki/Soubor:Borov%C3%A1_Lada,_Chalupsk%C3%A1_sla%C5%A5,_jez%C3%ADrko.JPG" TargetMode="External"/><Relationship Id="rId10" Type="http://schemas.openxmlformats.org/officeDocument/2006/relationships/hyperlink" Target="http://cs.wikipedia.org/wiki/Soubor:JiffyPots.JPG" TargetMode="External"/><Relationship Id="rId19" Type="http://schemas.openxmlformats.org/officeDocument/2006/relationships/hyperlink" Target="http://commons.wikimedia.org/wiki/File:Rhizomnium_punctatum_lamina.jpeg" TargetMode="External"/><Relationship Id="rId4" Type="http://schemas.openxmlformats.org/officeDocument/2006/relationships/hyperlink" Target="http://cs.wikipedia.org/wiki/Soubor:Peat_Lewis.jpg" TargetMode="External"/><Relationship Id="rId9" Type="http://schemas.openxmlformats.org/officeDocument/2006/relationships/hyperlink" Target="http://cs.wikipedia.org/wiki/Soubor:Toppila_power_plant.JPG" TargetMode="External"/><Relationship Id="rId14" Type="http://schemas.openxmlformats.org/officeDocument/2006/relationships/hyperlink" Target="http://cs.wikipedia.org/wiki/Soubor:Polytrichum_Formosum1.jpg" TargetMode="External"/><Relationship Id="rId22" Type="http://schemas.openxmlformats.org/officeDocument/2006/relationships/hyperlink" Target="http://cs.wikipedia.org/wiki/Soubor:Climacium_dendroides.jpg" TargetMode="External"/><Relationship Id="rId27" Type="http://schemas.openxmlformats.org/officeDocument/2006/relationships/hyperlink" Target="http://cs.wikipedia.org/wiki/Soubor:Lifecycle_moss_svg_diagram_ces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</a:p>
          <a:p>
            <a:r>
              <a:rPr lang="cs-CZ" b="1" dirty="0" smtClean="0"/>
              <a:t>VY_32_INOVACE_XII_2_13_MECHOROSTY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   XII         Sada číslo:  2             Pořadové číslo DUM: 13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Mgr. Kateřina Zikmundová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764704"/>
            <a:ext cx="7272808" cy="72943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Výklad základních pojmů o mechorostech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Žák zná třídění mechorostů na mechy a játrovky, dokáže pojmenovat části mechové rostlinky, uvede příklady mechů, chápe pojmy rašeliník, rašeliniště, rašelina, uvědomuje si význam mechů i játrovek v přírodě.</a:t>
            </a:r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b="1" dirty="0" smtClean="0"/>
              <a:t>Typická věková skupina: </a:t>
            </a:r>
            <a:r>
              <a:rPr lang="cs-CZ" dirty="0" smtClean="0"/>
              <a:t>6. ročník, 11 – 12 let 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mechorosty, mechy, játrovky, rašeliniště, rašelina, rašeliník</a:t>
            </a:r>
            <a:r>
              <a:rPr lang="cs-CZ" b="1" dirty="0" smtClean="0"/>
              <a:t>, </a:t>
            </a:r>
            <a:r>
              <a:rPr lang="cs-CZ" dirty="0" smtClean="0"/>
              <a:t>bělomech sivý, ploník ztenčený, měřík tečkovaný, rokyt cypřišovitý, </a:t>
            </a:r>
            <a:r>
              <a:rPr lang="cs-CZ" dirty="0" err="1" smtClean="0"/>
              <a:t>drabík</a:t>
            </a:r>
            <a:r>
              <a:rPr lang="cs-CZ" dirty="0" smtClean="0"/>
              <a:t> stromkovitý, </a:t>
            </a:r>
            <a:r>
              <a:rPr lang="cs-CZ" dirty="0" err="1" smtClean="0"/>
              <a:t>travník</a:t>
            </a:r>
            <a:r>
              <a:rPr lang="cs-CZ" dirty="0" smtClean="0"/>
              <a:t> </a:t>
            </a:r>
            <a:r>
              <a:rPr lang="cs-CZ" dirty="0" err="1" smtClean="0"/>
              <a:t>Schreberův</a:t>
            </a:r>
            <a:r>
              <a:rPr lang="cs-CZ" dirty="0" smtClean="0"/>
              <a:t>, porostnice mnohotvárná</a:t>
            </a:r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prezentace, interaktivní tabule</a:t>
            </a:r>
          </a:p>
          <a:p>
            <a:r>
              <a:rPr lang="cs-CZ" b="1" dirty="0" smtClean="0"/>
              <a:t>Potřebný čas pro výuku DUM: </a:t>
            </a:r>
            <a:r>
              <a:rPr lang="cs-CZ" dirty="0" smtClean="0"/>
              <a:t>30 min.</a:t>
            </a:r>
          </a:p>
          <a:p>
            <a:r>
              <a:rPr lang="cs-CZ" b="1" dirty="0" smtClean="0"/>
              <a:t>Metodické zhodnocení a popis práce s digitálním učebním materiálem: </a:t>
            </a:r>
            <a:r>
              <a:rPr lang="cs-CZ" dirty="0" smtClean="0"/>
              <a:t>Učitel seznámí žáky s mechorosty a jejich dělením na mechy a játrovky, zdůrazní nezastupitelný význam mechů v přírodě, podrobně vysvětlí stavbu mechové rostlinky, rozmnožování mechů, zaměří se na využití rašeliny tvořené rašeliníkem.</a:t>
            </a:r>
          </a:p>
          <a:p>
            <a:r>
              <a:rPr lang="cs-CZ" dirty="0" smtClean="0"/>
              <a:t>Žáci aktivně doplňují a odpovídají na zadané otázky s využitím interaktivní tabule.</a:t>
            </a:r>
          </a:p>
          <a:p>
            <a:endParaRPr lang="cs-CZ" dirty="0" smtClean="0"/>
          </a:p>
          <a:p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060848"/>
            <a:ext cx="7772400" cy="1470025"/>
          </a:xfrm>
          <a:solidFill>
            <a:srgbClr val="FFC000"/>
          </a:solid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MECHOROSTY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573016"/>
            <a:ext cx="6400800" cy="648072"/>
          </a:xfrm>
          <a:ln>
            <a:solidFill>
              <a:srgbClr val="00B05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</a:rPr>
              <a:t>MECHY, JÁTROVKY</a:t>
            </a:r>
            <a:endParaRPr lang="cs-CZ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</a:endParaRPr>
          </a:p>
        </p:txBody>
      </p:sp>
      <p:pic>
        <p:nvPicPr>
          <p:cNvPr id="17410" name="Picture 2" descr="Soubor:Borová Lada, Chalupská slať, jezírk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t="23509"/>
          <a:stretch>
            <a:fillRect/>
          </a:stretch>
        </p:blipFill>
        <p:spPr bwMode="auto">
          <a:xfrm>
            <a:off x="3275856" y="4365104"/>
            <a:ext cx="4536504" cy="231190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11560" y="6237312"/>
            <a:ext cx="2456057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dirty="0" err="1" smtClean="0"/>
              <a:t>Chalupská</a:t>
            </a:r>
            <a:r>
              <a:rPr lang="cs-CZ" dirty="0" smtClean="0"/>
              <a:t> </a:t>
            </a:r>
            <a:r>
              <a:rPr lang="cs-CZ" dirty="0" err="1" smtClean="0"/>
              <a:t>slať</a:t>
            </a:r>
            <a:r>
              <a:rPr lang="cs-CZ" dirty="0" smtClean="0"/>
              <a:t> – Šumava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MECHY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u="sng" dirty="0" smtClean="0"/>
              <a:t>výskyt:</a:t>
            </a:r>
            <a:r>
              <a:rPr lang="cs-CZ" sz="2400" dirty="0" smtClean="0"/>
              <a:t> ploty, zídky, trávníky, kmeny starých stromů, půda v lese</a:t>
            </a:r>
          </a:p>
          <a:p>
            <a:endParaRPr lang="cs-CZ" dirty="0"/>
          </a:p>
        </p:txBody>
      </p:sp>
      <p:sp>
        <p:nvSpPr>
          <p:cNvPr id="23555" name="Rectangle 3">
            <a:hlinkClick r:id="rId3"/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56" name="Rectangle 4">
            <a:hlinkClick r:id="rId3"/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4338" name="Picture 2" descr="Soubor:Moos 5769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91680" y="2132856"/>
            <a:ext cx="5472608" cy="41044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rgbClr val="FFC000"/>
          </a:solidFill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RAŠELINÍK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8219256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			tvoří velké souvislé porosty</a:t>
            </a:r>
          </a:p>
          <a:p>
            <a:pPr>
              <a:buNone/>
            </a:pPr>
            <a:r>
              <a:rPr lang="cs-CZ" sz="2400" dirty="0" smtClean="0"/>
              <a:t>			roste na kyselých půdách v nížinách i horách</a:t>
            </a:r>
          </a:p>
          <a:p>
            <a:pPr>
              <a:buNone/>
            </a:pPr>
            <a:r>
              <a:rPr lang="cs-CZ" sz="2400" dirty="0" smtClean="0"/>
              <a:t>			rostlinka na vrcholu stále přirůstá</a:t>
            </a:r>
          </a:p>
          <a:p>
            <a:pPr>
              <a:buNone/>
            </a:pPr>
            <a:r>
              <a:rPr lang="cs-CZ" sz="2400" dirty="0" smtClean="0"/>
              <a:t>			spodní část odumírá</a:t>
            </a:r>
          </a:p>
          <a:p>
            <a:pPr>
              <a:buNone/>
            </a:pPr>
            <a:r>
              <a:rPr lang="cs-CZ" sz="2400" dirty="0" smtClean="0"/>
              <a:t>			z odumřelé části vzniká rašelina</a:t>
            </a:r>
          </a:p>
          <a:p>
            <a:pPr>
              <a:buNone/>
            </a:pPr>
            <a:endParaRPr lang="cs-CZ" sz="2400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6093296"/>
            <a:ext cx="1220334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rašeliník</a:t>
            </a:r>
            <a:endParaRPr lang="cs-CZ" sz="2400" dirty="0"/>
          </a:p>
        </p:txBody>
      </p:sp>
      <p:pic>
        <p:nvPicPr>
          <p:cNvPr id="16386" name="Picture 2" descr="Soubor:SphagnumFallax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19781" r="9888"/>
          <a:stretch>
            <a:fillRect/>
          </a:stretch>
        </p:blipFill>
        <p:spPr bwMode="auto">
          <a:xfrm>
            <a:off x="107504" y="3861048"/>
            <a:ext cx="2304256" cy="2182833"/>
          </a:xfrm>
          <a:prstGeom prst="rect">
            <a:avLst/>
          </a:prstGeom>
          <a:noFill/>
        </p:spPr>
      </p:pic>
      <p:pic>
        <p:nvPicPr>
          <p:cNvPr id="16388" name="Picture 4" descr="Soubor:Lütt-Witt Moor-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27784" y="3861048"/>
            <a:ext cx="3456384" cy="229849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635896" y="6237312"/>
            <a:ext cx="1450782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rašeliniště</a:t>
            </a:r>
            <a:endParaRPr lang="cs-CZ" sz="2400" dirty="0"/>
          </a:p>
        </p:txBody>
      </p:sp>
      <p:pic>
        <p:nvPicPr>
          <p:cNvPr id="16390" name="Picture 6" descr="Soubor:Peat Lewis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00192" y="3861048"/>
            <a:ext cx="2664296" cy="1998222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7020272" y="5949280"/>
            <a:ext cx="1157817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rašelina</a:t>
            </a:r>
            <a:endParaRPr lang="cs-CZ" sz="2400" dirty="0"/>
          </a:p>
        </p:txBody>
      </p:sp>
      <p:pic>
        <p:nvPicPr>
          <p:cNvPr id="16392" name="Picture 8" descr="Soubor:Schultz Sphagnum Peat Moss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948264" y="2420888"/>
            <a:ext cx="1974789" cy="1318171"/>
          </a:xfrm>
          <a:prstGeom prst="rect">
            <a:avLst/>
          </a:prstGeom>
          <a:noFill/>
        </p:spPr>
      </p:pic>
      <p:cxnSp>
        <p:nvCxnSpPr>
          <p:cNvPr id="13" name="Přímá spojovací šipka 12"/>
          <p:cNvCxnSpPr/>
          <p:nvPr/>
        </p:nvCxnSpPr>
        <p:spPr>
          <a:xfrm>
            <a:off x="2051720" y="6381328"/>
            <a:ext cx="1512168" cy="144016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5220072" y="6309320"/>
            <a:ext cx="1656184" cy="21602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Vývojový diagram: spojka 15"/>
          <p:cNvSpPr/>
          <p:nvPr/>
        </p:nvSpPr>
        <p:spPr>
          <a:xfrm>
            <a:off x="2123728" y="1772816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ka 17"/>
          <p:cNvSpPr/>
          <p:nvPr/>
        </p:nvSpPr>
        <p:spPr>
          <a:xfrm>
            <a:off x="2123728" y="2204864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ka 18"/>
          <p:cNvSpPr/>
          <p:nvPr/>
        </p:nvSpPr>
        <p:spPr>
          <a:xfrm>
            <a:off x="2123728" y="2636912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ka 19"/>
          <p:cNvSpPr/>
          <p:nvPr/>
        </p:nvSpPr>
        <p:spPr>
          <a:xfrm>
            <a:off x="2123728" y="3068960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ka 20"/>
          <p:cNvSpPr/>
          <p:nvPr/>
        </p:nvSpPr>
        <p:spPr>
          <a:xfrm>
            <a:off x="2123728" y="3573016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VYUŽITÍ RAŠELINY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2400" dirty="0"/>
          </a:p>
        </p:txBody>
      </p:sp>
      <p:pic>
        <p:nvPicPr>
          <p:cNvPr id="15362" name="Picture 2" descr="Soubor:Ferme tourbe glaumbær fac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628800"/>
            <a:ext cx="3189009" cy="212467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3717032"/>
            <a:ext cx="2253053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izolace z rašeliny</a:t>
            </a:r>
            <a:endParaRPr lang="cs-CZ" sz="2400" dirty="0"/>
          </a:p>
        </p:txBody>
      </p:sp>
      <p:pic>
        <p:nvPicPr>
          <p:cNvPr id="15364" name="Picture 4" descr="Soubor:Feu de tourb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1700808"/>
            <a:ext cx="2808312" cy="1871039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228184" y="1700808"/>
            <a:ext cx="2304256" cy="83099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cihly z rašeliny využité k topení</a:t>
            </a:r>
            <a:endParaRPr lang="cs-CZ" sz="2400" dirty="0"/>
          </a:p>
        </p:txBody>
      </p:sp>
      <p:pic>
        <p:nvPicPr>
          <p:cNvPr id="15366" name="Picture 6" descr="Soubor:Tootsi peat factory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55776" y="4005064"/>
            <a:ext cx="2664296" cy="269120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0" y="5877272"/>
            <a:ext cx="2592288" cy="83099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továrna na zpracování rašeliny</a:t>
            </a:r>
            <a:endParaRPr lang="cs-CZ" sz="2400" dirty="0"/>
          </a:p>
        </p:txBody>
      </p:sp>
      <p:pic>
        <p:nvPicPr>
          <p:cNvPr id="15368" name="Picture 8" descr="Soubor:Toppila power plant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300192" y="3083335"/>
            <a:ext cx="2843808" cy="2820305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6047656" y="5877272"/>
            <a:ext cx="3096344" cy="83099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elektrárna na spalování rašelina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9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VYUŽITÍ RAŠELINY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12290" name="Picture 2" descr="Soubor:JiffyPot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556792"/>
            <a:ext cx="4475546" cy="256225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51520" y="4221088"/>
            <a:ext cx="2598147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květináče z rašeliny</a:t>
            </a:r>
            <a:endParaRPr lang="cs-CZ" sz="2400" dirty="0"/>
          </a:p>
        </p:txBody>
      </p:sp>
      <p:pic>
        <p:nvPicPr>
          <p:cNvPr id="12292" name="Picture 4" descr="Soubor:Rhododendron catawbiense 3p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3573016"/>
            <a:ext cx="4344144" cy="317665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932040" y="2996952"/>
            <a:ext cx="3981218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pěnišníky pěstované v rašelině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DALŠÍ MECHY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pPr>
              <a:buNone/>
            </a:pPr>
            <a:endParaRPr lang="cs-CZ" sz="2400" dirty="0" smtClean="0"/>
          </a:p>
        </p:txBody>
      </p:sp>
      <p:pic>
        <p:nvPicPr>
          <p:cNvPr id="8194" name="Picture 2" descr="Soubor:Leucobryum glaucu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628800"/>
            <a:ext cx="3341951" cy="250966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851920" y="1628800"/>
            <a:ext cx="1964192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bělomech sivý</a:t>
            </a:r>
            <a:endParaRPr lang="cs-CZ" sz="2400" dirty="0"/>
          </a:p>
        </p:txBody>
      </p:sp>
      <p:pic>
        <p:nvPicPr>
          <p:cNvPr id="8196" name="Picture 4" descr="Soubor:Polytrichum Formosum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2564904"/>
            <a:ext cx="4104456" cy="273459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660232" y="5445224"/>
            <a:ext cx="2136098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ploník ztenčený</a:t>
            </a:r>
            <a:endParaRPr lang="cs-CZ" sz="2400" dirty="0"/>
          </a:p>
        </p:txBody>
      </p:sp>
      <p:pic>
        <p:nvPicPr>
          <p:cNvPr id="8198" name="Picture 6" descr="Soubor:Polytrichum formosum sporophyt.jpe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55776" y="4221088"/>
            <a:ext cx="1872208" cy="2496277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499992" y="6237312"/>
            <a:ext cx="2306337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štěty s tobolkami</a:t>
            </a:r>
            <a:endParaRPr lang="cs-CZ" sz="2400" dirty="0"/>
          </a:p>
        </p:txBody>
      </p:sp>
      <p:cxnSp>
        <p:nvCxnSpPr>
          <p:cNvPr id="12" name="Přímá spojovací šipka 11"/>
          <p:cNvCxnSpPr/>
          <p:nvPr/>
        </p:nvCxnSpPr>
        <p:spPr>
          <a:xfrm flipH="1" flipV="1">
            <a:off x="5796136" y="5373216"/>
            <a:ext cx="792088" cy="288032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>
            <a:endCxn id="3" idx="2"/>
          </p:cNvCxnSpPr>
          <p:nvPr/>
        </p:nvCxnSpPr>
        <p:spPr>
          <a:xfrm flipH="1">
            <a:off x="4572000" y="5805264"/>
            <a:ext cx="2016224" cy="320899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H="1">
            <a:off x="3923928" y="2132856"/>
            <a:ext cx="360040" cy="36004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rgbClr val="FFC000"/>
          </a:solidFill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DALŠÍ MECHY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2400" dirty="0"/>
          </a:p>
        </p:txBody>
      </p:sp>
      <p:pic>
        <p:nvPicPr>
          <p:cNvPr id="7170" name="Picture 2" descr="Soubor:Moos 6 db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3871" t="12904" r="12895"/>
          <a:stretch>
            <a:fillRect/>
          </a:stretch>
        </p:blipFill>
        <p:spPr bwMode="auto">
          <a:xfrm>
            <a:off x="827584" y="1556792"/>
            <a:ext cx="3096344" cy="243001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995936" y="2276872"/>
            <a:ext cx="2242922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rokyt cypřišovitý</a:t>
            </a:r>
            <a:endParaRPr lang="cs-CZ" sz="2400" dirty="0"/>
          </a:p>
        </p:txBody>
      </p:sp>
      <p:pic>
        <p:nvPicPr>
          <p:cNvPr id="7172" name="Picture 4" descr="Soubor:Moos Baumstamm Ilz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6200000">
            <a:off x="6105593" y="2111431"/>
            <a:ext cx="2132856" cy="1599642"/>
          </a:xfrm>
          <a:prstGeom prst="rect">
            <a:avLst/>
          </a:prstGeom>
          <a:noFill/>
        </p:spPr>
      </p:pic>
      <p:pic>
        <p:nvPicPr>
          <p:cNvPr id="7174" name="Picture 6" descr="Soubor:Rhizomnium punctatum.jpe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4221088"/>
            <a:ext cx="3312368" cy="248427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779912" y="4797152"/>
            <a:ext cx="1512168" cy="83099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měřík tečkovaný</a:t>
            </a:r>
            <a:endParaRPr lang="cs-CZ" sz="2400" dirty="0"/>
          </a:p>
        </p:txBody>
      </p:sp>
      <p:pic>
        <p:nvPicPr>
          <p:cNvPr id="7176" name="Picture 8" descr="File:Rhizomnium punctatum (d, 144848-474704) 5943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508104" y="4293096"/>
            <a:ext cx="3412791" cy="2278038"/>
          </a:xfrm>
          <a:prstGeom prst="rect">
            <a:avLst/>
          </a:prstGeom>
          <a:noFill/>
        </p:spPr>
      </p:pic>
      <p:cxnSp>
        <p:nvCxnSpPr>
          <p:cNvPr id="11" name="Přímá spojovací šipka 10"/>
          <p:cNvCxnSpPr/>
          <p:nvPr/>
        </p:nvCxnSpPr>
        <p:spPr>
          <a:xfrm>
            <a:off x="5436096" y="2924944"/>
            <a:ext cx="792088" cy="36004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>
            <a:off x="3995936" y="2924944"/>
            <a:ext cx="864096" cy="43204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H="1">
            <a:off x="3707904" y="5733256"/>
            <a:ext cx="720080" cy="43204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4644008" y="5733256"/>
            <a:ext cx="792088" cy="504056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DALŠÍ MECHY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6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sz="2600" b="1" u="sng" dirty="0" smtClean="0"/>
          </a:p>
          <a:p>
            <a:endParaRPr lang="cs-CZ" sz="2600" dirty="0"/>
          </a:p>
        </p:txBody>
      </p:sp>
      <p:pic>
        <p:nvPicPr>
          <p:cNvPr id="6146" name="Picture 2" descr="Soubor:Climacium dendroides.jpe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772816"/>
            <a:ext cx="2106234" cy="280831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483768" y="1772816"/>
            <a:ext cx="2506648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drabík</a:t>
            </a:r>
            <a:r>
              <a:rPr lang="cs-CZ" sz="2400" dirty="0" smtClean="0"/>
              <a:t> stromkovitý</a:t>
            </a:r>
            <a:endParaRPr lang="cs-CZ" sz="2400" dirty="0"/>
          </a:p>
        </p:txBody>
      </p:sp>
      <p:pic>
        <p:nvPicPr>
          <p:cNvPr id="6148" name="Picture 4" descr="Soubor:Climacium dendroide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83768" y="2276872"/>
            <a:ext cx="2383068" cy="1789584"/>
          </a:xfrm>
          <a:prstGeom prst="rect">
            <a:avLst/>
          </a:prstGeom>
          <a:noFill/>
        </p:spPr>
      </p:pic>
      <p:pic>
        <p:nvPicPr>
          <p:cNvPr id="6150" name="Picture 6" descr="Soubor:Moos 4 db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l="19150" r="17016"/>
          <a:stretch>
            <a:fillRect/>
          </a:stretch>
        </p:blipFill>
        <p:spPr bwMode="auto">
          <a:xfrm>
            <a:off x="5364088" y="2348880"/>
            <a:ext cx="3600400" cy="423021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771800" y="4437112"/>
            <a:ext cx="2525628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travník</a:t>
            </a:r>
            <a:r>
              <a:rPr lang="cs-CZ" sz="2400" dirty="0" smtClean="0"/>
              <a:t> </a:t>
            </a:r>
            <a:r>
              <a:rPr lang="cs-CZ" sz="2400" dirty="0" err="1" smtClean="0"/>
              <a:t>Schreberův</a:t>
            </a:r>
            <a:endParaRPr lang="cs-CZ" sz="2400" dirty="0"/>
          </a:p>
        </p:txBody>
      </p:sp>
      <p:pic>
        <p:nvPicPr>
          <p:cNvPr id="6152" name="Picture 8" descr="File:Pleurozium schreberi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l="40625" b="34580"/>
          <a:stretch>
            <a:fillRect/>
          </a:stretch>
        </p:blipFill>
        <p:spPr bwMode="auto">
          <a:xfrm>
            <a:off x="2987824" y="4941168"/>
            <a:ext cx="2160240" cy="1787404"/>
          </a:xfrm>
          <a:prstGeom prst="rect">
            <a:avLst/>
          </a:prstGeom>
          <a:noFill/>
        </p:spPr>
      </p:pic>
      <p:cxnSp>
        <p:nvCxnSpPr>
          <p:cNvPr id="11" name="Přímá spojovací šipka 10"/>
          <p:cNvCxnSpPr/>
          <p:nvPr/>
        </p:nvCxnSpPr>
        <p:spPr>
          <a:xfrm>
            <a:off x="4067944" y="4221088"/>
            <a:ext cx="1224136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>
            <a:off x="2555776" y="4221088"/>
            <a:ext cx="864096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VÝZNAM MECHŮ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zadržují</a:t>
            </a:r>
            <a:r>
              <a:rPr lang="cs-CZ" sz="2400" dirty="0" smtClean="0"/>
              <a:t> dešťovou </a:t>
            </a:r>
            <a:r>
              <a:rPr lang="cs-CZ" sz="2400" b="1" dirty="0" smtClean="0"/>
              <a:t>vodu</a:t>
            </a:r>
          </a:p>
          <a:p>
            <a:r>
              <a:rPr lang="cs-CZ" sz="2400" b="1" dirty="0" smtClean="0"/>
              <a:t>chrání</a:t>
            </a:r>
            <a:r>
              <a:rPr lang="cs-CZ" sz="2400" dirty="0" smtClean="0"/>
              <a:t> lesní půdu </a:t>
            </a:r>
            <a:r>
              <a:rPr lang="cs-CZ" sz="2400" b="1" dirty="0" smtClean="0"/>
              <a:t>před vysycháním</a:t>
            </a:r>
          </a:p>
          <a:p>
            <a:r>
              <a:rPr lang="cs-CZ" sz="2400" b="1" dirty="0" smtClean="0"/>
              <a:t>zabraňují</a:t>
            </a:r>
            <a:r>
              <a:rPr lang="cs-CZ" sz="2400" dirty="0" smtClean="0"/>
              <a:t> </a:t>
            </a:r>
            <a:r>
              <a:rPr lang="cs-CZ" sz="2400" b="1" dirty="0" err="1" smtClean="0"/>
              <a:t>odnosu</a:t>
            </a:r>
            <a:r>
              <a:rPr lang="cs-CZ" sz="2400" b="1" dirty="0" smtClean="0"/>
              <a:t> půdy</a:t>
            </a:r>
          </a:p>
          <a:p>
            <a:r>
              <a:rPr lang="cs-CZ" sz="2400" b="1" dirty="0" smtClean="0"/>
              <a:t>odpařují</a:t>
            </a:r>
            <a:r>
              <a:rPr lang="cs-CZ" sz="2400" dirty="0" smtClean="0"/>
              <a:t> vodu</a:t>
            </a:r>
          </a:p>
          <a:p>
            <a:r>
              <a:rPr lang="cs-CZ" sz="2400" b="1" dirty="0" smtClean="0"/>
              <a:t>zvlhčují </a:t>
            </a:r>
            <a:r>
              <a:rPr lang="cs-CZ" sz="2400" dirty="0" smtClean="0"/>
              <a:t>ovzduší</a:t>
            </a:r>
          </a:p>
          <a:p>
            <a:r>
              <a:rPr lang="cs-CZ" sz="2400" dirty="0" smtClean="0"/>
              <a:t>na skalách </a:t>
            </a:r>
            <a:r>
              <a:rPr lang="cs-CZ" sz="2400" b="1" dirty="0" smtClean="0"/>
              <a:t>umožňují přichycení </a:t>
            </a:r>
            <a:r>
              <a:rPr lang="cs-CZ" sz="2400" dirty="0" smtClean="0"/>
              <a:t>jiným rostlinám</a:t>
            </a:r>
          </a:p>
          <a:p>
            <a:r>
              <a:rPr lang="cs-CZ" sz="2400" dirty="0" smtClean="0"/>
              <a:t>rašeliník </a:t>
            </a:r>
            <a:r>
              <a:rPr lang="cs-CZ" sz="2400" b="1" dirty="0" smtClean="0"/>
              <a:t>tvoří rašelinu </a:t>
            </a:r>
            <a:r>
              <a:rPr lang="cs-CZ" sz="2400" dirty="0" smtClean="0"/>
              <a:t>– hnojivo, topivo, léčivo</a:t>
            </a:r>
            <a:endParaRPr lang="cs-CZ" sz="2400" dirty="0"/>
          </a:p>
        </p:txBody>
      </p:sp>
      <p:pic>
        <p:nvPicPr>
          <p:cNvPr id="11266" name="Picture 2" descr="File:Rhizomnium punctatum lamina.jpe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4725144"/>
            <a:ext cx="3011488" cy="194421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187624" y="59492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19672" y="4869160"/>
            <a:ext cx="949299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buňky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59632" y="5805264"/>
            <a:ext cx="1279261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chlorofyl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68144" y="5373216"/>
            <a:ext cx="2869825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buňky zadržující vodu</a:t>
            </a:r>
            <a:endParaRPr lang="cs-CZ" sz="2400" dirty="0"/>
          </a:p>
        </p:txBody>
      </p:sp>
      <p:cxnSp>
        <p:nvCxnSpPr>
          <p:cNvPr id="11" name="Přímá spojovací šipka 10"/>
          <p:cNvCxnSpPr/>
          <p:nvPr/>
        </p:nvCxnSpPr>
        <p:spPr>
          <a:xfrm>
            <a:off x="2051720" y="5517232"/>
            <a:ext cx="864096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1907704" y="6381328"/>
            <a:ext cx="936104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H="1">
            <a:off x="4860032" y="6021288"/>
            <a:ext cx="2088232" cy="7200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JÁTROVKY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2400" dirty="0" smtClean="0"/>
          </a:p>
        </p:txBody>
      </p:sp>
      <p:pic>
        <p:nvPicPr>
          <p:cNvPr id="10242" name="Picture 2" descr="Soubor:Marchanti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628800"/>
            <a:ext cx="5638259" cy="453650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660232" y="1772816"/>
            <a:ext cx="1978042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stélka játrovky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POROSTNICE MNOHOTVÁRNÁ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b="1" u="sng" dirty="0" smtClean="0"/>
              <a:t>výskyt:</a:t>
            </a:r>
            <a:r>
              <a:rPr lang="cs-CZ" sz="2400" b="1" dirty="0" smtClean="0"/>
              <a:t> </a:t>
            </a:r>
            <a:r>
              <a:rPr lang="cs-CZ" sz="2400" dirty="0" smtClean="0"/>
              <a:t>vlhká stinná místa</a:t>
            </a:r>
          </a:p>
          <a:p>
            <a:pPr>
              <a:buNone/>
            </a:pPr>
            <a:r>
              <a:rPr lang="cs-CZ" sz="2400" dirty="0" smtClean="0"/>
              <a:t>		 vlhké kameny u potoků</a:t>
            </a:r>
          </a:p>
          <a:p>
            <a:pPr>
              <a:buNone/>
            </a:pPr>
            <a:r>
              <a:rPr lang="cs-CZ" sz="2400" b="1" u="sng" dirty="0" smtClean="0"/>
              <a:t>tělo:</a:t>
            </a:r>
            <a:r>
              <a:rPr lang="cs-CZ" sz="2400" dirty="0" smtClean="0"/>
              <a:t> lupenité, vidličnatě větvené</a:t>
            </a:r>
            <a:endParaRPr lang="cs-CZ" sz="1200" b="1" dirty="0" smtClean="0"/>
          </a:p>
          <a:p>
            <a:endParaRPr lang="cs-CZ" sz="2400" dirty="0" smtClean="0"/>
          </a:p>
          <a:p>
            <a:endParaRPr lang="cs-CZ" sz="2400" b="1" u="sng" dirty="0" smtClean="0"/>
          </a:p>
          <a:p>
            <a:endParaRPr lang="cs-CZ" sz="2400" b="1" u="sng" dirty="0"/>
          </a:p>
          <a:p>
            <a:endParaRPr lang="cs-CZ" sz="2400" b="1" u="sng" dirty="0" smtClean="0"/>
          </a:p>
          <a:p>
            <a:endParaRPr lang="cs-CZ" sz="2400" b="1" dirty="0" smtClean="0"/>
          </a:p>
        </p:txBody>
      </p:sp>
      <p:pic>
        <p:nvPicPr>
          <p:cNvPr id="9218" name="Picture 2" descr="Soubor:MarchantiaPolymorph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573016"/>
            <a:ext cx="3810000" cy="28575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644008" y="6021288"/>
            <a:ext cx="3271986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porostnice mnohotvárná</a:t>
            </a:r>
            <a:endParaRPr lang="cs-CZ" sz="2400" dirty="0"/>
          </a:p>
        </p:txBody>
      </p:sp>
      <p:pic>
        <p:nvPicPr>
          <p:cNvPr id="9222" name="Picture 6" descr="Soubor:Marchantia polymorphaLamiotVosges4-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1628800"/>
            <a:ext cx="2088232" cy="204764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732240" y="1628800"/>
            <a:ext cx="1461041" cy="461665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samčí část</a:t>
            </a:r>
            <a:endParaRPr lang="cs-CZ" sz="2400" dirty="0"/>
          </a:p>
        </p:txBody>
      </p:sp>
      <p:pic>
        <p:nvPicPr>
          <p:cNvPr id="9224" name="Picture 8" descr="Soubor:Marchantia polymorpha (4)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l="20344"/>
          <a:stretch>
            <a:fillRect/>
          </a:stretch>
        </p:blipFill>
        <p:spPr bwMode="auto">
          <a:xfrm>
            <a:off x="4644008" y="3743204"/>
            <a:ext cx="2304255" cy="2169564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948264" y="3789040"/>
            <a:ext cx="1531573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samičí část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rgbClr val="FFC000"/>
          </a:solidFill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ŽIVOTNÍ CYKLUS MECHŮ</a:t>
            </a:r>
            <a:endParaRPr lang="cs-CZ" dirty="0"/>
          </a:p>
        </p:txBody>
      </p:sp>
      <p:pic>
        <p:nvPicPr>
          <p:cNvPr id="5122" name="Picture 2" descr="Soubor:Lifecycle moss svg diagram ces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1556792"/>
            <a:ext cx="3243377" cy="4881364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1772816"/>
            <a:ext cx="317478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STAVBA MECHOVÉ ROSTLINKY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35896" y="5301208"/>
            <a:ext cx="2238690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příchytná vlákna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39952" y="4149080"/>
            <a:ext cx="1119409" cy="461665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lodyžka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3968" y="3501008"/>
            <a:ext cx="824008" cy="461665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lístky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55976" y="2780928"/>
            <a:ext cx="655500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štět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59832" y="1556792"/>
            <a:ext cx="2994474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tobolka krytá čepičkou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67944" y="1988840"/>
            <a:ext cx="1092863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výtrusy</a:t>
            </a:r>
            <a:endParaRPr lang="cs-CZ" sz="24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844824"/>
            <a:ext cx="1143000" cy="460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2492896"/>
            <a:ext cx="1238250" cy="332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1" name="Přímá spojovací šipka 20"/>
          <p:cNvCxnSpPr>
            <a:stCxn id="8" idx="1"/>
          </p:cNvCxnSpPr>
          <p:nvPr/>
        </p:nvCxnSpPr>
        <p:spPr>
          <a:xfrm flipH="1">
            <a:off x="1619672" y="1787625"/>
            <a:ext cx="1440160" cy="345231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>
            <a:stCxn id="8" idx="3"/>
          </p:cNvCxnSpPr>
          <p:nvPr/>
        </p:nvCxnSpPr>
        <p:spPr>
          <a:xfrm>
            <a:off x="6054306" y="1787625"/>
            <a:ext cx="1253998" cy="777279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>
            <a:stCxn id="7" idx="1"/>
          </p:cNvCxnSpPr>
          <p:nvPr/>
        </p:nvCxnSpPr>
        <p:spPr>
          <a:xfrm flipH="1">
            <a:off x="1619672" y="3011761"/>
            <a:ext cx="2736304" cy="129207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>
            <a:stCxn id="7" idx="3"/>
          </p:cNvCxnSpPr>
          <p:nvPr/>
        </p:nvCxnSpPr>
        <p:spPr>
          <a:xfrm>
            <a:off x="5011476" y="3011761"/>
            <a:ext cx="2440844" cy="201215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>
            <a:stCxn id="6" idx="1"/>
          </p:cNvCxnSpPr>
          <p:nvPr/>
        </p:nvCxnSpPr>
        <p:spPr>
          <a:xfrm flipH="1">
            <a:off x="1763688" y="3731841"/>
            <a:ext cx="2520280" cy="273223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>
            <a:stCxn id="6" idx="3"/>
          </p:cNvCxnSpPr>
          <p:nvPr/>
        </p:nvCxnSpPr>
        <p:spPr>
          <a:xfrm>
            <a:off x="5107976" y="3731841"/>
            <a:ext cx="2056312" cy="273223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>
            <a:stCxn id="5" idx="1"/>
          </p:cNvCxnSpPr>
          <p:nvPr/>
        </p:nvCxnSpPr>
        <p:spPr>
          <a:xfrm flipH="1">
            <a:off x="1619672" y="4379913"/>
            <a:ext cx="2520280" cy="417239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>
            <a:stCxn id="5" idx="3"/>
          </p:cNvCxnSpPr>
          <p:nvPr/>
        </p:nvCxnSpPr>
        <p:spPr>
          <a:xfrm>
            <a:off x="5259361" y="4379913"/>
            <a:ext cx="2264967" cy="273223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>
            <a:stCxn id="4" idx="1"/>
          </p:cNvCxnSpPr>
          <p:nvPr/>
        </p:nvCxnSpPr>
        <p:spPr>
          <a:xfrm flipH="1">
            <a:off x="1835696" y="5532041"/>
            <a:ext cx="1800200" cy="417239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>
            <a:stCxn id="4" idx="3"/>
          </p:cNvCxnSpPr>
          <p:nvPr/>
        </p:nvCxnSpPr>
        <p:spPr>
          <a:xfrm flipV="1">
            <a:off x="5874586" y="5373216"/>
            <a:ext cx="1505726" cy="158825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	OTÁZKY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Které části má mechová rostlinka?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Vyjmenuj 2 skupiny mechorostů :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Uveď příklad játrovek: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Ve kterém prostředí se vyskytují mechy?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Jaký je význam mechů?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12160" y="2564904"/>
            <a:ext cx="2461251" cy="523220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mechy, játrovky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2060848"/>
            <a:ext cx="4941930" cy="523220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příchytná vlákna, lodyžku a lístky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3968" y="3140968"/>
            <a:ext cx="4392488" cy="52322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porostnice mnohotvárná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4077072"/>
            <a:ext cx="6840760" cy="52322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ploty, zídky, půda v lese, kmen starých stromů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5157192"/>
            <a:ext cx="7920880" cy="1384995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zadržují vodu, chrání půdu před vysycháním, zabraňují </a:t>
            </a:r>
            <a:r>
              <a:rPr lang="cs-CZ" sz="2800" dirty="0" err="1" smtClean="0"/>
              <a:t>odnosu</a:t>
            </a:r>
            <a:r>
              <a:rPr lang="cs-CZ" sz="2800" dirty="0" smtClean="0"/>
              <a:t> půdy, odpařují vodu, zvlhčují ovzduší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	OTÁZKY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sz="2800" dirty="0" smtClean="0"/>
              <a:t>6. Jak se nazývá místo výskytu rašeliny?</a:t>
            </a:r>
          </a:p>
          <a:p>
            <a:pPr marL="514350" indent="-514350">
              <a:buNone/>
            </a:pPr>
            <a:r>
              <a:rPr lang="cs-CZ" sz="2800" dirty="0" smtClean="0"/>
              <a:t>7. Který mech tvoří rašelinu?</a:t>
            </a:r>
          </a:p>
          <a:p>
            <a:pPr marL="514350" indent="-514350">
              <a:buNone/>
            </a:pPr>
            <a:r>
              <a:rPr lang="cs-CZ" sz="2800" dirty="0" smtClean="0"/>
              <a:t>8. Doplň druhová jména: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/>
          </a:p>
          <a:p>
            <a:pPr marL="514350" indent="-514350">
              <a:buNone/>
            </a:pP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16216" y="1628800"/>
            <a:ext cx="1658596" cy="523220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rašeliniště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72000" y="3789040"/>
            <a:ext cx="1749197" cy="523220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cypřišovitý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4581128"/>
            <a:ext cx="1901996" cy="523220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stromkovitý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3212976"/>
            <a:ext cx="1203791" cy="52322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ploník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32040" y="2132856"/>
            <a:ext cx="1390765" cy="523220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rašeliník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72000" y="3140968"/>
            <a:ext cx="733406" cy="523220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sivý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5877272"/>
            <a:ext cx="1628972" cy="523220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bělomech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43608" y="5157192"/>
            <a:ext cx="1097416" cy="523220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drabík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43608" y="4509120"/>
            <a:ext cx="940450" cy="523220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rokyt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043608" y="3861048"/>
            <a:ext cx="1019831" cy="523220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měřík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572000" y="5229200"/>
            <a:ext cx="1483804" cy="523220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ztenčený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572000" y="5877272"/>
            <a:ext cx="1642757" cy="523220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tečkovaný</a:t>
            </a:r>
            <a:endParaRPr lang="cs-CZ" sz="2800" dirty="0"/>
          </a:p>
        </p:txBody>
      </p:sp>
      <p:cxnSp>
        <p:nvCxnSpPr>
          <p:cNvPr id="18" name="Přímá spojovací šipka 17"/>
          <p:cNvCxnSpPr/>
          <p:nvPr/>
        </p:nvCxnSpPr>
        <p:spPr>
          <a:xfrm>
            <a:off x="2411760" y="3573016"/>
            <a:ext cx="2016224" cy="187220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2195736" y="4149080"/>
            <a:ext cx="2232248" cy="194421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V="1">
            <a:off x="2267744" y="4941168"/>
            <a:ext cx="2160240" cy="50405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V="1">
            <a:off x="2051720" y="4005064"/>
            <a:ext cx="2376264" cy="86409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V="1">
            <a:off x="2843808" y="3429000"/>
            <a:ext cx="1584176" cy="27363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	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sz="2400" dirty="0" smtClean="0">
                <a:hlinkClick r:id="rId2"/>
              </a:rPr>
              <a:t>http://cs.wikipedia.org/wiki/Soubor:SphagnumFallax.jpg</a:t>
            </a:r>
          </a:p>
          <a:p>
            <a:pPr>
              <a:buNone/>
            </a:pPr>
            <a:r>
              <a:rPr lang="cs-CZ" sz="2400" dirty="0" smtClean="0">
                <a:hlinkClick r:id="rId3"/>
              </a:rPr>
              <a:t>http://cs.wikipedia.org/wiki/Soubor:L%C3%BCtt-Witt_Moor-2.jpg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4"/>
              </a:rPr>
              <a:t>http://cs.wikipedia.org/wiki/Soubor:Peat_Lewis.jpg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5"/>
              </a:rPr>
              <a:t>http://cs.wikipedia.org/wiki/Soubor:Schultz_Sphagnum_Peat_Moss.jpg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6"/>
              </a:rPr>
              <a:t>http://cs.wikipedia.org/wiki/Soubor:Ferme_tourbe_glaumb%C3%A6r_face.jpg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7"/>
              </a:rPr>
              <a:t>http://cs.wikipedia.org/wiki/Soubor:Feu_de_tourbe.JPG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8"/>
              </a:rPr>
              <a:t>http://cs.wikipedia.org/wiki/Soubor:Tootsi_peat_factory.jpg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9"/>
              </a:rPr>
              <a:t>http://cs.wikipedia.org/wiki/Soubor:Toppila_power_plant.JPG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10"/>
              </a:rPr>
              <a:t>http://cs.wikipedia.org/wiki/Soubor:JiffyPots.JPG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11"/>
              </a:rPr>
              <a:t>http://cs.wikipedia.org/wiki/Soubor:Rhododendron_catawbiense_3p.jpg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12"/>
              </a:rPr>
              <a:t>http://cs.wikipedia.org/wiki/Soubor:Moos_5769.jpg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13"/>
              </a:rPr>
              <a:t>http://cs.wikipedia.org/wiki/Soubor:Leucobryum_glaucum.jpg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14"/>
              </a:rPr>
              <a:t>http://cs.wikipedia.org/wiki/Soubor:Polytrichum_Formosum1.jpg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15"/>
              </a:rPr>
              <a:t>http://cs.wikipedia.org/wiki/Soubor:Polytrichum_formosum_sporophyt.jpeg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16"/>
              </a:rPr>
              <a:t>http://cs.wikipedia.org/wiki/Soubor:Moos_6_db.jpg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17"/>
              </a:rPr>
              <a:t>http://cs.wikipedia.org/wiki/Soubor:Moos_Baumstamm_Ilz.jpg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18"/>
              </a:rPr>
              <a:t>http://cs.wikipedia.org/wiki/Soubor:Rhizomnium_punctatum.jpeg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19"/>
              </a:rPr>
              <a:t>http://commons.wikimedia.org/wiki/File:Rhizomnium_punctatum_lamina.jpeg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20"/>
              </a:rPr>
              <a:t>http://commons.wikimedia.org/wiki/File:Rhizomnium_punctatum_(d,_144848-474704)_5943.JPG?uselang=cs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21"/>
              </a:rPr>
              <a:t>http://cs.wikipedia.org/wiki/Soubor:Climacium_dendroides.jpeg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22"/>
              </a:rPr>
              <a:t>http://cs.wikipedia.org/wiki/Soubor:Climacium_dendroides.jpg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23"/>
              </a:rPr>
              <a:t>http://cs.wikipedia.org/wiki/Soubor:Moos_4_db.jpg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24"/>
              </a:rPr>
              <a:t>http://commons.wikimedia.org/wiki/File:Pleurozium_schreberi.jpg?uselang=cs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25"/>
              </a:rPr>
              <a:t>http://cs.wikipedia.org/wiki/Soubor:Marchantia.jpg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26"/>
              </a:rPr>
              <a:t>http://cs.wikipedia.org/wiki/Soubor:Marchantia_polymorphaLamiotVosges4-2.jpg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27"/>
              </a:rPr>
              <a:t>http://cs.wikipedia.org/wiki/Soubor:Lifecycle_moss_svg_diagram_ces.svg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28"/>
              </a:rPr>
              <a:t>http://cs.wikipedia.org/wiki/Soubor:Borov%C3%A1_Lada,_Chalupsk%C3%A1_sla%C5%A5,_jez%C3%ADrko.JPG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Obrázky staženy </a:t>
            </a:r>
            <a:r>
              <a:rPr lang="cs-CZ" sz="2400" dirty="0" smtClean="0"/>
              <a:t>16.3.2013</a:t>
            </a: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538</TotalTime>
  <Words>396</Words>
  <Application>Microsoft Office PowerPoint</Application>
  <PresentationFormat>Předvádění na obrazovce (4:3)</PresentationFormat>
  <Paragraphs>195</Paragraphs>
  <Slides>18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Snímek 2</vt:lpstr>
      <vt:lpstr>MECHOROSTY</vt:lpstr>
      <vt:lpstr>MECHY</vt:lpstr>
      <vt:lpstr>RAŠELINÍK</vt:lpstr>
      <vt:lpstr>VYUŽITÍ RAŠELINY</vt:lpstr>
      <vt:lpstr>VYUŽITÍ RAŠELINY</vt:lpstr>
      <vt:lpstr>DALŠÍ MECHY</vt:lpstr>
      <vt:lpstr>DALŠÍ MECHY</vt:lpstr>
      <vt:lpstr>DALŠÍ MECHY</vt:lpstr>
      <vt:lpstr>VÝZNAM MECHŮ</vt:lpstr>
      <vt:lpstr>JÁTROVKY</vt:lpstr>
      <vt:lpstr>POROSTNICE MNOHOTVÁRNÁ</vt:lpstr>
      <vt:lpstr>ŽIVOTNÍ CYKLUS MECHŮ</vt:lpstr>
      <vt:lpstr>STAVBA MECHOVÉ ROSTLINKY</vt:lpstr>
      <vt:lpstr> OTÁZKY 1</vt:lpstr>
      <vt:lpstr> OTÁZKY 2</vt:lpstr>
      <vt:lpstr>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Kateřina</dc:creator>
  <cp:lastModifiedBy>Kateřina</cp:lastModifiedBy>
  <cp:revision>86</cp:revision>
  <dcterms:created xsi:type="dcterms:W3CDTF">2013-04-16T16:06:56Z</dcterms:created>
  <dcterms:modified xsi:type="dcterms:W3CDTF">2013-05-27T18:47:04Z</dcterms:modified>
</cp:coreProperties>
</file>