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263" r:id="rId3"/>
    <p:sldId id="279" r:id="rId4"/>
    <p:sldId id="269" r:id="rId5"/>
    <p:sldId id="265" r:id="rId6"/>
    <p:sldId id="270" r:id="rId7"/>
    <p:sldId id="271" r:id="rId8"/>
    <p:sldId id="272" r:id="rId9"/>
    <p:sldId id="273" r:id="rId10"/>
    <p:sldId id="266" r:id="rId11"/>
    <p:sldId id="274" r:id="rId12"/>
    <p:sldId id="275" r:id="rId13"/>
    <p:sldId id="276" r:id="rId14"/>
    <p:sldId id="267" r:id="rId15"/>
    <p:sldId id="268" r:id="rId16"/>
    <p:sldId id="277" r:id="rId17"/>
    <p:sldId id="280" r:id="rId18"/>
    <p:sldId id="278" r:id="rId19"/>
    <p:sldId id="26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GHu4NStNH4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17031"/>
              </p:ext>
            </p:extLst>
          </p:nvPr>
        </p:nvGraphicFramePr>
        <p:xfrm>
          <a:off x="539554" y="2924944"/>
          <a:ext cx="8280919" cy="3332290"/>
        </p:xfrm>
        <a:graphic>
          <a:graphicData uri="http://schemas.openxmlformats.org/drawingml/2006/table">
            <a:tbl>
              <a:tblPr firstRow="1" firstCol="1" bandRow="1"/>
              <a:tblGrid>
                <a:gridCol w="1554097"/>
                <a:gridCol w="147755"/>
                <a:gridCol w="6579067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VY_32_INOVACE_5B_12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Československo mezi válkami – 2. část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5B_Dě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1. 11. 2012 v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9. 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učiva.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seznámí žáky přehledným způsobem se situací v Československu mezi 1. a 2. světovou válkou. Textová část slouží nejen jako osnova  výkladu, ale i podklad pro žáky k zápisu do sešitů. Obrazový materiál doplňuje žákům představu o tomto úseku dějin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Tento DUM je 2. částí, v úvodním snímku je díl z cyklu Dějiny udatného českého národa – Vznik Československa jako opakování z 1. části.</a:t>
                      </a:r>
                      <a:endParaRPr lang="cs-CZ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91264" cy="2002234"/>
          </a:xfrm>
        </p:spPr>
        <p:txBody>
          <a:bodyPr>
            <a:noAutofit/>
          </a:bodyPr>
          <a:lstStyle/>
          <a:p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>ČESKOSLOVENSKÁ REPUBLIKA MEZI VÁLKAMI – 2. část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4800" dirty="0">
                <a:solidFill>
                  <a:srgbClr val="002060"/>
                </a:solidFill>
              </a:rPr>
              <a:t> </a:t>
            </a:r>
            <a:r>
              <a:rPr lang="cs-CZ" sz="4800" dirty="0" smtClean="0">
                <a:solidFill>
                  <a:srgbClr val="002060"/>
                </a:solidFill>
              </a:rPr>
              <a:t>           </a:t>
            </a:r>
          </a:p>
          <a:p>
            <a:pPr marL="0" indent="0">
              <a:buNone/>
            </a:pPr>
            <a:r>
              <a:rPr lang="cs-CZ" sz="4800" dirty="0">
                <a:solidFill>
                  <a:srgbClr val="002060"/>
                </a:solidFill>
              </a:rPr>
              <a:t> </a:t>
            </a:r>
            <a:r>
              <a:rPr lang="cs-CZ" sz="4800" dirty="0" smtClean="0">
                <a:solidFill>
                  <a:srgbClr val="002060"/>
                </a:solidFill>
              </a:rPr>
              <a:t>          </a:t>
            </a:r>
            <a:endParaRPr lang="cs-CZ" sz="4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28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Dějiny udatného českého národa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Vznik Československa - Dějiny udatného českého národa - </a:t>
            </a:r>
            <a:r>
              <a:rPr lang="cs-CZ" dirty="0" err="1" smtClean="0">
                <a:hlinkClick r:id="rId2"/>
              </a:rPr>
              <a:t>YouTube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254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8291264" cy="2002234"/>
          </a:xfrm>
        </p:spPr>
        <p:txBody>
          <a:bodyPr>
            <a:noAutofit/>
          </a:bodyPr>
          <a:lstStyle/>
          <a:p>
            <a:r>
              <a:rPr lang="cs-CZ" sz="4800" dirty="0"/>
              <a:t/>
            </a:r>
            <a:br>
              <a:rPr lang="cs-CZ" sz="4800" dirty="0"/>
            </a:br>
            <a:r>
              <a:rPr lang="cs-CZ" sz="4800" dirty="0" smtClean="0"/>
              <a:t>ČESKOSLOVENSKÁ REPUBLIKA MEZI VÁLKAMI – 2. část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4800" dirty="0">
                <a:solidFill>
                  <a:srgbClr val="002060"/>
                </a:solidFill>
              </a:rPr>
              <a:t> </a:t>
            </a:r>
            <a:r>
              <a:rPr lang="cs-CZ" sz="4800" dirty="0" smtClean="0">
                <a:solidFill>
                  <a:srgbClr val="002060"/>
                </a:solidFill>
              </a:rPr>
              <a:t>           </a:t>
            </a:r>
          </a:p>
          <a:p>
            <a:pPr marL="0" indent="0">
              <a:buNone/>
            </a:pPr>
            <a:r>
              <a:rPr lang="cs-CZ" sz="4800" dirty="0">
                <a:solidFill>
                  <a:srgbClr val="002060"/>
                </a:solidFill>
              </a:rPr>
              <a:t> </a:t>
            </a:r>
            <a:r>
              <a:rPr lang="cs-CZ" sz="4800" dirty="0" smtClean="0">
                <a:solidFill>
                  <a:srgbClr val="002060"/>
                </a:solidFill>
              </a:rPr>
              <a:t>          Hospodářství v ČSR</a:t>
            </a:r>
            <a:endParaRPr lang="cs-CZ" sz="4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21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ČSR- poválečné </a:t>
            </a:r>
            <a:r>
              <a:rPr lang="cs-CZ" dirty="0">
                <a:solidFill>
                  <a:schemeClr val="accent2"/>
                </a:solidFill>
              </a:rPr>
              <a:t>období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853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nedostatek potravin a spotřebního zboží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</a:t>
            </a: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264284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ČSR- poválečné </a:t>
            </a:r>
            <a:r>
              <a:rPr lang="cs-CZ" dirty="0">
                <a:solidFill>
                  <a:schemeClr val="accent2"/>
                </a:solidFill>
              </a:rPr>
              <a:t>období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853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nedostatek potravin a spotřebního zboží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přídělový systém (černý trh)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</a:t>
            </a: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12185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ČSR- poválečné </a:t>
            </a:r>
            <a:r>
              <a:rPr lang="cs-CZ" dirty="0">
                <a:solidFill>
                  <a:schemeClr val="accent2"/>
                </a:solidFill>
              </a:rPr>
              <a:t>období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853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nedostatek potravin a spotřebního zboží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přídělový systém (černý trh)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nespokojenost, bouře 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</a:t>
            </a: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12185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ČSR- poválečné </a:t>
            </a:r>
            <a:r>
              <a:rPr lang="cs-CZ" dirty="0">
                <a:solidFill>
                  <a:schemeClr val="accent2"/>
                </a:solidFill>
              </a:rPr>
              <a:t>období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853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nedostatek potravin a spotřebního zboží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přídělový systém (černý trh)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nespokojenost, bouře 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sociální reformy</a:t>
            </a: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12185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ČSR- poválečné </a:t>
            </a:r>
            <a:r>
              <a:rPr lang="cs-CZ" dirty="0">
                <a:solidFill>
                  <a:schemeClr val="accent2"/>
                </a:solidFill>
              </a:rPr>
              <a:t>období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478539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sz="4000" dirty="0" smtClean="0"/>
              <a:t>nedostatek potravin a spotřebního zboží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přídělový systém (černý trh)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nespokojenost, bouře 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                   ↓</a:t>
            </a:r>
          </a:p>
          <a:p>
            <a:pPr marL="0" indent="0">
              <a:buNone/>
            </a:pPr>
            <a:r>
              <a:rPr lang="cs-CZ" sz="4000" dirty="0"/>
              <a:t> </a:t>
            </a:r>
            <a:r>
              <a:rPr lang="cs-CZ" sz="4000" dirty="0" smtClean="0"/>
              <a:t>    sociální reformy </a:t>
            </a:r>
            <a:r>
              <a:rPr lang="cs-CZ" sz="3800" dirty="0" smtClean="0"/>
              <a:t>(pracovní doba, pojištění, 		ochrana žen a dětí, 					 	podpora v nezaměstnanosti,…)</a:t>
            </a:r>
            <a:endParaRPr lang="cs-CZ" sz="3800" dirty="0"/>
          </a:p>
        </p:txBody>
      </p:sp>
    </p:spTree>
    <p:extLst>
      <p:ext uri="{BB962C8B-B14F-4D97-AF65-F5344CB8AC3E}">
        <p14:creationId xmlns:p14="http://schemas.microsoft.com/office/powerpoint/2010/main" val="12185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1919 </a:t>
            </a:r>
            <a:r>
              <a:rPr lang="cs-CZ" sz="3800" dirty="0" smtClean="0"/>
              <a:t>- měnová reforma </a:t>
            </a:r>
          </a:p>
          <a:p>
            <a:pPr marL="0" indent="0">
              <a:buNone/>
            </a:pPr>
            <a:r>
              <a:rPr lang="cs-CZ" sz="3800" dirty="0"/>
              <a:t>	 </a:t>
            </a:r>
            <a:r>
              <a:rPr lang="cs-CZ" sz="3800" dirty="0" smtClean="0"/>
              <a:t>     (československá koruna – Kč)</a:t>
            </a:r>
          </a:p>
        </p:txBody>
      </p:sp>
    </p:spTree>
    <p:extLst>
      <p:ext uri="{BB962C8B-B14F-4D97-AF65-F5344CB8AC3E}">
        <p14:creationId xmlns:p14="http://schemas.microsoft.com/office/powerpoint/2010/main" val="410695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1919 </a:t>
            </a:r>
            <a:r>
              <a:rPr lang="cs-CZ" sz="3800" dirty="0" smtClean="0"/>
              <a:t>- měnová reforma </a:t>
            </a:r>
          </a:p>
          <a:p>
            <a:pPr marL="0" indent="0">
              <a:buNone/>
            </a:pPr>
            <a:r>
              <a:rPr lang="cs-CZ" sz="3800" dirty="0"/>
              <a:t>	 </a:t>
            </a:r>
            <a:r>
              <a:rPr lang="cs-CZ" sz="3800" dirty="0" smtClean="0"/>
              <a:t>     (československá koruna – Kč)</a:t>
            </a: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20. léta</a:t>
            </a:r>
            <a:r>
              <a:rPr lang="cs-CZ" sz="3800" dirty="0" smtClean="0"/>
              <a:t> - roste produktivita průmyslu i 			  zemědělství</a:t>
            </a:r>
          </a:p>
        </p:txBody>
      </p:sp>
    </p:spTree>
    <p:extLst>
      <p:ext uri="{BB962C8B-B14F-4D97-AF65-F5344CB8AC3E}">
        <p14:creationId xmlns:p14="http://schemas.microsoft.com/office/powerpoint/2010/main" val="175197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1919 </a:t>
            </a:r>
            <a:r>
              <a:rPr lang="cs-CZ" sz="3800" dirty="0" smtClean="0"/>
              <a:t>- měnová reforma </a:t>
            </a:r>
          </a:p>
          <a:p>
            <a:pPr marL="0" indent="0">
              <a:buNone/>
            </a:pPr>
            <a:r>
              <a:rPr lang="cs-CZ" sz="3800" dirty="0"/>
              <a:t>	 </a:t>
            </a:r>
            <a:r>
              <a:rPr lang="cs-CZ" sz="3800" dirty="0" smtClean="0"/>
              <a:t>     (československá koruna – Kč)</a:t>
            </a: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20. léta</a:t>
            </a:r>
            <a:r>
              <a:rPr lang="cs-CZ" sz="3800" dirty="0" smtClean="0"/>
              <a:t> - roste produktivita průmyslu i 			  zemědělství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roste životní úroveň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roste vývoz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klesá nezaměstnanost</a:t>
            </a:r>
          </a:p>
          <a:p>
            <a:pPr marL="0" indent="0">
              <a:buNone/>
            </a:pPr>
            <a:endParaRPr lang="cs-CZ" sz="38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97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sz="28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1919 </a:t>
            </a:r>
            <a:r>
              <a:rPr lang="cs-CZ" sz="3800" dirty="0" smtClean="0"/>
              <a:t>- měnová reforma </a:t>
            </a:r>
          </a:p>
          <a:p>
            <a:pPr marL="0" indent="0">
              <a:buNone/>
            </a:pPr>
            <a:r>
              <a:rPr lang="cs-CZ" sz="3800" dirty="0"/>
              <a:t>	 </a:t>
            </a:r>
            <a:r>
              <a:rPr lang="cs-CZ" sz="3800" dirty="0" smtClean="0"/>
              <a:t>     (československá koruna – Kč)</a:t>
            </a:r>
          </a:p>
          <a:p>
            <a:pPr>
              <a:buFont typeface="Wingdings" pitchFamily="2" charset="2"/>
              <a:buChar char="§"/>
            </a:pPr>
            <a:r>
              <a:rPr lang="cs-CZ" sz="3800" dirty="0" smtClean="0">
                <a:solidFill>
                  <a:srgbClr val="002060"/>
                </a:solidFill>
              </a:rPr>
              <a:t>20. léta</a:t>
            </a:r>
            <a:r>
              <a:rPr lang="cs-CZ" sz="3800" dirty="0" smtClean="0"/>
              <a:t> - roste produktivita průmyslu i 			  zemědělství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roste životní úroveň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roste vývoz</a:t>
            </a:r>
          </a:p>
          <a:p>
            <a:pPr marL="0" indent="0">
              <a:buNone/>
            </a:pPr>
            <a:r>
              <a:rPr lang="cs-CZ" sz="3800" i="1" dirty="0"/>
              <a:t> </a:t>
            </a:r>
            <a:r>
              <a:rPr lang="cs-CZ" sz="3800" i="1" dirty="0" smtClean="0"/>
              <a:t>                  - klesá nezaměstnanost</a:t>
            </a:r>
          </a:p>
          <a:p>
            <a:pPr marL="0" indent="0">
              <a:buNone/>
            </a:pPr>
            <a:r>
              <a:rPr lang="cs-CZ" sz="3800" dirty="0" smtClean="0">
                <a:solidFill>
                  <a:srgbClr val="002060"/>
                </a:solidFill>
              </a:rPr>
              <a:t>          ↓   </a:t>
            </a:r>
          </a:p>
          <a:p>
            <a:pPr marL="0" indent="0">
              <a:buNone/>
            </a:pPr>
            <a:r>
              <a:rPr lang="cs-CZ" sz="3800" dirty="0">
                <a:solidFill>
                  <a:srgbClr val="002060"/>
                </a:solidFill>
              </a:rPr>
              <a:t> </a:t>
            </a:r>
            <a:r>
              <a:rPr lang="cs-CZ" sz="3800" dirty="0" smtClean="0">
                <a:solidFill>
                  <a:srgbClr val="002060"/>
                </a:solidFill>
              </a:rPr>
              <a:t>   „zlatá léta“                         </a:t>
            </a:r>
            <a:r>
              <a:rPr lang="cs-CZ" sz="3500" dirty="0" smtClean="0">
                <a:solidFill>
                  <a:srgbClr val="002060"/>
                </a:solidFill>
              </a:rPr>
              <a:t>    </a:t>
            </a:r>
            <a:endParaRPr lang="cs-CZ" sz="35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97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2"/>
                </a:solidFill>
              </a:rPr>
              <a:t>Hospodářství v ČSR 30</a:t>
            </a:r>
            <a:r>
              <a:rPr lang="cs-CZ" dirty="0">
                <a:solidFill>
                  <a:schemeClr val="accent2"/>
                </a:solidFill>
              </a:rPr>
              <a:t>. léta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3"/>
            <a:ext cx="95154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1931</a:t>
            </a:r>
            <a:r>
              <a:rPr lang="cs-CZ" dirty="0" smtClean="0"/>
              <a:t> počátek světové hospodářská krize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1933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smtClean="0"/>
              <a:t>krize vrcholí</a:t>
            </a:r>
          </a:p>
          <a:p>
            <a:pPr marL="0" indent="0">
              <a:buNone/>
            </a:pPr>
            <a:r>
              <a:rPr lang="cs-CZ" dirty="0" smtClean="0"/>
              <a:t>          postiženy hlavně oblasti s lehkým průmyslem</a:t>
            </a:r>
          </a:p>
          <a:p>
            <a:pPr marL="0" indent="0">
              <a:buNone/>
            </a:pPr>
            <a:r>
              <a:rPr lang="cs-CZ" dirty="0" smtClean="0"/>
              <a:t>             </a:t>
            </a:r>
            <a:r>
              <a:rPr lang="cs-CZ" i="1" dirty="0" smtClean="0"/>
              <a:t>(české pohraničí s německou menšinou)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i="1" dirty="0" smtClean="0"/>
              <a:t>šíření nacismu mezi českými Němci </a:t>
            </a:r>
          </a:p>
        </p:txBody>
      </p:sp>
    </p:spTree>
    <p:extLst>
      <p:ext uri="{BB962C8B-B14F-4D97-AF65-F5344CB8AC3E}">
        <p14:creationId xmlns:p14="http://schemas.microsoft.com/office/powerpoint/2010/main" val="1028761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Zahraniční politika - uzavírání </a:t>
            </a:r>
            <a:r>
              <a:rPr lang="cs-CZ" dirty="0">
                <a:solidFill>
                  <a:schemeClr val="accent2"/>
                </a:solidFill>
              </a:rPr>
              <a:t>mezinárodních dohod</a:t>
            </a:r>
            <a:br>
              <a:rPr lang="cs-CZ" dirty="0">
                <a:solidFill>
                  <a:schemeClr val="accent2"/>
                </a:solidFill>
              </a:rPr>
            </a:b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cs-CZ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Malá dohoda </a:t>
            </a:r>
            <a:r>
              <a:rPr lang="cs-CZ" sz="2800" dirty="0" smtClean="0"/>
              <a:t>- ČSR, Jugoslávie, Rumunsko (1920)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(strach z Maďarů, snaha udržet nové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poválečné uspořádání)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- spojenectví přestává fungovat  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ve 30.letech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0920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Zahraniční politika - uzavírání </a:t>
            </a:r>
            <a:r>
              <a:rPr lang="cs-CZ" dirty="0">
                <a:solidFill>
                  <a:schemeClr val="accent2"/>
                </a:solidFill>
              </a:rPr>
              <a:t>mezinárodních dohod</a:t>
            </a:r>
            <a:br>
              <a:rPr lang="cs-CZ" dirty="0">
                <a:solidFill>
                  <a:schemeClr val="accent2"/>
                </a:solidFill>
              </a:rPr>
            </a:b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cs-CZ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Malá dohoda </a:t>
            </a:r>
            <a:r>
              <a:rPr lang="cs-CZ" sz="2800" dirty="0" smtClean="0"/>
              <a:t>- ČSR, Jugoslávie, Rumunsko (1920)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(strach z Maďarů, snaha udržet nové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poválečné uspořádání)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- spojenectví přestává fungovat  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ve 30.letech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C00000"/>
                </a:solidFill>
              </a:rPr>
              <a:t>Spojenecká smlouva s Francií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2619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52" y="1504459"/>
            <a:ext cx="5724525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827584" y="548680"/>
            <a:ext cx="8053230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500" b="1" dirty="0"/>
              <a:t>Členské státy Malé dohody</a:t>
            </a:r>
          </a:p>
        </p:txBody>
      </p:sp>
    </p:spTree>
    <p:extLst>
      <p:ext uri="{BB962C8B-B14F-4D97-AF65-F5344CB8AC3E}">
        <p14:creationId xmlns:p14="http://schemas.microsoft.com/office/powerpoint/2010/main" val="242946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7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2"/>
                </a:solidFill>
              </a:rPr>
              <a:t>Zahraniční politika - uzavírání </a:t>
            </a:r>
            <a:r>
              <a:rPr lang="cs-CZ" dirty="0">
                <a:solidFill>
                  <a:schemeClr val="accent2"/>
                </a:solidFill>
              </a:rPr>
              <a:t>mezinárodních dohod</a:t>
            </a:r>
            <a:r>
              <a:rPr lang="cs-CZ" dirty="0">
                <a:solidFill>
                  <a:srgbClr val="002060"/>
                </a:solidFill>
              </a:rPr>
              <a:t/>
            </a:r>
            <a:br>
              <a:rPr lang="cs-CZ" dirty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endParaRPr lang="cs-CZ" sz="28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Malá dohoda </a:t>
            </a:r>
            <a:r>
              <a:rPr lang="cs-CZ" sz="2800" dirty="0" smtClean="0"/>
              <a:t>- ČSR, Jugoslávie, Rumunsko (1920)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(strach z Maďarů, snaha udržet nové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poválečné uspořádání)</a:t>
            </a:r>
          </a:p>
          <a:p>
            <a:pPr marL="0" indent="0">
              <a:buNone/>
            </a:pPr>
            <a:r>
              <a:rPr lang="cs-CZ" sz="2800" dirty="0" smtClean="0"/>
              <a:t>                              - spojenectví přestává fungovat  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ve 30.letech</a:t>
            </a:r>
          </a:p>
          <a:p>
            <a:pPr marL="0" indent="0">
              <a:buNone/>
            </a:pPr>
            <a:r>
              <a:rPr lang="cs-CZ" sz="2800" dirty="0" smtClean="0"/>
              <a:t>   </a:t>
            </a:r>
            <a:r>
              <a:rPr lang="cs-CZ" sz="2800" b="1" dirty="0" smtClean="0">
                <a:solidFill>
                  <a:srgbClr val="C00000"/>
                </a:solidFill>
              </a:rPr>
              <a:t>Spojenecká smlouva s Francií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</a:t>
            </a:r>
            <a:r>
              <a:rPr lang="cs-CZ" sz="2800" b="1" dirty="0" smtClean="0">
                <a:solidFill>
                  <a:srgbClr val="C00000"/>
                </a:solidFill>
              </a:rPr>
              <a:t>Spojenecká smlouva se Sovětským svazem</a:t>
            </a:r>
            <a:r>
              <a:rPr lang="cs-CZ" sz="2800" dirty="0" smtClean="0"/>
              <a:t> (1935)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2619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795765"/>
              </p:ext>
            </p:extLst>
          </p:nvPr>
        </p:nvGraphicFramePr>
        <p:xfrm>
          <a:off x="1369036" y="3233738"/>
          <a:ext cx="6405925" cy="2040129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6273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VÁLKOVÁ</a:t>
                      </a:r>
                      <a:r>
                        <a:rPr lang="cs-CZ" sz="1100" dirty="0" smtClean="0">
                          <a:effectLst/>
                        </a:rPr>
                        <a:t>, Veronika. </a:t>
                      </a:r>
                      <a:r>
                        <a:rPr lang="cs-CZ" sz="1100" i="1" dirty="0" smtClean="0">
                          <a:effectLst/>
                        </a:rPr>
                        <a:t>Dějepis 9, nejnovější dějiny pro základní školy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978-80-7235-428-3. 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76972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AUTOR NEUVEDEN. </a:t>
                      </a:r>
                      <a:r>
                        <a:rPr lang="cs-CZ" sz="1200" i="1" dirty="0" smtClean="0">
                          <a:effectLst/>
                        </a:rPr>
                        <a:t>Youtube.com</a:t>
                      </a:r>
                      <a:r>
                        <a:rPr lang="cs-CZ" sz="1200" dirty="0" smtClean="0">
                          <a:effectLst/>
                        </a:rPr>
                        <a:t> [online]. [cit. 27.5.2013]. Dostupný na WWW: https://www.youtube.com/watch?v=9GHu4NStNH4 </a:t>
                      </a:r>
                      <a:r>
                        <a:rPr lang="cs-CZ" sz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2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MANELDUR. </a:t>
                      </a:r>
                      <a:r>
                        <a:rPr lang="cs-CZ" sz="1200" i="1" dirty="0" smtClean="0">
                          <a:effectLst/>
                        </a:rPr>
                        <a:t>Wikipedia.cz</a:t>
                      </a:r>
                      <a:r>
                        <a:rPr lang="cs-CZ" sz="1200" dirty="0" smtClean="0">
                          <a:effectLst/>
                        </a:rPr>
                        <a:t> [online]. [cit. 27.5.2013]. Dostupný na WWW: http://cs.wikipedia.org/wiki/Soubor:Little_Entente.png </a:t>
                      </a:r>
                      <a:endParaRPr lang="cs-CZ" sz="12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466</Words>
  <Application>Microsoft Office PowerPoint</Application>
  <PresentationFormat>Předvádění na obrazovce (4:3)</PresentationFormat>
  <Paragraphs>139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 ČESKOSLOVENSKÁ REPUBLIKA MEZI VÁLKAMI – 2. část</vt:lpstr>
      <vt:lpstr>Dějiny udatného českého národa</vt:lpstr>
      <vt:lpstr> ČESKOSLOVENSKÁ REPUBLIKA MEZI VÁLKAMI – 2. část</vt:lpstr>
      <vt:lpstr>Hospodářství v ČSR- poválečné období </vt:lpstr>
      <vt:lpstr>Hospodářství v ČSR- poválečné období </vt:lpstr>
      <vt:lpstr>Hospodářství v ČSR- poválečné období </vt:lpstr>
      <vt:lpstr>Hospodářství v ČSR- poválečné období </vt:lpstr>
      <vt:lpstr>Hospodářství v ČSR- poválečné období </vt:lpstr>
      <vt:lpstr>Hospodářství v ČSR</vt:lpstr>
      <vt:lpstr>Hospodářství v ČSR</vt:lpstr>
      <vt:lpstr>Hospodářství v ČSR</vt:lpstr>
      <vt:lpstr>Hospodářství v ČSR</vt:lpstr>
      <vt:lpstr>Hospodářství v ČSR 30. léta </vt:lpstr>
      <vt:lpstr>Zahraniční politika - uzavírání mezinárodních dohod </vt:lpstr>
      <vt:lpstr>Zahraniční politika - uzavírání mezinárodních dohod </vt:lpstr>
      <vt:lpstr>Prezentace aplikace PowerPoint</vt:lpstr>
      <vt:lpstr>Zahraniční politika - uzavírání mezinárodních dohod 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27</cp:revision>
  <dcterms:created xsi:type="dcterms:W3CDTF">2012-04-04T05:08:45Z</dcterms:created>
  <dcterms:modified xsi:type="dcterms:W3CDTF">2013-05-27T20:23:17Z</dcterms:modified>
</cp:coreProperties>
</file>