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0" r:id="rId5"/>
    <p:sldId id="281" r:id="rId6"/>
    <p:sldId id="283" r:id="rId7"/>
    <p:sldId id="282" r:id="rId8"/>
    <p:sldId id="284" r:id="rId9"/>
    <p:sldId id="290" r:id="rId10"/>
    <p:sldId id="285" r:id="rId11"/>
    <p:sldId id="291" r:id="rId12"/>
    <p:sldId id="288" r:id="rId13"/>
    <p:sldId id="289" r:id="rId14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1" autoAdjust="0"/>
  </p:normalViewPr>
  <p:slideViewPr>
    <p:cSldViewPr>
      <p:cViewPr>
        <p:scale>
          <a:sx n="70" d="100"/>
          <a:sy n="70" d="100"/>
        </p:scale>
        <p:origin x="-1086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9FA9C7EC-D6B3-4B88-B596-B6A1FB12563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3524949-E32C-4321-B6AF-4BBA8FFDA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61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77928-D987-4AE3-B303-0BB94B9FB73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64D-69D1-4AC7-86B7-9546D12AC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55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16FC-BEF0-4AB0-9BCA-A5DA5888538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8E87-13C1-4287-A3CB-EB73A5A0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69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7043-172A-427A-8D16-7ABA1549E8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404E-6C69-4743-8BFD-95869C547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7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ECCA7-1860-4DA9-841D-46E1438A36F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A21BF-34C3-44A2-9184-D88958980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43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384F1-9F1C-4679-B6C0-F08F063D1A3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03A38-ED80-4849-8916-E4022BEE0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34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2A814-517F-4D6B-818B-1CB6EA98EC1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38C44-0B52-4CFE-810C-C1ECD6BC0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53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87ACD-A38D-4BF3-A149-D50BD664670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91F30-6FB6-4BCD-A679-6259E0160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3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23BDD-CC8B-4680-9043-D7F3455738F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FE0F1-2BE9-424C-8368-789B26AD4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5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9EF1-637A-444C-8A4A-BBE3A42B04B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66BDD-5DF4-4714-A50C-3E657308F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72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751BD-31E8-42BB-B043-F85B97BCE1B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A2E3-CC2B-4918-AD0F-B4D8BA6E0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6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C05010C-B7A1-453D-9187-EB262481BF9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59C4F10-4C1D-45B0-8730-14A72872F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Vytápění</a:t>
            </a:r>
          </a:p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Místní </a:t>
            </a: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vytápění</a:t>
            </a:r>
          </a:p>
          <a:p>
            <a:pPr eaLnBrk="1" hangingPunct="1"/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CZ.1.07/1.5.00/34.0608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III/2 Inovace a zkvalitnění výuky prostřednictvím ICT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09_01_32_INOVACE_</a:t>
            </a:r>
            <a:r>
              <a:rPr lang="cs-CZ" dirty="0" smtClean="0">
                <a:latin typeface="Arial" charset="0"/>
                <a:cs typeface="Arial" charset="0"/>
              </a:rPr>
              <a:t>12</a:t>
            </a:r>
            <a:r>
              <a:rPr lang="cs-CZ" dirty="0" smtClean="0">
                <a:latin typeface="Arial" charset="0"/>
                <a:cs typeface="Arial" charset="0"/>
              </a:rPr>
              <a:t>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11275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600" dirty="0"/>
          </a:p>
          <a:p>
            <a:pPr algn="ctr" eaLnBrk="1" hangingPunct="1"/>
            <a:r>
              <a:rPr lang="cs-CZ" sz="4000" dirty="0" smtClean="0"/>
              <a:t>Místní vytápění</a:t>
            </a:r>
            <a:endParaRPr lang="cs-CZ" sz="4000" dirty="0"/>
          </a:p>
          <a:p>
            <a:pPr algn="ctr" eaLnBrk="1" hangingPunct="1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Předmět: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Vytápění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Ročník: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I.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Jméno autora: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Ing.Dagmar Poledňáková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Škola: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SPŠ Hranice</a:t>
            </a: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en-GB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Ing.Dagmar Poledňáková. </a:t>
            </a:r>
          </a:p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: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Prezentace představuje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místní vytápění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a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druhy topidel.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Slouží jako výukový materiál.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místní vytápění, topidlo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vytápění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361950" algn="just">
              <a:buNone/>
            </a:pPr>
            <a:r>
              <a:rPr lang="cs-CZ" b="1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Typické znaky místního vytápění:</a:t>
            </a:r>
          </a:p>
          <a:p>
            <a:pPr marL="0" indent="361950" algn="just">
              <a:buNone/>
            </a:pPr>
            <a:endParaRPr lang="cs-CZ" b="1" dirty="0" smtClean="0">
              <a:solidFill>
                <a:schemeClr val="tx1"/>
              </a:solidFill>
              <a:latin typeface="Arial" charset="0"/>
            </a:endParaRPr>
          </a:p>
          <a:p>
            <a:pPr marL="628650"/>
            <a:r>
              <a:rPr lang="cs-CZ" dirty="0">
                <a:latin typeface="Calibri" pitchFamily="34" charset="0"/>
                <a:cs typeface="Calibri" pitchFamily="34" charset="0"/>
              </a:rPr>
              <a:t>zdroj tepla je umístěn přímo ve vytápěné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místnosti,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cs-CZ" sz="2400" dirty="0">
                <a:latin typeface="Calibri" pitchFamily="34" charset="0"/>
                <a:cs typeface="Calibri" pitchFamily="34" charset="0"/>
              </a:rPr>
              <a:t>teplo se předává ze zdroje tepla (topidla)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přímo.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41483" y="2204864"/>
            <a:ext cx="676875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cs-CZ" sz="2400" b="1" dirty="0"/>
              <a:t>Topidla na tuhá </a:t>
            </a:r>
            <a:r>
              <a:rPr lang="cs-CZ" sz="2400" b="1" dirty="0" smtClean="0"/>
              <a:t>paliva</a:t>
            </a:r>
            <a:endParaRPr lang="cs-CZ" sz="2400" b="1" dirty="0"/>
          </a:p>
          <a:p>
            <a:pPr algn="just" eaLnBrk="1" hangingPunct="1">
              <a:spcBef>
                <a:spcPct val="50000"/>
              </a:spcBef>
            </a:pPr>
            <a:r>
              <a:rPr lang="cs-CZ" sz="2400" dirty="0"/>
              <a:t>U tuhých paliv je pro dosažení dobré účinnosti především nutné mít palivo s optimální vlhkostí a přivést dostatečné množství spalovacího vzduchu. Topidlo se umísťuje v místnosti u vnitřních stěn v blízkosti komína, ten bývá většinou umístěn uprostřed budovy.</a:t>
            </a:r>
          </a:p>
          <a:p>
            <a:pPr algn="just" eaLnBrk="1" hangingPunct="1">
              <a:spcBef>
                <a:spcPct val="50000"/>
              </a:spcBef>
            </a:pPr>
            <a:r>
              <a:rPr lang="cs-CZ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</a:t>
            </a:r>
            <a:r>
              <a:rPr lang="cs-CZ" b="1" dirty="0" smtClean="0">
                <a:solidFill>
                  <a:schemeClr val="tx1"/>
                </a:solidFill>
              </a:rPr>
              <a:t>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77022"/>
            <a:ext cx="379095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34123" y="2477022"/>
            <a:ext cx="31683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Rozložení teplot v místnosti při místním </a:t>
            </a:r>
            <a:r>
              <a:rPr lang="cs-CZ" b="1" dirty="0" smtClean="0"/>
              <a:t>vytápění</a:t>
            </a:r>
          </a:p>
          <a:p>
            <a:endParaRPr lang="cs-CZ" dirty="0"/>
          </a:p>
          <a:p>
            <a:r>
              <a:rPr lang="cs-CZ" dirty="0"/>
              <a:t>T — topidlo, K — komín, 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/>
              <a:t>— studený vzduch, </a:t>
            </a:r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/>
              <a:t>— proudění (konvekce), </a:t>
            </a:r>
            <a:endParaRPr lang="cs-CZ" dirty="0" smtClean="0"/>
          </a:p>
          <a:p>
            <a:r>
              <a:rPr lang="cs-CZ" dirty="0" smtClean="0"/>
              <a:t>3—sálání</a:t>
            </a:r>
            <a:endParaRPr lang="cs-CZ" dirty="0"/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31640" y="1916832"/>
            <a:ext cx="662473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/>
              <a:t>Druhy topidel:</a:t>
            </a:r>
          </a:p>
          <a:p>
            <a:pPr algn="just"/>
            <a:endParaRPr lang="cs-CZ" sz="2000" dirty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topidla </a:t>
            </a:r>
            <a:r>
              <a:rPr lang="cs-CZ" sz="2000" dirty="0"/>
              <a:t>stáložárná - stáložárnost je dána dobou hoření jedné dávky paliva při jmenovitém výkonu topidla. Její tepelný výkon jde často regulovat přívodem primárního vzduchu</a:t>
            </a:r>
            <a:r>
              <a:rPr lang="cs-CZ" sz="2000" dirty="0" smtClean="0"/>
              <a:t>.</a:t>
            </a:r>
          </a:p>
          <a:p>
            <a:pPr algn="just"/>
            <a:endParaRPr lang="cs-CZ" sz="2000" dirty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krby </a:t>
            </a:r>
            <a:r>
              <a:rPr lang="cs-CZ" sz="2000" dirty="0"/>
              <a:t>- mohou jimi být krby klasické zděné, obestavěná krbová litinová vložka a krbová kamna </a:t>
            </a:r>
            <a:endParaRPr lang="cs-CZ" sz="2000" dirty="0" smtClean="0"/>
          </a:p>
          <a:p>
            <a:pPr marL="1079500" indent="-342900" algn="just">
              <a:buFont typeface="Wingdings" pitchFamily="2" charset="2"/>
              <a:buChar char="ü"/>
            </a:pPr>
            <a:r>
              <a:rPr lang="cs-CZ" sz="2000" dirty="0" smtClean="0"/>
              <a:t>otevřené </a:t>
            </a:r>
            <a:r>
              <a:rPr lang="cs-CZ" sz="2000" dirty="0"/>
              <a:t>- přímý kontakt s </a:t>
            </a:r>
            <a:r>
              <a:rPr lang="cs-CZ" sz="2000" dirty="0" smtClean="0"/>
              <a:t>plameny,</a:t>
            </a:r>
          </a:p>
          <a:p>
            <a:pPr marL="1079500" indent="-342900" algn="just">
              <a:buFont typeface="Wingdings" pitchFamily="2" charset="2"/>
              <a:buChar char="ü"/>
            </a:pPr>
            <a:r>
              <a:rPr lang="cs-CZ" sz="2000" dirty="0" smtClean="0"/>
              <a:t>uzavřené </a:t>
            </a:r>
            <a:r>
              <a:rPr lang="cs-CZ" sz="2000" dirty="0"/>
              <a:t>- prostor ohniště je prosklen průhledným materiálem (slída, syntetické sklo atd.)</a:t>
            </a:r>
          </a:p>
          <a:p>
            <a:pPr algn="just"/>
            <a:r>
              <a:rPr lang="cs-CZ" sz="2000" dirty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1420154" y="2132856"/>
            <a:ext cx="61206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2000" b="1" dirty="0"/>
              <a:t>Topidla na plynná </a:t>
            </a:r>
            <a:r>
              <a:rPr lang="cs-CZ" sz="2000" b="1" dirty="0" smtClean="0"/>
              <a:t>paliva:</a:t>
            </a:r>
            <a:endParaRPr lang="cs-CZ" sz="2000" b="1" dirty="0"/>
          </a:p>
          <a:p>
            <a:r>
              <a:rPr lang="cs-CZ" sz="2000" dirty="0"/>
              <a:t> </a:t>
            </a:r>
            <a:endParaRPr lang="cs-CZ" sz="2000" dirty="0" smtClean="0"/>
          </a:p>
          <a:p>
            <a:pPr algn="just"/>
            <a:r>
              <a:rPr lang="cs-CZ" sz="2000" dirty="0" smtClean="0"/>
              <a:t>Přívod </a:t>
            </a:r>
            <a:r>
              <a:rPr lang="cs-CZ" sz="2000" dirty="0"/>
              <a:t>vzduchu potřebného pro spalování směsi plynu může být vyřešeno přívodem vzduchu z místnosti nebo z vnějšího </a:t>
            </a:r>
            <a:r>
              <a:rPr lang="cs-CZ" sz="2000" dirty="0" smtClean="0"/>
              <a:t>prostředí. </a:t>
            </a:r>
            <a:r>
              <a:rPr lang="cs-CZ" sz="2000" dirty="0"/>
              <a:t>Taktéž může být uzpůsoben odvod spalin a to buď do místnosti (pouze pro malé tepelné výkony) nebo do venkovního prostředí.</a:t>
            </a:r>
          </a:p>
          <a:p>
            <a:pPr algn="just"/>
            <a:r>
              <a:rPr lang="cs-CZ" sz="20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2066925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31640" y="2132856"/>
            <a:ext cx="30963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Plynové topidlo uzavřené </a:t>
            </a:r>
            <a:r>
              <a:rPr lang="cs-CZ" b="1" dirty="0" smtClean="0"/>
              <a:t>konstrukce</a:t>
            </a:r>
          </a:p>
          <a:p>
            <a:endParaRPr lang="cs-CZ" dirty="0"/>
          </a:p>
          <a:p>
            <a:r>
              <a:rPr lang="cs-CZ" dirty="0" smtClean="0"/>
              <a:t>1 - topidlo</a:t>
            </a:r>
            <a:r>
              <a:rPr lang="cs-CZ" dirty="0"/>
              <a:t>, </a:t>
            </a:r>
          </a:p>
          <a:p>
            <a:r>
              <a:rPr lang="cs-CZ" dirty="0" smtClean="0"/>
              <a:t>2 - </a:t>
            </a:r>
            <a:r>
              <a:rPr lang="cs-CZ" dirty="0"/>
              <a:t>plynový hořák, </a:t>
            </a:r>
          </a:p>
          <a:p>
            <a:r>
              <a:rPr lang="cs-CZ" dirty="0" smtClean="0"/>
              <a:t>3 - </a:t>
            </a:r>
            <a:r>
              <a:rPr lang="cs-CZ" dirty="0"/>
              <a:t>přívod vzduchu, </a:t>
            </a:r>
          </a:p>
          <a:p>
            <a:r>
              <a:rPr lang="cs-CZ" dirty="0" smtClean="0"/>
              <a:t>4 - odvod </a:t>
            </a:r>
            <a:r>
              <a:rPr lang="cs-CZ" dirty="0"/>
              <a:t>spalin</a:t>
            </a:r>
          </a:p>
        </p:txBody>
      </p:sp>
    </p:spTree>
    <p:extLst>
      <p:ext uri="{BB962C8B-B14F-4D97-AF65-F5344CB8AC3E}">
        <p14:creationId xmlns:p14="http://schemas.microsoft.com/office/powerpoint/2010/main" val="10024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904272" y="2276872"/>
            <a:ext cx="7272808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  <a:p>
            <a:r>
              <a:rPr lang="cs-CZ" sz="2400" dirty="0" smtClean="0"/>
              <a:t>Podle způsobu </a:t>
            </a:r>
            <a:r>
              <a:rPr lang="cs-CZ" sz="2400" dirty="0"/>
              <a:t>předání tepla do vytápěné </a:t>
            </a:r>
            <a:r>
              <a:rPr lang="cs-CZ" sz="2400" dirty="0" smtClean="0"/>
              <a:t>místnosti rozdělujeme místní vytápění:</a:t>
            </a:r>
            <a:endParaRPr lang="cs-CZ" sz="2400" dirty="0"/>
          </a:p>
          <a:p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prouděním (konvekcí) vzduchu kolem teplosměnných ploch </a:t>
            </a:r>
            <a:r>
              <a:rPr lang="cs-CZ" sz="2400" dirty="0" smtClean="0"/>
              <a:t>topidla, např. krby, teplovzdušné ventilátory,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sáláním </a:t>
            </a:r>
            <a:r>
              <a:rPr lang="cs-CZ" sz="2400" dirty="0"/>
              <a:t>z povrchu teplosměnných ploch </a:t>
            </a:r>
            <a:r>
              <a:rPr lang="cs-CZ" sz="2400" dirty="0" smtClean="0"/>
              <a:t>topidla, např. infrazářiče.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971549" y="1988840"/>
            <a:ext cx="6913563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400" b="1" dirty="0" smtClean="0"/>
              <a:t>Podle časového aspektu vytápění rozdělujeme: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přímotopné – přeměněné teplo okamžitě vytápí určený prostor,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akumulační – teplo se vyrábí mimo špičku a teprve v době spotřeby je předáno do místnosti, uchovává se v akumulačních jádrech.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556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Místní </a:t>
            </a:r>
            <a:r>
              <a:rPr lang="cs-CZ" b="1" dirty="0" smtClean="0">
                <a:solidFill>
                  <a:schemeClr val="tx1"/>
                </a:solidFill>
              </a:rPr>
              <a:t>vytápění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971549" y="1988840"/>
            <a:ext cx="6913563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2000" b="1" u="sng" dirty="0" smtClean="0"/>
              <a:t>Výhody </a:t>
            </a:r>
            <a:r>
              <a:rPr lang="cs-CZ" sz="2000" b="1" u="sng" dirty="0"/>
              <a:t>místního vytápění :</a:t>
            </a:r>
            <a:endParaRPr lang="cs-CZ" sz="2000" b="1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vytápění pouze požadovaných prostor v požadovaném </a:t>
            </a:r>
            <a:r>
              <a:rPr lang="cs-CZ" sz="2000" dirty="0" smtClean="0"/>
              <a:t>čase,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technicky </a:t>
            </a:r>
            <a:r>
              <a:rPr lang="cs-CZ" sz="2000" dirty="0" smtClean="0"/>
              <a:t>jednoduché,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nízké pořizovací </a:t>
            </a:r>
            <a:r>
              <a:rPr lang="cs-CZ" sz="2000" dirty="0" smtClean="0"/>
              <a:t>náklady.</a:t>
            </a:r>
          </a:p>
          <a:p>
            <a:pPr lvl="0"/>
            <a:endParaRPr lang="cs-CZ" sz="2000" dirty="0"/>
          </a:p>
          <a:p>
            <a:r>
              <a:rPr lang="cs-CZ" sz="2000" b="1" u="sng" dirty="0"/>
              <a:t>Nevýhody místního vytápění :</a:t>
            </a:r>
            <a:endParaRPr lang="cs-CZ" sz="2000" b="1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vyšší nároky na </a:t>
            </a:r>
            <a:r>
              <a:rPr lang="cs-CZ" sz="2000" dirty="0" smtClean="0"/>
              <a:t>bezpečnost,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nerovnoměrné rozložení teplot </a:t>
            </a:r>
            <a:r>
              <a:rPr lang="cs-CZ" sz="2000" dirty="0" smtClean="0"/>
              <a:t>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nehygienický provoz ( vysoká povrchová teplota topidla, prach</a:t>
            </a:r>
            <a:r>
              <a:rPr lang="cs-CZ" sz="2000" dirty="0" smtClean="0"/>
              <a:t>),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větší četnost přikládání paliva – náročnější </a:t>
            </a:r>
            <a:r>
              <a:rPr lang="cs-CZ" sz="2000" dirty="0" smtClean="0"/>
              <a:t>obsluha,</a:t>
            </a:r>
            <a:endParaRPr lang="cs-CZ" sz="2000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/>
              <a:t>manipulace s palivem a odvod </a:t>
            </a:r>
            <a:r>
              <a:rPr lang="cs-CZ" sz="2000" dirty="0" smtClean="0"/>
              <a:t>spalin.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47700"/>
          </a:xfrm>
        </p:spPr>
        <p:txBody>
          <a:bodyPr/>
          <a:lstStyle/>
          <a:p>
            <a:r>
              <a:rPr lang="cs-CZ" sz="2400" b="1" smtClean="0">
                <a:solidFill>
                  <a:schemeClr val="tx1"/>
                </a:solidFill>
              </a:rPr>
              <a:t/>
            </a:r>
            <a:br>
              <a:rPr lang="cs-CZ" sz="2400" b="1" smtClean="0">
                <a:solidFill>
                  <a:schemeClr val="tx1"/>
                </a:solidFill>
              </a:rPr>
            </a:br>
            <a:r>
              <a:rPr lang="cs-CZ" sz="2400" b="1" smtClean="0">
                <a:solidFill>
                  <a:schemeClr val="tx1"/>
                </a:solidFill>
              </a:rPr>
              <a:t>Použité informační zdroje: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5725" indent="-15875">
              <a:buFont typeface="Wingdings 2" pitchFamily="18" charset="2"/>
              <a:buNone/>
            </a:pPr>
            <a:r>
              <a:rPr lang="cs-CZ" sz="2000" dirty="0" err="1" smtClean="0"/>
              <a:t>Tajbr</a:t>
            </a:r>
            <a:r>
              <a:rPr lang="cs-CZ" sz="2000" dirty="0" smtClean="0"/>
              <a:t>, V.: </a:t>
            </a:r>
            <a:r>
              <a:rPr lang="cs-CZ" sz="2000" i="1" dirty="0" smtClean="0"/>
              <a:t>Vytápění pro 1. a 2.ročník učebního oboru instalatér. </a:t>
            </a:r>
            <a:r>
              <a:rPr lang="cs-CZ" sz="2000" dirty="0" smtClean="0"/>
              <a:t>Praha: Sobotáles, 2003. ISBN </a:t>
            </a:r>
            <a:r>
              <a:rPr lang="cs-CZ" sz="2000" dirty="0" smtClean="0"/>
              <a:t>80-85920-96-4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526</TotalTime>
  <Words>427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Místní vytápění</vt:lpstr>
      <vt:lpstr>Místní vytápění</vt:lpstr>
      <vt:lpstr>Místní vytápění</vt:lpstr>
      <vt:lpstr>Místní vytápění</vt:lpstr>
      <vt:lpstr>Místní vytápění</vt:lpstr>
      <vt:lpstr>Místní vytápění</vt:lpstr>
      <vt:lpstr>Místní vytápění</vt:lpstr>
      <vt:lpstr>Místní vytápění</vt:lpstr>
      <vt:lpstr>Místní vytápění</vt:lpstr>
      <vt:lpstr> Použité informační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Dagmar Poledňáková</cp:lastModifiedBy>
  <cp:revision>51</cp:revision>
  <cp:lastPrinted>2012-07-16T05:40:38Z</cp:lastPrinted>
  <dcterms:created xsi:type="dcterms:W3CDTF">2011-04-17T19:50:20Z</dcterms:created>
  <dcterms:modified xsi:type="dcterms:W3CDTF">2013-05-18T17:28:16Z</dcterms:modified>
</cp:coreProperties>
</file>