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3" r:id="rId3"/>
    <p:sldId id="258" r:id="rId4"/>
    <p:sldId id="291" r:id="rId5"/>
    <p:sldId id="292" r:id="rId6"/>
    <p:sldId id="293" r:id="rId7"/>
    <p:sldId id="282" r:id="rId8"/>
    <p:sldId id="283" r:id="rId9"/>
    <p:sldId id="266" r:id="rId10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27.5.2013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</a:t>
              </a:r>
              <a:r>
                <a:rPr lang="cs-CZ" sz="1200" b="0" i="0" u="none" strike="noStrike" kern="1200" cap="none" spc="0" baseline="0" dirty="0">
                  <a:solidFill>
                    <a:srgbClr val="FF0000"/>
                  </a:solidFill>
                  <a:uFillTx/>
                  <a:latin typeface="Calibri"/>
                </a:rPr>
                <a:t>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VY_32_INOVACE_24_</a:t>
              </a:r>
              <a:r>
                <a:rPr lang="cs-CZ" sz="1200" kern="0" dirty="0" smtClean="0">
                  <a:latin typeface="Calibri"/>
                </a:rPr>
                <a:t>04</a:t>
              </a:r>
              <a:r>
                <a:rPr lang="cs-CZ" sz="1200" b="0" i="0" u="none" strike="noStrike" kern="1200" cap="none" spc="0" dirty="0" smtClean="0">
                  <a:uFillTx/>
                  <a:latin typeface="Calibri"/>
                </a:rPr>
                <a:t> </a:t>
              </a:r>
              <a:r>
                <a:rPr lang="cs-CZ" sz="1200" kern="0" dirty="0" smtClean="0">
                  <a:latin typeface="Calibri"/>
                </a:rPr>
                <a:t>Vnitřní energie. Teplo</a:t>
              </a:r>
              <a:r>
                <a:rPr lang="cs-CZ" sz="1200" b="0" i="0" u="none" strike="noStrike" kern="1200" cap="none" spc="0" dirty="0" smtClean="0">
                  <a:uFillTx/>
                  <a:latin typeface="Calibri"/>
                </a:rPr>
                <a:t> </a:t>
              </a:r>
              <a:r>
                <a:rPr lang="cs-CZ" sz="1200" kern="0" dirty="0" smtClean="0">
                  <a:latin typeface="Calibri"/>
                </a:rPr>
                <a:t>-test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: Fyzika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8. 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 </a:t>
              </a:r>
              <a:r>
                <a:rPr lang="cs-CZ" sz="1000" b="0" i="0" u="none" strike="noStrike" kern="1200" cap="none" spc="0" baseline="0" smtClean="0">
                  <a:solidFill>
                    <a:srgbClr val="000000"/>
                  </a:solidFill>
                  <a:uFillTx/>
                  <a:latin typeface="Calibri"/>
                </a:rPr>
                <a:t>9.roč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chemeClr val="tx1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8</a:t>
            </a:r>
            <a:r>
              <a:rPr lang="cs-CZ" sz="1400" dirty="0" smtClean="0">
                <a:solidFill>
                  <a:schemeClr val="tx1"/>
                </a:solidFill>
              </a:rPr>
              <a:t>. </a:t>
            </a:r>
            <a:r>
              <a:rPr lang="cs-CZ" sz="1400" dirty="0">
                <a:solidFill>
                  <a:schemeClr val="tx1"/>
                </a:solidFill>
              </a:rPr>
              <a:t>ročníku. </a:t>
            </a:r>
            <a:r>
              <a:rPr lang="cs-CZ" sz="1400" dirty="0" smtClean="0">
                <a:solidFill>
                  <a:schemeClr val="tx1"/>
                </a:solidFill>
              </a:rPr>
              <a:t>Slouží ke společnému  zopakování učiva s využitím interaktivní tabule, nebo lze tento materiál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použít  v tištěné podobě  jako pracovní list k samostatné práci žáků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Autor :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Jiří Toman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testu učivo na téma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VNITŘNÍ NERGIE. TEPLO.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Speciální potřeby : </a:t>
            </a:r>
            <a:r>
              <a:rPr lang="cs-CZ" sz="1400" dirty="0" smtClean="0">
                <a:solidFill>
                  <a:schemeClr val="tx1"/>
                </a:solidFill>
              </a:rPr>
              <a:t>kalkulátor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Druh učebního materiálu : </a:t>
            </a:r>
            <a:r>
              <a:rPr lang="cs-CZ" sz="1400" dirty="0" smtClean="0">
                <a:solidFill>
                  <a:schemeClr val="tx1"/>
                </a:solidFill>
              </a:rPr>
              <a:t>prezentace, pracovní list - test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Cílová skupina : žák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Stupeň a typ vzdělávání : základní vzdělávání 2. stupeň 1</a:t>
            </a:r>
            <a:r>
              <a:rPr lang="cs-CZ" sz="1400" dirty="0" smtClean="0">
                <a:solidFill>
                  <a:schemeClr val="tx1"/>
                </a:solidFill>
              </a:rPr>
              <a:t>.období</a:t>
            </a:r>
            <a:r>
              <a:rPr lang="cs-CZ" sz="1400" dirty="0">
                <a:solidFill>
                  <a:schemeClr val="tx1"/>
                </a:solidFill>
              </a:rPr>
              <a:t>, věková skupina : </a:t>
            </a:r>
            <a:r>
              <a:rPr lang="cs-CZ" sz="1400" dirty="0" smtClean="0">
                <a:solidFill>
                  <a:schemeClr val="tx1"/>
                </a:solidFill>
              </a:rPr>
              <a:t>13- 14 let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Žáci reagovali při procvičování učiva dle očekávání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Vnitřní energie. Teplo, test – List 1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, odpovědi 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1.</a:t>
            </a:r>
            <a:r>
              <a:rPr lang="cs-CZ" sz="2000" dirty="0" smtClean="0">
                <a:latin typeface="Calibri"/>
              </a:rPr>
              <a:t>     V jakých látkách se teplo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…………………………………..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šíří :          a) vedením                       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…………………………………..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b) prouděním      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…………………………………..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</a:t>
            </a:r>
            <a:r>
              <a:rPr lang="cs-CZ" sz="2000" dirty="0" smtClean="0">
                <a:latin typeface="Calibri"/>
              </a:rPr>
              <a:t>c) zářením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2.</a:t>
            </a:r>
            <a:r>
              <a:rPr lang="cs-CZ" sz="2000" dirty="0" smtClean="0">
                <a:latin typeface="Calibri"/>
              </a:rPr>
              <a:t>      Množství dodaného (odevzdaného)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rozdílu teplot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tepla </a:t>
            </a:r>
            <a:r>
              <a:rPr lang="cs-CZ" sz="2000" b="1" dirty="0" smtClean="0">
                <a:latin typeface="Calibri"/>
              </a:rPr>
              <a:t>ne</a:t>
            </a:r>
            <a:r>
              <a:rPr lang="cs-CZ" sz="2000" dirty="0" smtClean="0">
                <a:latin typeface="Calibri"/>
              </a:rPr>
              <a:t>závisí na :                                   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hmotnosti tělesa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 přesnosti teploměru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 smtClean="0">
                <a:latin typeface="Calibri"/>
              </a:rPr>
              <a:t>látce, z které je těleso                              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3.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Výměna tepla mezi tělesy </a:t>
            </a:r>
            <a:r>
              <a:rPr lang="cs-CZ" sz="2000" dirty="0" smtClean="0">
                <a:latin typeface="Calibri"/>
              </a:rPr>
              <a:t>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stýkají-li se tělesa stejné </a:t>
            </a:r>
            <a:r>
              <a:rPr lang="cs-CZ" sz="2000" b="1" dirty="0" smtClean="0">
                <a:latin typeface="Calibri"/>
              </a:rPr>
              <a:t>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nastane :     </a:t>
            </a:r>
            <a:r>
              <a:rPr lang="cs-CZ" sz="2000" dirty="0" smtClean="0">
                <a:latin typeface="Calibri"/>
              </a:rPr>
              <a:t>                                                           teploty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B  </a:t>
            </a:r>
            <a:r>
              <a:rPr lang="cs-CZ" sz="2000" dirty="0" smtClean="0">
                <a:latin typeface="Calibri"/>
              </a:rPr>
              <a:t>stýkají-li se tělesa různé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teploty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C</a:t>
            </a:r>
            <a:r>
              <a:rPr lang="cs-CZ" sz="2000" dirty="0" smtClean="0">
                <a:latin typeface="Calibri"/>
              </a:rPr>
              <a:t>  je-li teplota v okolí těles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stejná</a:t>
            </a:r>
            <a:r>
              <a:rPr lang="cs-CZ" sz="2000" dirty="0" smtClean="0">
                <a:latin typeface="Calibri"/>
              </a:rPr>
              <a:t>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D  vždy bez ohledu na teplotu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těles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Vnitřní energie. Teplo, test – List </a:t>
            </a:r>
            <a:r>
              <a:rPr lang="cs-CZ" sz="2000" b="1" u="sng" dirty="0" smtClean="0">
                <a:solidFill>
                  <a:srgbClr val="0000FF"/>
                </a:solidFill>
              </a:rPr>
              <a:t>2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, odpovědi  </a:t>
            </a:r>
            <a:endParaRPr lang="cs-CZ" sz="1600" b="1" u="sng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     </a:t>
            </a:r>
            <a:endParaRPr lang="cs-CZ" sz="1600" b="1" u="sng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>
                <a:latin typeface="Calibri"/>
              </a:rPr>
              <a:t>4</a:t>
            </a:r>
            <a:r>
              <a:rPr lang="cs-CZ" sz="1800" b="1" dirty="0" smtClean="0">
                <a:latin typeface="Calibri"/>
              </a:rPr>
              <a:t>.</a:t>
            </a:r>
            <a:r>
              <a:rPr lang="cs-CZ" sz="1800" dirty="0" smtClean="0">
                <a:latin typeface="Calibri"/>
              </a:rPr>
              <a:t>     Vnitřní energie kapalného                              </a:t>
            </a:r>
            <a:r>
              <a:rPr lang="cs-CZ" sz="1800" b="1" dirty="0" smtClean="0">
                <a:latin typeface="Calibri"/>
              </a:rPr>
              <a:t>A  </a:t>
            </a:r>
            <a:r>
              <a:rPr lang="cs-CZ" sz="1800" dirty="0" smtClean="0">
                <a:latin typeface="Calibri"/>
              </a:rPr>
              <a:t>dotyku s teplejším tělesem</a:t>
            </a:r>
            <a:endParaRPr lang="cs-CZ" sz="18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</a:t>
            </a:r>
            <a:r>
              <a:rPr lang="cs-CZ" sz="1800" dirty="0" smtClean="0">
                <a:latin typeface="Calibri"/>
              </a:rPr>
              <a:t>tělesa se </a:t>
            </a:r>
            <a:r>
              <a:rPr lang="cs-CZ" sz="1800" b="1" dirty="0" smtClean="0">
                <a:latin typeface="Calibri"/>
              </a:rPr>
              <a:t>ne</a:t>
            </a:r>
            <a:r>
              <a:rPr lang="cs-CZ" sz="1800" dirty="0" smtClean="0">
                <a:latin typeface="Calibri"/>
              </a:rPr>
              <a:t>zvýší při :</a:t>
            </a:r>
            <a:r>
              <a:rPr lang="cs-CZ" sz="1800" dirty="0" smtClean="0">
                <a:latin typeface="Calibri"/>
              </a:rPr>
              <a:t>                                      </a:t>
            </a:r>
            <a:r>
              <a:rPr lang="cs-CZ" sz="1800" b="1" dirty="0" smtClean="0">
                <a:latin typeface="Calibri"/>
              </a:rPr>
              <a:t>B  </a:t>
            </a:r>
            <a:r>
              <a:rPr lang="cs-CZ" sz="1800" dirty="0" smtClean="0">
                <a:latin typeface="Calibri"/>
              </a:rPr>
              <a:t>dolití vody o stejné teplotě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                                                                                     C  </a:t>
            </a:r>
            <a:r>
              <a:rPr lang="cs-CZ" sz="1800" dirty="0" smtClean="0">
                <a:latin typeface="Calibri"/>
              </a:rPr>
              <a:t>rozmíchání látky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                                                                                    D  </a:t>
            </a:r>
            <a:r>
              <a:rPr lang="cs-CZ" sz="1800" dirty="0" smtClean="0">
                <a:latin typeface="Calibri"/>
              </a:rPr>
              <a:t>dolití vody o vyšší teplotě</a:t>
            </a:r>
            <a:endParaRPr lang="cs-CZ" sz="1800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</a:t>
            </a:r>
            <a:endParaRPr lang="cs-CZ" sz="1800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>
                <a:latin typeface="Calibri"/>
              </a:rPr>
              <a:t>5</a:t>
            </a:r>
            <a:r>
              <a:rPr lang="cs-CZ" sz="1800" b="1" dirty="0" smtClean="0">
                <a:latin typeface="Calibri"/>
              </a:rPr>
              <a:t>.</a:t>
            </a:r>
            <a:r>
              <a:rPr lang="cs-CZ" sz="1800" dirty="0" smtClean="0">
                <a:latin typeface="Calibri"/>
              </a:rPr>
              <a:t>      Měrná tepelná kapacita                                 </a:t>
            </a:r>
            <a:r>
              <a:rPr lang="cs-CZ" sz="1800" b="1" dirty="0" smtClean="0">
                <a:latin typeface="Calibri"/>
              </a:rPr>
              <a:t>A  </a:t>
            </a:r>
            <a:r>
              <a:rPr lang="cs-CZ" sz="1800" dirty="0" err="1" smtClean="0">
                <a:latin typeface="Calibri"/>
              </a:rPr>
              <a:t>kJ</a:t>
            </a:r>
            <a:r>
              <a:rPr lang="cs-CZ" sz="1800" dirty="0" smtClean="0">
                <a:latin typeface="Calibri"/>
              </a:rPr>
              <a:t>/kg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</a:t>
            </a: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má jednotku</a:t>
            </a:r>
            <a:r>
              <a:rPr lang="cs-CZ" sz="1800" dirty="0" smtClean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:                                                 </a:t>
            </a:r>
            <a:r>
              <a:rPr lang="cs-CZ" sz="1800" dirty="0" smtClean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B  </a:t>
            </a:r>
            <a:r>
              <a:rPr lang="cs-CZ" sz="1800" dirty="0" smtClean="0">
                <a:latin typeface="Calibri"/>
              </a:rPr>
              <a:t>kg/</a:t>
            </a:r>
            <a:r>
              <a:rPr lang="cs-CZ" sz="1800" dirty="0" err="1" smtClean="0">
                <a:latin typeface="Calibri"/>
              </a:rPr>
              <a:t>kJ</a:t>
            </a:r>
            <a:r>
              <a:rPr lang="cs-CZ" sz="1800" dirty="0" smtClean="0">
                <a:latin typeface="Calibri"/>
              </a:rPr>
              <a:t>.°C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</a:t>
            </a: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                                                              </a:t>
            </a:r>
            <a:r>
              <a:rPr lang="cs-CZ" sz="1800" b="1" dirty="0" smtClean="0">
                <a:latin typeface="Calibri"/>
              </a:rPr>
              <a:t>C  </a:t>
            </a:r>
            <a:r>
              <a:rPr lang="cs-CZ" sz="1800" dirty="0" err="1" smtClean="0">
                <a:latin typeface="Calibri"/>
              </a:rPr>
              <a:t>kJ</a:t>
            </a:r>
            <a:r>
              <a:rPr lang="cs-CZ" sz="1800" dirty="0" smtClean="0">
                <a:latin typeface="Calibri"/>
              </a:rPr>
              <a:t>.°C/kg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                 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</a:t>
            </a:r>
            <a:r>
              <a:rPr lang="cs-CZ" sz="1800" b="1" dirty="0" smtClean="0">
                <a:latin typeface="Calibri"/>
              </a:rPr>
              <a:t>D  </a:t>
            </a:r>
            <a:r>
              <a:rPr lang="cs-CZ" sz="1800" dirty="0" err="1" smtClean="0">
                <a:latin typeface="Calibri"/>
              </a:rPr>
              <a:t>kJ</a:t>
            </a:r>
            <a:r>
              <a:rPr lang="cs-CZ" sz="1800" dirty="0" smtClean="0">
                <a:latin typeface="Calibri"/>
              </a:rPr>
              <a:t>/</a:t>
            </a:r>
            <a:r>
              <a:rPr lang="cs-CZ" sz="1800" dirty="0" err="1" smtClean="0">
                <a:latin typeface="Calibri"/>
              </a:rPr>
              <a:t>kg°C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                             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1800" b="1" dirty="0">
                <a:latin typeface="Calibri"/>
              </a:rPr>
              <a:t>6</a:t>
            </a:r>
            <a:r>
              <a:rPr lang="cs-CZ" sz="1800" b="1" dirty="0" smtClean="0">
                <a:latin typeface="Calibri"/>
              </a:rPr>
              <a:t>. </a:t>
            </a:r>
            <a:r>
              <a:rPr lang="cs-CZ" sz="1800" dirty="0" smtClean="0">
                <a:latin typeface="Calibri"/>
              </a:rPr>
              <a:t>    Teplo, které těleso přijme                             </a:t>
            </a:r>
            <a:r>
              <a:rPr lang="cs-CZ" sz="1800" b="1" dirty="0" smtClean="0">
                <a:latin typeface="Calibri"/>
              </a:rPr>
              <a:t>A</a:t>
            </a: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Q = </a:t>
            </a:r>
            <a:r>
              <a:rPr lang="cs-CZ" sz="1800" dirty="0" err="1" smtClean="0">
                <a:latin typeface="Calibri"/>
              </a:rPr>
              <a:t>m.c</a:t>
            </a:r>
            <a:r>
              <a:rPr lang="cs-CZ" sz="1800" dirty="0" smtClean="0">
                <a:latin typeface="Calibri"/>
              </a:rPr>
              <a:t>.(</a:t>
            </a:r>
            <a:r>
              <a:rPr lang="cs-CZ" sz="1800" dirty="0">
                <a:latin typeface="Calibri"/>
              </a:rPr>
              <a:t>t</a:t>
            </a:r>
            <a:r>
              <a:rPr lang="cs-CZ" sz="1800" baseline="-25000" dirty="0">
                <a:latin typeface="Calibri"/>
              </a:rPr>
              <a:t>2</a:t>
            </a: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. </a:t>
            </a:r>
            <a:r>
              <a:rPr lang="cs-CZ" sz="1800" dirty="0">
                <a:latin typeface="Calibri"/>
              </a:rPr>
              <a:t>t</a:t>
            </a:r>
            <a:r>
              <a:rPr lang="cs-CZ" sz="1800" baseline="-25000" dirty="0">
                <a:latin typeface="Calibri"/>
              </a:rPr>
              <a:t>1 </a:t>
            </a:r>
            <a:r>
              <a:rPr lang="cs-CZ" sz="1800" dirty="0" smtClean="0">
                <a:latin typeface="Calibri"/>
              </a:rPr>
              <a:t>)</a:t>
            </a:r>
            <a:endParaRPr lang="cs-CZ" sz="1800" dirty="0" smtClean="0">
              <a:latin typeface="Calibri"/>
            </a:endParaRPr>
          </a:p>
          <a:p>
            <a:pPr marL="343082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</a:t>
            </a: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nebo odevzdá při tepelné</a:t>
            </a:r>
            <a:r>
              <a:rPr lang="cs-CZ" sz="1800" dirty="0" smtClean="0">
                <a:latin typeface="Calibri"/>
              </a:rPr>
              <a:t>                            </a:t>
            </a:r>
            <a:r>
              <a:rPr lang="cs-CZ" sz="1800" b="1" dirty="0" smtClean="0">
                <a:latin typeface="Calibri"/>
              </a:rPr>
              <a:t>B   </a:t>
            </a:r>
            <a:r>
              <a:rPr lang="cs-CZ" sz="1800" dirty="0" smtClean="0">
                <a:latin typeface="Calibri"/>
              </a:rPr>
              <a:t>Q </a:t>
            </a:r>
            <a:r>
              <a:rPr lang="cs-CZ" sz="1800" dirty="0">
                <a:latin typeface="Calibri"/>
              </a:rPr>
              <a:t>= m</a:t>
            </a:r>
            <a:r>
              <a:rPr lang="cs-CZ" sz="1800" dirty="0" smtClean="0">
                <a:latin typeface="Calibri"/>
              </a:rPr>
              <a:t>. </a:t>
            </a:r>
            <a:r>
              <a:rPr lang="cs-CZ" sz="1800" dirty="0">
                <a:latin typeface="Calibri"/>
              </a:rPr>
              <a:t>t</a:t>
            </a:r>
            <a:r>
              <a:rPr lang="cs-CZ" sz="1800" baseline="-25000" dirty="0">
                <a:latin typeface="Calibri"/>
              </a:rPr>
              <a:t>2</a:t>
            </a:r>
            <a:r>
              <a:rPr lang="cs-CZ" sz="1800" dirty="0">
                <a:latin typeface="Calibri"/>
              </a:rPr>
              <a:t> – t</a:t>
            </a:r>
            <a:r>
              <a:rPr lang="cs-CZ" sz="1800" baseline="-25000" dirty="0">
                <a:latin typeface="Calibri"/>
              </a:rPr>
              <a:t>1 </a:t>
            </a:r>
            <a:r>
              <a:rPr lang="cs-CZ" sz="1800" dirty="0" smtClean="0">
                <a:latin typeface="Calibri"/>
              </a:rPr>
              <a:t>)</a:t>
            </a:r>
            <a:endParaRPr lang="cs-CZ" sz="1800" dirty="0" smtClean="0">
              <a:latin typeface="Calibri"/>
            </a:endParaRPr>
          </a:p>
          <a:p>
            <a:pPr marL="343082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         </a:t>
            </a:r>
            <a:r>
              <a:rPr lang="cs-CZ" sz="1800" dirty="0" smtClean="0">
                <a:latin typeface="Calibri"/>
              </a:rPr>
              <a:t>výměně, určíme podle vztahu </a:t>
            </a:r>
            <a:r>
              <a:rPr lang="cs-CZ" sz="1800" b="1" dirty="0" smtClean="0">
                <a:latin typeface="Calibri"/>
              </a:rPr>
              <a:t>                    C   </a:t>
            </a:r>
            <a:r>
              <a:rPr lang="cs-CZ" sz="1800" dirty="0" smtClean="0">
                <a:latin typeface="Calibri"/>
              </a:rPr>
              <a:t>Q </a:t>
            </a:r>
            <a:r>
              <a:rPr lang="cs-CZ" sz="1800" dirty="0">
                <a:latin typeface="Calibri"/>
              </a:rPr>
              <a:t>= </a:t>
            </a:r>
            <a:r>
              <a:rPr lang="cs-CZ" sz="1800" dirty="0" smtClean="0">
                <a:latin typeface="Calibri"/>
              </a:rPr>
              <a:t>c.(</a:t>
            </a:r>
            <a:r>
              <a:rPr lang="cs-CZ" sz="1800" dirty="0">
                <a:latin typeface="Calibri"/>
              </a:rPr>
              <a:t>t</a:t>
            </a:r>
            <a:r>
              <a:rPr lang="cs-CZ" sz="1800" baseline="-25000" dirty="0">
                <a:latin typeface="Calibri"/>
              </a:rPr>
              <a:t>2</a:t>
            </a:r>
            <a:r>
              <a:rPr lang="cs-CZ" sz="1800" dirty="0">
                <a:latin typeface="Calibri"/>
              </a:rPr>
              <a:t> – t</a:t>
            </a:r>
            <a:r>
              <a:rPr lang="cs-CZ" sz="1800" baseline="-25000" dirty="0">
                <a:latin typeface="Calibri"/>
              </a:rPr>
              <a:t>1 </a:t>
            </a:r>
            <a:r>
              <a:rPr lang="cs-CZ" sz="1800" dirty="0" smtClean="0">
                <a:latin typeface="Calibri"/>
              </a:rPr>
              <a:t>)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>
                <a:latin typeface="Calibri"/>
              </a:rPr>
              <a:t>                                                                                  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1800" b="1" dirty="0">
                <a:latin typeface="Calibri"/>
              </a:rPr>
              <a:t>D </a:t>
            </a:r>
            <a:r>
              <a:rPr lang="cs-CZ" sz="1800" b="1" dirty="0" smtClean="0">
                <a:latin typeface="Calibri"/>
              </a:rPr>
              <a:t>  </a:t>
            </a:r>
            <a:r>
              <a:rPr lang="cs-CZ" sz="1800" dirty="0" smtClean="0">
                <a:latin typeface="Calibri"/>
              </a:rPr>
              <a:t>Q </a:t>
            </a:r>
            <a:r>
              <a:rPr lang="cs-CZ" sz="1800" dirty="0">
                <a:latin typeface="Calibri"/>
              </a:rPr>
              <a:t>= </a:t>
            </a:r>
            <a:r>
              <a:rPr lang="cs-CZ" sz="1800" dirty="0" err="1">
                <a:latin typeface="Calibri"/>
              </a:rPr>
              <a:t>m.c</a:t>
            </a:r>
            <a:r>
              <a:rPr lang="cs-CZ" sz="1800" dirty="0">
                <a:latin typeface="Calibri"/>
              </a:rPr>
              <a:t>.( </a:t>
            </a:r>
            <a:r>
              <a:rPr lang="cs-CZ" sz="1800" dirty="0" smtClean="0">
                <a:latin typeface="Calibri"/>
              </a:rPr>
              <a:t>t</a:t>
            </a:r>
            <a:r>
              <a:rPr lang="cs-CZ" sz="1800" baseline="-25000" dirty="0" smtClean="0">
                <a:latin typeface="Calibri"/>
              </a:rPr>
              <a:t>2</a:t>
            </a: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– t</a:t>
            </a:r>
            <a:r>
              <a:rPr lang="cs-CZ" sz="1800" baseline="-25000" dirty="0" smtClean="0">
                <a:latin typeface="Calibri"/>
              </a:rPr>
              <a:t>1 </a:t>
            </a:r>
            <a:r>
              <a:rPr lang="cs-CZ" sz="1800" dirty="0" smtClean="0">
                <a:latin typeface="Calibri"/>
              </a:rPr>
              <a:t>)</a:t>
            </a:r>
            <a:endParaRPr lang="cs-CZ" sz="18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354660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Vnitřní energie. Teplo, test – List </a:t>
            </a:r>
            <a:r>
              <a:rPr lang="cs-CZ" sz="2000" b="1" u="sng" dirty="0">
                <a:solidFill>
                  <a:srgbClr val="0000FF"/>
                </a:solidFill>
              </a:rPr>
              <a:t>3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, odpovědi  </a:t>
            </a:r>
            <a:endParaRPr lang="cs-CZ" sz="1600" b="1" u="sng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     </a:t>
            </a:r>
            <a:endParaRPr lang="cs-CZ" sz="1600" b="1" u="sng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7</a:t>
            </a:r>
            <a:r>
              <a:rPr lang="cs-CZ" sz="1800" b="1" dirty="0" smtClean="0">
                <a:latin typeface="Calibri"/>
              </a:rPr>
              <a:t>.</a:t>
            </a:r>
            <a:r>
              <a:rPr lang="cs-CZ" sz="1800" dirty="0" smtClean="0">
                <a:latin typeface="Calibri"/>
              </a:rPr>
              <a:t>     Vypočítej teplo, které přijme voda                             </a:t>
            </a:r>
            <a:r>
              <a:rPr lang="cs-CZ" sz="1800" b="1" dirty="0" smtClean="0">
                <a:latin typeface="Calibri"/>
              </a:rPr>
              <a:t>A    </a:t>
            </a:r>
            <a:r>
              <a:rPr lang="cs-CZ" sz="1800" dirty="0" smtClean="0">
                <a:latin typeface="Calibri"/>
              </a:rPr>
              <a:t>200 </a:t>
            </a:r>
            <a:r>
              <a:rPr lang="cs-CZ" sz="1800" dirty="0" err="1" smtClean="0">
                <a:latin typeface="Calibri"/>
              </a:rPr>
              <a:t>kJ</a:t>
            </a:r>
            <a:endParaRPr lang="cs-CZ" sz="18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</a:t>
            </a:r>
            <a:r>
              <a:rPr lang="cs-CZ" sz="1800" dirty="0" smtClean="0">
                <a:latin typeface="Calibri"/>
              </a:rPr>
              <a:t>o hmotnosti 100 g při zahřátí z 18°C                         </a:t>
            </a:r>
            <a:r>
              <a:rPr lang="cs-CZ" sz="1800" b="1" dirty="0" smtClean="0">
                <a:latin typeface="Calibri"/>
              </a:rPr>
              <a:t>B  </a:t>
            </a:r>
            <a:r>
              <a:rPr lang="cs-CZ" sz="1800" dirty="0" smtClean="0">
                <a:latin typeface="Calibri"/>
              </a:rPr>
              <a:t>2000 </a:t>
            </a:r>
            <a:r>
              <a:rPr lang="cs-CZ" sz="1800" dirty="0" err="1" smtClean="0">
                <a:latin typeface="Calibri"/>
              </a:rPr>
              <a:t>kJ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na 38°C.                                                                         </a:t>
            </a:r>
            <a:r>
              <a:rPr lang="cs-CZ" sz="1800" b="1" dirty="0" smtClean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      8,4 </a:t>
            </a:r>
            <a:r>
              <a:rPr lang="cs-CZ" sz="1800" dirty="0" err="1" smtClean="0">
                <a:latin typeface="Calibri"/>
              </a:rPr>
              <a:t>kJ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     </a:t>
            </a:r>
            <a:r>
              <a:rPr lang="cs-CZ" sz="1800" b="1" dirty="0" smtClean="0">
                <a:latin typeface="Calibri"/>
              </a:rPr>
              <a:t>D  </a:t>
            </a:r>
            <a:r>
              <a:rPr lang="cs-CZ" sz="1800" dirty="0" smtClean="0">
                <a:latin typeface="Calibri"/>
              </a:rPr>
              <a:t>8400 </a:t>
            </a:r>
            <a:r>
              <a:rPr lang="cs-CZ" sz="1800" dirty="0" err="1" smtClean="0">
                <a:latin typeface="Calibri"/>
              </a:rPr>
              <a:t>kJ</a:t>
            </a:r>
            <a:endParaRPr lang="cs-CZ" sz="1800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</a:t>
            </a:r>
            <a:endParaRPr lang="cs-CZ" sz="1800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8</a:t>
            </a:r>
            <a:r>
              <a:rPr lang="cs-CZ" sz="1800" b="1" dirty="0" smtClean="0">
                <a:latin typeface="Calibri"/>
              </a:rPr>
              <a:t>.</a:t>
            </a:r>
            <a:r>
              <a:rPr lang="cs-CZ" sz="1800" dirty="0" smtClean="0">
                <a:latin typeface="Calibri"/>
              </a:rPr>
              <a:t>      Kalorimetr slouží k :                                           </a:t>
            </a:r>
            <a:r>
              <a:rPr lang="cs-CZ" sz="1800" b="1" dirty="0" smtClean="0">
                <a:latin typeface="Calibri"/>
              </a:rPr>
              <a:t>A  </a:t>
            </a:r>
            <a:r>
              <a:rPr lang="cs-CZ" sz="1800" dirty="0" smtClean="0">
                <a:latin typeface="Calibri"/>
              </a:rPr>
              <a:t>měření teploty tělesa</a:t>
            </a:r>
            <a:r>
              <a:rPr lang="cs-CZ" sz="1800" dirty="0" smtClean="0">
                <a:latin typeface="Calibri"/>
              </a:rPr>
              <a:t>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</a:t>
            </a:r>
            <a:r>
              <a:rPr lang="cs-CZ" sz="1800" dirty="0" smtClean="0">
                <a:latin typeface="Calibri"/>
              </a:rPr>
              <a:t>                                                                              </a:t>
            </a:r>
            <a:r>
              <a:rPr lang="cs-CZ" sz="1800" b="1" dirty="0" smtClean="0">
                <a:latin typeface="Calibri"/>
              </a:rPr>
              <a:t>B  </a:t>
            </a:r>
            <a:r>
              <a:rPr lang="cs-CZ" sz="1800" dirty="0" smtClean="0">
                <a:latin typeface="Calibri"/>
              </a:rPr>
              <a:t>zjištění  množství tepla přijatého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nebo odevzdaného tělesem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</a:t>
            </a: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                                                           </a:t>
            </a:r>
            <a:r>
              <a:rPr lang="cs-CZ" sz="1800" dirty="0" smtClean="0">
                <a:latin typeface="Calibri"/>
              </a:rPr>
              <a:t>     </a:t>
            </a:r>
            <a:r>
              <a:rPr lang="cs-CZ" sz="1800" b="1" dirty="0" smtClean="0">
                <a:latin typeface="Calibri"/>
              </a:rPr>
              <a:t>C  </a:t>
            </a:r>
            <a:r>
              <a:rPr lang="cs-CZ" sz="1800" dirty="0" smtClean="0">
                <a:latin typeface="Calibri"/>
              </a:rPr>
              <a:t>měření hmotnosti tělesa                                                                                                           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     </a:t>
            </a:r>
            <a:r>
              <a:rPr lang="cs-CZ" sz="1800" b="1" dirty="0" smtClean="0">
                <a:latin typeface="Calibri"/>
              </a:rPr>
              <a:t>D  </a:t>
            </a:r>
            <a:r>
              <a:rPr lang="cs-CZ" sz="1800" dirty="0" smtClean="0">
                <a:latin typeface="Calibri"/>
              </a:rPr>
              <a:t>zjištění hustoty vody                                                                                                                        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9</a:t>
            </a:r>
            <a:r>
              <a:rPr lang="cs-CZ" sz="1800" b="1" dirty="0" smtClean="0">
                <a:latin typeface="Calibri"/>
              </a:rPr>
              <a:t>. </a:t>
            </a:r>
            <a:r>
              <a:rPr lang="cs-CZ" sz="1800" dirty="0" smtClean="0">
                <a:latin typeface="Calibri"/>
              </a:rPr>
              <a:t>    </a:t>
            </a:r>
            <a:r>
              <a:rPr lang="cs-CZ" sz="1800" dirty="0" smtClean="0">
                <a:latin typeface="Calibri"/>
              </a:rPr>
              <a:t>Mezi dobré tepelné vodiče patří</a:t>
            </a:r>
            <a:r>
              <a:rPr lang="cs-CZ" sz="1800" dirty="0" smtClean="0">
                <a:latin typeface="Calibri"/>
              </a:rPr>
              <a:t>                                       </a:t>
            </a:r>
            <a:r>
              <a:rPr lang="cs-CZ" sz="1800" b="1" dirty="0" smtClean="0">
                <a:latin typeface="Calibri"/>
              </a:rPr>
              <a:t>A</a:t>
            </a: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vzduch</a:t>
            </a:r>
            <a:endParaRPr lang="cs-CZ" sz="1800" dirty="0" smtClean="0">
              <a:latin typeface="Calibri"/>
            </a:endParaRPr>
          </a:p>
          <a:p>
            <a:pPr marL="343082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</a:t>
            </a: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nebo odevzdá při tepelné</a:t>
            </a:r>
            <a:r>
              <a:rPr lang="cs-CZ" sz="1800" dirty="0" smtClean="0">
                <a:latin typeface="Calibri"/>
              </a:rPr>
              <a:t>                                                  </a:t>
            </a:r>
            <a:r>
              <a:rPr lang="cs-CZ" sz="1800" b="1" dirty="0" smtClean="0">
                <a:latin typeface="Calibri"/>
              </a:rPr>
              <a:t>B   </a:t>
            </a:r>
            <a:r>
              <a:rPr lang="cs-CZ" sz="1800" dirty="0" smtClean="0">
                <a:latin typeface="Calibri"/>
              </a:rPr>
              <a:t>dřevo</a:t>
            </a:r>
            <a:endParaRPr lang="cs-CZ" sz="1800" dirty="0" smtClean="0">
              <a:latin typeface="Calibri"/>
            </a:endParaRPr>
          </a:p>
          <a:p>
            <a:pPr marL="343082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         </a:t>
            </a:r>
            <a:r>
              <a:rPr lang="cs-CZ" sz="1800" dirty="0" smtClean="0">
                <a:latin typeface="Calibri"/>
              </a:rPr>
              <a:t>výměně, určíme podle vztahu </a:t>
            </a:r>
            <a:r>
              <a:rPr lang="cs-CZ" sz="1800" b="1" dirty="0" smtClean="0">
                <a:latin typeface="Calibri"/>
              </a:rPr>
              <a:t>                                          C   </a:t>
            </a:r>
            <a:r>
              <a:rPr lang="cs-CZ" sz="1800" dirty="0" smtClean="0">
                <a:latin typeface="Calibri"/>
              </a:rPr>
              <a:t>kovy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>
                <a:latin typeface="Calibri"/>
              </a:rPr>
              <a:t>                                                                                  </a:t>
            </a:r>
            <a:r>
              <a:rPr lang="cs-CZ" sz="1800" b="1" dirty="0" smtClean="0">
                <a:latin typeface="Calibri"/>
              </a:rPr>
              <a:t>                       </a:t>
            </a:r>
            <a:r>
              <a:rPr lang="cs-CZ" sz="1800" b="1" dirty="0">
                <a:latin typeface="Calibri"/>
              </a:rPr>
              <a:t>D </a:t>
            </a:r>
            <a:r>
              <a:rPr lang="cs-CZ" sz="1800" b="1" dirty="0" smtClean="0">
                <a:latin typeface="Calibri"/>
              </a:rPr>
              <a:t>  </a:t>
            </a:r>
            <a:r>
              <a:rPr lang="cs-CZ" sz="1800" dirty="0" smtClean="0">
                <a:latin typeface="Calibri"/>
              </a:rPr>
              <a:t>papír</a:t>
            </a:r>
            <a:endParaRPr lang="cs-CZ" sz="18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123025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Vnitřní energie. Teplo, test – List </a:t>
            </a:r>
            <a:r>
              <a:rPr lang="cs-CZ" sz="2000" b="1" u="sng" dirty="0" smtClean="0">
                <a:solidFill>
                  <a:srgbClr val="0000FF"/>
                </a:solidFill>
              </a:rPr>
              <a:t>4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, odpovědi  </a:t>
            </a:r>
            <a:r>
              <a:rPr lang="cs-CZ" sz="1600" b="1" u="sng" dirty="0" smtClean="0">
                <a:latin typeface="Calibri"/>
              </a:rPr>
              <a:t>   </a:t>
            </a:r>
            <a:endParaRPr lang="cs-CZ" sz="1600" b="1" u="sng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10.        </a:t>
            </a:r>
            <a:r>
              <a:rPr lang="cs-CZ" sz="1800" dirty="0" smtClean="0">
                <a:latin typeface="Calibri"/>
              </a:rPr>
              <a:t>Co nám vyjadřuje měrná tepelná kapacita (c) ?    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</a:t>
            </a:r>
            <a:endParaRPr lang="cs-CZ" sz="1800" dirty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</a:t>
            </a:r>
            <a:endParaRPr lang="cs-CZ" sz="1800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11.       </a:t>
            </a:r>
            <a:r>
              <a:rPr lang="cs-CZ" sz="1800" dirty="0" smtClean="0">
                <a:latin typeface="Calibri"/>
              </a:rPr>
              <a:t>Těleso z mědi odevzdalo teplo 45400 J, jeho teplota klesla ze 125°C na 25°C,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urči hmotnost tělesa z mědi. ( c = 380 J/</a:t>
            </a:r>
            <a:r>
              <a:rPr lang="cs-CZ" sz="1800" dirty="0" err="1" smtClean="0">
                <a:latin typeface="Calibri"/>
              </a:rPr>
              <a:t>kg.°C</a:t>
            </a:r>
            <a:r>
              <a:rPr lang="cs-CZ" sz="1800" dirty="0" smtClean="0">
                <a:latin typeface="Calibri"/>
              </a:rPr>
              <a:t> )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12</a:t>
            </a:r>
            <a:r>
              <a:rPr lang="cs-CZ" sz="1800" b="1" dirty="0" smtClean="0">
                <a:latin typeface="Calibri"/>
              </a:rPr>
              <a:t>. </a:t>
            </a:r>
            <a:r>
              <a:rPr lang="cs-CZ" sz="1800" dirty="0" smtClean="0">
                <a:latin typeface="Calibri"/>
              </a:rPr>
              <a:t>    Nejvíce tepelného záření pohltí                                       </a:t>
            </a:r>
            <a:r>
              <a:rPr lang="cs-CZ" sz="1800" b="1" dirty="0" smtClean="0">
                <a:latin typeface="Calibri"/>
              </a:rPr>
              <a:t>A</a:t>
            </a: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černý a lesklý</a:t>
            </a:r>
            <a:endParaRPr lang="cs-CZ" sz="1800" dirty="0" smtClean="0">
              <a:latin typeface="Calibri"/>
            </a:endParaRPr>
          </a:p>
          <a:p>
            <a:pPr marL="343082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</a:t>
            </a: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(ohřejí) se stěny tělesa, které mají povrch:</a:t>
            </a:r>
            <a:r>
              <a:rPr lang="cs-CZ" sz="1800" dirty="0" smtClean="0">
                <a:latin typeface="Calibri"/>
              </a:rPr>
              <a:t>                    </a:t>
            </a:r>
            <a:r>
              <a:rPr lang="cs-CZ" sz="1800" b="1" dirty="0" smtClean="0">
                <a:latin typeface="Calibri"/>
              </a:rPr>
              <a:t>B   </a:t>
            </a:r>
            <a:r>
              <a:rPr lang="cs-CZ" sz="1800" dirty="0" smtClean="0">
                <a:latin typeface="Calibri"/>
              </a:rPr>
              <a:t>bílý a drsný</a:t>
            </a:r>
            <a:endParaRPr lang="cs-CZ" sz="1800" dirty="0" smtClean="0">
              <a:latin typeface="Calibri"/>
            </a:endParaRPr>
          </a:p>
          <a:p>
            <a:pPr marL="343082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         </a:t>
            </a:r>
            <a:r>
              <a:rPr lang="cs-CZ" sz="1800" b="1" dirty="0" smtClean="0">
                <a:latin typeface="Calibri"/>
              </a:rPr>
              <a:t>                                                                                                C   </a:t>
            </a:r>
            <a:r>
              <a:rPr lang="cs-CZ" sz="1800" dirty="0" smtClean="0">
                <a:latin typeface="Calibri"/>
              </a:rPr>
              <a:t>černý a drsný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>
                <a:latin typeface="Calibri"/>
              </a:rPr>
              <a:t>                                                                                  </a:t>
            </a:r>
            <a:r>
              <a:rPr lang="cs-CZ" sz="1800" b="1" dirty="0" smtClean="0">
                <a:latin typeface="Calibri"/>
              </a:rPr>
              <a:t>                        </a:t>
            </a:r>
            <a:r>
              <a:rPr lang="cs-CZ" sz="1800" b="1" dirty="0">
                <a:latin typeface="Calibri"/>
              </a:rPr>
              <a:t>D </a:t>
            </a:r>
            <a:r>
              <a:rPr lang="cs-CZ" sz="1800" b="1" dirty="0" smtClean="0">
                <a:latin typeface="Calibri"/>
              </a:rPr>
              <a:t>  </a:t>
            </a:r>
            <a:r>
              <a:rPr lang="cs-CZ" sz="1800" dirty="0" smtClean="0">
                <a:latin typeface="Calibri"/>
              </a:rPr>
              <a:t>bílý a lesklý</a:t>
            </a:r>
            <a:endParaRPr lang="cs-CZ" sz="18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186700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FF0000"/>
                </a:solidFill>
              </a:rPr>
              <a:t>Vnitřní energie. Teplo, 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r>
              <a:rPr lang="cs-CZ" sz="2000" b="1" u="sng" dirty="0" smtClean="0">
                <a:solidFill>
                  <a:srgbClr val="FF0000"/>
                </a:solidFill>
              </a:rPr>
              <a:t>test – řešení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052736"/>
            <a:ext cx="8229600" cy="561662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u="sng" dirty="0" smtClean="0">
                <a:latin typeface="Calibri"/>
              </a:rPr>
              <a:t>Úkol    Správná odpověď                                                                 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1.    </a:t>
            </a:r>
            <a:r>
              <a:rPr lang="cs-CZ" sz="1800" b="1" dirty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  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                                                        </a:t>
            </a:r>
            <a:endParaRPr lang="cs-CZ" sz="18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2.   </a:t>
            </a:r>
            <a:r>
              <a:rPr lang="cs-CZ" sz="1800" b="1" dirty="0" smtClean="0">
                <a:latin typeface="Calibri"/>
              </a:rPr>
              <a:t> C</a:t>
            </a:r>
            <a:r>
              <a:rPr lang="cs-CZ" sz="1800" dirty="0" smtClean="0">
                <a:latin typeface="Calibri"/>
              </a:rPr>
              <a:t>   1 b.                  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3. 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4.   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B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5.    </a:t>
            </a:r>
            <a:r>
              <a:rPr lang="cs-CZ" sz="1800" b="1" dirty="0">
                <a:latin typeface="Calibri"/>
              </a:rPr>
              <a:t>D</a:t>
            </a:r>
            <a:r>
              <a:rPr lang="cs-CZ" sz="1800" dirty="0" smtClean="0">
                <a:latin typeface="Calibri"/>
              </a:rPr>
              <a:t>   1 b.</a:t>
            </a:r>
            <a:r>
              <a:rPr lang="cs-CZ" sz="1800" b="1" dirty="0" smtClean="0">
                <a:latin typeface="Calibri"/>
              </a:rPr>
              <a:t>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6.    </a:t>
            </a:r>
            <a:r>
              <a:rPr lang="cs-CZ" sz="1800" b="1" dirty="0">
                <a:latin typeface="Calibri"/>
              </a:rPr>
              <a:t>D</a:t>
            </a:r>
            <a:r>
              <a:rPr lang="cs-CZ" sz="1800" b="1" dirty="0" smtClean="0">
                <a:latin typeface="Calibri"/>
              </a:rPr>
              <a:t>   </a:t>
            </a:r>
            <a:r>
              <a:rPr lang="cs-CZ" sz="1800" dirty="0">
                <a:latin typeface="Calibri"/>
              </a:rPr>
              <a:t>1</a:t>
            </a:r>
            <a:r>
              <a:rPr lang="cs-CZ" sz="1800" dirty="0" smtClean="0">
                <a:latin typeface="Calibri"/>
              </a:rPr>
              <a:t> b.  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7.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</a:t>
            </a:r>
            <a:endParaRPr lang="cs-CZ" sz="18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8. 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9.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 </a:t>
            </a:r>
            <a:r>
              <a:rPr lang="cs-CZ" sz="1800" dirty="0" smtClean="0">
                <a:latin typeface="Calibri"/>
              </a:rPr>
              <a:t>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10.    </a:t>
            </a:r>
            <a:r>
              <a:rPr lang="cs-CZ" sz="1800" b="1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</a:t>
            </a:r>
            <a:r>
              <a:rPr lang="cs-CZ" sz="1800" dirty="0" smtClean="0">
                <a:latin typeface="Calibri"/>
              </a:rPr>
              <a:t>1 b. </a:t>
            </a: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( množství tepla, které je nutné dodat, aby se 1 kg látky ohřál o 1 °C) 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11.    </a:t>
            </a:r>
            <a:r>
              <a:rPr lang="cs-CZ" sz="1800" b="1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</a:t>
            </a:r>
            <a:r>
              <a:rPr lang="cs-CZ" sz="1800" dirty="0" smtClean="0">
                <a:latin typeface="Calibri"/>
              </a:rPr>
              <a:t>1 b. </a:t>
            </a:r>
            <a:r>
              <a:rPr lang="cs-CZ" sz="1800" dirty="0" smtClean="0">
                <a:latin typeface="Calibri"/>
              </a:rPr>
              <a:t> (11,9 kg)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12.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 </a:t>
            </a:r>
            <a:r>
              <a:rPr lang="cs-CZ" sz="1800" dirty="0" smtClean="0">
                <a:latin typeface="Calibri"/>
              </a:rPr>
              <a:t>1 b.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</a:t>
            </a:r>
            <a:r>
              <a:rPr lang="cs-CZ" sz="2000" dirty="0" smtClean="0">
                <a:latin typeface="Calibri"/>
              </a:rPr>
              <a:t>                                                 </a:t>
            </a: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902351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FF0000"/>
                </a:solidFill>
              </a:rPr>
              <a:t>Vnitřní energie. </a:t>
            </a:r>
            <a:r>
              <a:rPr lang="cs-CZ" sz="2000" b="1" u="sng" dirty="0" smtClean="0">
                <a:solidFill>
                  <a:srgbClr val="FF0000"/>
                </a:solidFill>
              </a:rPr>
              <a:t>Teplo, test –</a:t>
            </a:r>
            <a:r>
              <a:rPr lang="cs-CZ" sz="2000" b="1" u="sng" dirty="0">
                <a:solidFill>
                  <a:srgbClr val="FF0000"/>
                </a:solidFill>
              </a:rPr>
              <a:t> návrh hodnocení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r>
              <a:rPr lang="cs-CZ" sz="2000" b="1" u="sng" dirty="0" smtClean="0">
                <a:solidFill>
                  <a:srgbClr val="FF0000"/>
                </a:solidFill>
              </a:rPr>
              <a:t/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u="sng" dirty="0">
                <a:latin typeface="Calibri"/>
              </a:rPr>
              <a:t> </a:t>
            </a:r>
            <a:r>
              <a:rPr lang="cs-CZ" sz="2000" b="1" u="sng" dirty="0" smtClean="0">
                <a:latin typeface="Calibri"/>
              </a:rPr>
              <a:t>           Počet bodů           Známka                                               </a:t>
            </a:r>
            <a:endParaRPr lang="cs-CZ" sz="20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12 b. – 11  b.  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1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</a:t>
            </a:r>
            <a:r>
              <a:rPr lang="cs-CZ" sz="2000" u="sng" dirty="0">
                <a:latin typeface="Calibri"/>
              </a:rPr>
              <a:t> </a:t>
            </a:r>
            <a:r>
              <a:rPr lang="cs-CZ" sz="2000" u="sng" dirty="0" smtClean="0">
                <a:latin typeface="Calibri"/>
              </a:rPr>
              <a:t>      </a:t>
            </a:r>
            <a:r>
              <a:rPr lang="cs-CZ" sz="2000" b="1" u="sng" dirty="0" smtClean="0">
                <a:latin typeface="Calibri"/>
              </a:rPr>
              <a:t> </a:t>
            </a:r>
            <a:r>
              <a:rPr lang="cs-CZ" sz="2000" u="sng" dirty="0" smtClean="0">
                <a:latin typeface="Calibri"/>
              </a:rPr>
              <a:t>10 </a:t>
            </a:r>
            <a:r>
              <a:rPr lang="cs-CZ" sz="2000" u="sng" dirty="0">
                <a:latin typeface="Calibri"/>
              </a:rPr>
              <a:t>b. </a:t>
            </a:r>
            <a:r>
              <a:rPr lang="cs-CZ" sz="2000" u="sng" dirty="0" smtClean="0">
                <a:latin typeface="Calibri"/>
              </a:rPr>
              <a:t>–   8 </a:t>
            </a:r>
            <a:r>
              <a:rPr lang="cs-CZ" sz="2000" u="sng" dirty="0">
                <a:latin typeface="Calibri"/>
              </a:rPr>
              <a:t>b. </a:t>
            </a:r>
            <a:r>
              <a:rPr lang="cs-CZ" sz="2000" b="1" u="sng" dirty="0">
                <a:latin typeface="Calibri"/>
              </a:rPr>
              <a:t>  </a:t>
            </a:r>
            <a:r>
              <a:rPr lang="cs-CZ" sz="2000" b="1" u="sng" dirty="0" smtClean="0">
                <a:latin typeface="Calibri"/>
              </a:rPr>
              <a:t>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2  </a:t>
            </a:r>
            <a:r>
              <a:rPr lang="cs-CZ" sz="2000" b="1" u="sng" dirty="0" smtClean="0">
                <a:latin typeface="Calibri"/>
              </a:rPr>
              <a:t>             </a:t>
            </a:r>
            <a:endParaRPr lang="cs-CZ" sz="2000" u="sng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 7 b. –    5 b.</a:t>
            </a:r>
            <a:r>
              <a:rPr lang="cs-CZ" sz="2000" b="1" u="sng" dirty="0" smtClean="0">
                <a:latin typeface="Calibri"/>
              </a:rPr>
              <a:t>  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3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 4 b. –    2 b.  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4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  1 b. –   0  b.  </a:t>
            </a:r>
            <a:r>
              <a:rPr lang="cs-CZ" sz="2000" b="1" u="sng" dirty="0" smtClean="0">
                <a:latin typeface="Calibri"/>
              </a:rPr>
              <a:t>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5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dirty="0">
                <a:latin typeface="Calibri"/>
              </a:rPr>
              <a:t> </a:t>
            </a:r>
            <a:endParaRPr lang="cs-CZ" sz="2000" b="1" dirty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84816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3809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1468</TotalTime>
  <Words>817</Words>
  <Application>Microsoft Office PowerPoint</Application>
  <PresentationFormat>Předvádění na obrazovce (4:3)</PresentationFormat>
  <Paragraphs>122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Vnitřní energie. Teplo, test – List 1 </vt:lpstr>
      <vt:lpstr>Vnitřní energie. Teplo, test – List 2 </vt:lpstr>
      <vt:lpstr>Vnitřní energie. Teplo, test – List 3 </vt:lpstr>
      <vt:lpstr>Vnitřní energie. Teplo, test – List 4 </vt:lpstr>
      <vt:lpstr>Vnitřní energie. Teplo,  test – řešení</vt:lpstr>
      <vt:lpstr>Vnitřní energie. Teplo, test – návrh hodnocení 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Uživatel</cp:lastModifiedBy>
  <cp:revision>132</cp:revision>
  <dcterms:created xsi:type="dcterms:W3CDTF">2012-06-01T22:10:47Z</dcterms:created>
  <dcterms:modified xsi:type="dcterms:W3CDTF">2013-05-27T20:24:05Z</dcterms:modified>
</cp:coreProperties>
</file>