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80" r:id="rId5"/>
    <p:sldId id="281" r:id="rId6"/>
    <p:sldId id="292" r:id="rId7"/>
    <p:sldId id="282" r:id="rId8"/>
    <p:sldId id="283" r:id="rId9"/>
    <p:sldId id="284" r:id="rId10"/>
    <p:sldId id="293" r:id="rId11"/>
    <p:sldId id="290" r:id="rId12"/>
    <p:sldId id="285" r:id="rId13"/>
    <p:sldId id="291" r:id="rId14"/>
    <p:sldId id="289" r:id="rId15"/>
  </p:sldIdLst>
  <p:sldSz cx="9144000" cy="6858000" type="screen4x3"/>
  <p:notesSz cx="6797675" cy="9928225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01" autoAdjust="0"/>
  </p:normalViewPr>
  <p:slideViewPr>
    <p:cSldViewPr>
      <p:cViewPr>
        <p:scale>
          <a:sx n="66" d="100"/>
          <a:sy n="66" d="100"/>
        </p:scale>
        <p:origin x="-63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99E0314E-4C9B-42A0-9342-F8184F8A71D0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D13D826-A120-4CB0-8214-58C2843F63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2A86A7-7E68-440E-B6B6-1B5BE7374FD8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C0246-A488-4F4A-8F9F-8CFE6C57A4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6FA26-7F73-401A-BDAA-7D4C77DB2B13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FF45B-AABB-4FE3-8D70-FE37C25DE95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6D194E-7683-4135-9DD7-2D60AAED87A1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FB2CF-E5F3-4A46-9A61-65E0163DB1B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3DAFF4-7EE1-4F50-952C-277905249D0B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E7435-1147-470C-80FC-ABB1C4E321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8E9E9-F902-41B2-885B-1BFFEFB8337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FA480-0372-40F2-A534-8B7FFFDB97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762FD-0F56-46E6-83E4-720405E67A9C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7E588-21B0-4941-B4D0-4049F098D5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E0AEB-97BF-45DA-8602-700C1E157470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5C8B0-F39E-48DF-B9A7-581D26F3205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B5755-69CB-4D48-987C-85E3EABE6F21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29D2E0-8A05-4C48-A5EB-5D1CEF4A1F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99814B-769B-4B9B-B9F0-4A17C04720A3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C4E17-3364-440C-A694-6EC73A5D52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063313-741E-49B5-B427-6909922779D5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5344C-4EDE-4131-898C-C7AEDD2119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fld id="{2554B1E3-45FF-4A86-8346-4F32AF7ABE36}" type="datetimeFigureOut">
              <a:rPr lang="cs-CZ"/>
              <a:pPr>
                <a:defRPr/>
              </a:pPr>
              <a:t>27.5.2013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  <a:cs typeface="+mn-cs"/>
              </a:defRPr>
            </a:lvl1pPr>
          </a:lstStyle>
          <a:p>
            <a:pPr>
              <a:defRPr/>
            </a:pPr>
            <a:fld id="{D385F743-B7F7-4CE5-973D-E9B6D071E25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6" r:id="rId2"/>
    <p:sldLayoutId id="2147483795" r:id="rId3"/>
    <p:sldLayoutId id="2147483794" r:id="rId4"/>
    <p:sldLayoutId id="2147483793" r:id="rId5"/>
    <p:sldLayoutId id="2147483792" r:id="rId6"/>
    <p:sldLayoutId id="2147483791" r:id="rId7"/>
    <p:sldLayoutId id="2147483798" r:id="rId8"/>
    <p:sldLayoutId id="2147483799" r:id="rId9"/>
    <p:sldLayoutId id="2147483790" r:id="rId10"/>
    <p:sldLayoutId id="214748378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Podnadpis 2"/>
          <p:cNvSpPr>
            <a:spLocks noGrp="1"/>
          </p:cNvSpPr>
          <p:nvPr>
            <p:ph type="subTitle" idx="1"/>
          </p:nvPr>
        </p:nvSpPr>
        <p:spPr>
          <a:xfrm>
            <a:off x="4733925" y="4421188"/>
            <a:ext cx="3309938" cy="1260475"/>
          </a:xfrm>
        </p:spPr>
        <p:txBody>
          <a:bodyPr/>
          <a:lstStyle/>
          <a:p>
            <a:pPr eaLnBrk="1" hangingPunct="1"/>
            <a:r>
              <a:rPr lang="cs-CZ" sz="2400" smtClean="0">
                <a:solidFill>
                  <a:srgbClr val="443329"/>
                </a:solidFill>
                <a:latin typeface="Arial" charset="0"/>
                <a:cs typeface="Arial" charset="0"/>
              </a:rPr>
              <a:t>Vytápění</a:t>
            </a:r>
          </a:p>
          <a:p>
            <a:pPr eaLnBrk="1" hangingPunct="1"/>
            <a:r>
              <a:rPr lang="cs-CZ" sz="2400" smtClean="0">
                <a:solidFill>
                  <a:srgbClr val="443329"/>
                </a:solidFill>
                <a:latin typeface="Arial" charset="0"/>
                <a:cs typeface="Arial" charset="0"/>
              </a:rPr>
              <a:t>Dálkové vytápění</a:t>
            </a:r>
          </a:p>
          <a:p>
            <a:pPr eaLnBrk="1" hangingPunct="1"/>
            <a:endParaRPr lang="cs-CZ" sz="2400" smtClean="0">
              <a:solidFill>
                <a:srgbClr val="443329"/>
              </a:solidFill>
              <a:latin typeface="Arial" charset="0"/>
              <a:cs typeface="Arial" charset="0"/>
            </a:endParaRPr>
          </a:p>
        </p:txBody>
      </p:sp>
      <p:pic>
        <p:nvPicPr>
          <p:cNvPr id="1331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b="1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Výukový materiál</a:t>
            </a:r>
            <a:endParaRPr lang="cs-CZ" sz="4800" b="1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CZ.1.07/1.5.00/34.0608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III/2 Inovace a zkvalitnění výuky prostřednictvím ICT</a:t>
            </a:r>
          </a:p>
          <a:p>
            <a:pPr marL="0" indent="0" eaLnBrk="1" hangingPunct="1">
              <a:lnSpc>
                <a:spcPct val="150000"/>
              </a:lnSpc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Arial" charset="0"/>
                <a:cs typeface="Arial" charset="0"/>
              </a:rPr>
              <a:t> 09_01_32_INOVACE_</a:t>
            </a:r>
            <a:r>
              <a:rPr lang="cs-CZ" dirty="0" smtClean="0">
                <a:latin typeface="Arial" charset="0"/>
                <a:cs typeface="Arial" charset="0"/>
              </a:rPr>
              <a:t>13	</a:t>
            </a: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  <a:p>
            <a:pPr marL="0" indent="0" eaLnBrk="1" hangingPunct="1">
              <a:buFont typeface="Wingdings 2" pitchFamily="18" charset="2"/>
              <a:buNone/>
              <a:defRPr/>
            </a:pPr>
            <a:endParaRPr lang="cs-CZ" dirty="0" smtClean="0">
              <a:latin typeface="Arial" charset="0"/>
              <a:cs typeface="Arial" charset="0"/>
            </a:endParaRPr>
          </a:p>
        </p:txBody>
      </p:sp>
      <p:pic>
        <p:nvPicPr>
          <p:cNvPr id="14339" name="Picture 2" descr="http://7zs.wz.cz/opvk%20velke%20lo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43213" y="5299075"/>
            <a:ext cx="3168650" cy="7858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extovéPole 2"/>
          <p:cNvSpPr txBox="1">
            <a:spLocks noChangeArrowheads="1"/>
          </p:cNvSpPr>
          <p:nvPr/>
        </p:nvSpPr>
        <p:spPr bwMode="auto">
          <a:xfrm>
            <a:off x="684213" y="369888"/>
            <a:ext cx="8210550" cy="1311275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endParaRPr lang="cs-CZ" sz="1600"/>
          </a:p>
          <a:p>
            <a:pPr algn="ctr"/>
            <a:r>
              <a:rPr lang="cs-CZ" sz="4000"/>
              <a:t>Dálkové vytápění</a:t>
            </a:r>
          </a:p>
          <a:p>
            <a:pPr algn="ctr"/>
            <a:endParaRPr lang="cs-CZ" sz="240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1327150"/>
            <a:ext cx="8280400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Předmět: 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Vytápění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Ročník: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 I.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Jméno autora: 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Ing.Dagmar Poledňáková</a:t>
            </a:r>
          </a:p>
          <a:p>
            <a:pPr marL="0" indent="0" eaLnBrk="1" hangingPunct="1">
              <a:lnSpc>
                <a:spcPct val="140000"/>
              </a:lnSpc>
              <a:spcBef>
                <a:spcPct val="0"/>
              </a:spcBef>
              <a:buFont typeface="Wingdings 2" pitchFamily="18" charset="2"/>
              <a:buNone/>
              <a:defRPr/>
            </a:pPr>
            <a:r>
              <a:rPr lang="cs-CZ" sz="2200" b="1" smtClean="0">
                <a:solidFill>
                  <a:srgbClr val="000000"/>
                </a:solidFill>
                <a:latin typeface="Arial" charset="0"/>
                <a:cs typeface="Arial" charset="0"/>
              </a:rPr>
              <a:t>Škola:</a:t>
            </a:r>
            <a:r>
              <a:rPr lang="cs-CZ" sz="2200" smtClean="0">
                <a:solidFill>
                  <a:srgbClr val="000000"/>
                </a:solidFill>
                <a:latin typeface="Arial" charset="0"/>
                <a:cs typeface="Arial" charset="0"/>
              </a:rPr>
              <a:t> SPŠ Hranice</a:t>
            </a: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b="1" smtClean="0"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en-GB" sz="220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marL="0" indent="0" eaLnBrk="1" hangingPunct="1">
              <a:lnSpc>
                <a:spcPct val="90000"/>
              </a:lnSpc>
              <a:buFont typeface="Wingdings 2" pitchFamily="18" charset="2"/>
              <a:buNone/>
              <a:defRPr/>
            </a:pPr>
            <a:endParaRPr lang="cs-CZ" sz="2200" smtClean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95288" y="6143625"/>
            <a:ext cx="8280400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Ing.Dagmar Poledňáková. </a:t>
            </a:r>
          </a:p>
          <a:p>
            <a:pPr algn="ctr">
              <a:defRPr/>
            </a:pPr>
            <a:r>
              <a:rPr lang="cs-CZ" sz="1400" i="1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15364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246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cs-CZ" sz="2200" b="1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200" b="1">
                <a:solidFill>
                  <a:srgbClr val="000000"/>
                </a:solidFill>
              </a:rPr>
              <a:t>Anotace : </a:t>
            </a:r>
            <a:r>
              <a:rPr lang="cs-CZ" sz="2200">
                <a:solidFill>
                  <a:srgbClr val="000000"/>
                </a:solidFill>
              </a:rPr>
              <a:t>Prezentace představuje dálkové vytápění a centrální zásobování teplem. Slouží jako výukový materiál.</a:t>
            </a:r>
          </a:p>
          <a:p>
            <a:pPr algn="just"/>
            <a:endParaRPr lang="cs-CZ" sz="2200">
              <a:solidFill>
                <a:srgbClr val="000000"/>
              </a:solidFill>
            </a:endParaRPr>
          </a:p>
          <a:p>
            <a:pPr algn="just"/>
            <a:endParaRPr lang="cs-CZ" sz="2200">
              <a:solidFill>
                <a:srgbClr val="000000"/>
              </a:solidFill>
            </a:endParaRPr>
          </a:p>
          <a:p>
            <a:pPr algn="just"/>
            <a:r>
              <a:rPr lang="cs-CZ" sz="2200" b="1">
                <a:solidFill>
                  <a:srgbClr val="000000"/>
                </a:solidFill>
              </a:rPr>
              <a:t>Klíčová slova: </a:t>
            </a:r>
            <a:r>
              <a:rPr lang="cs-CZ" sz="2200">
                <a:solidFill>
                  <a:srgbClr val="000000"/>
                </a:solidFill>
              </a:rPr>
              <a:t>dálkové vytápění, centrální zásobování teplem</a:t>
            </a:r>
          </a:p>
          <a:p>
            <a:endParaRPr lang="cs-CZ" sz="2200">
              <a:solidFill>
                <a:srgbClr val="000000"/>
              </a:solidFill>
            </a:endParaRPr>
          </a:p>
        </p:txBody>
      </p:sp>
      <p:pic>
        <p:nvPicPr>
          <p:cNvPr id="15365" name="Obrázek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50163" y="333375"/>
            <a:ext cx="1077912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4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16386" name="Rectangle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69850" indent="0" algn="just">
              <a:buFont typeface="Wingdings 2" pitchFamily="18" charset="2"/>
              <a:buNone/>
            </a:pPr>
            <a:r>
              <a:rPr lang="cs-CZ" smtClean="0"/>
              <a:t> O dálkovém vytápění hovoříme tehdy, kdy se tepelná energie produkuje mimo vytápěné budovy. Obyčejně je to pro více budov současně a pokud se teplo mimo vytápění používá i k jiným účelům, hovoříme o zásobování teplem. Velikost zdroje tepla soustava dálkového vytápění je závislá na rozsahu zásobovaného území a množství tepla, které se má dodávat. </a:t>
            </a:r>
          </a:p>
          <a:p>
            <a:pPr marL="69850" indent="0" algn="just">
              <a:buFont typeface="Wingdings 2" pitchFamily="18" charset="2"/>
              <a:buNone/>
            </a:pPr>
            <a:endParaRPr lang="cs-CZ" smtClean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9220" name="Text Box 6"/>
          <p:cNvSpPr txBox="1">
            <a:spLocks noChangeArrowheads="1"/>
          </p:cNvSpPr>
          <p:nvPr/>
        </p:nvSpPr>
        <p:spPr bwMode="auto">
          <a:xfrm>
            <a:off x="1141413" y="2205038"/>
            <a:ext cx="6769100" cy="415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just">
              <a:defRPr/>
            </a:pPr>
            <a:r>
              <a:rPr lang="cs-CZ" sz="2400" dirty="0">
                <a:latin typeface="+mn-lt"/>
                <a:cs typeface="+mn-cs"/>
              </a:rPr>
              <a:t>Hygienický význam soustřední výroby tepla zejména v hustě obydlených městských čtvrtích spočívá ve vyřazení velkého počtu malých kotelen, které při svém provozu nadměrně znečišťují ovzduší a životní prostředí. Malé kotelny znečišťují ovzduší mnohem víc než průmyslové závody. Vybudováním tepláren v okrajových oblastech měst stále více přispívá  k veřejné hygieně. </a:t>
            </a:r>
          </a:p>
          <a:p>
            <a:pPr algn="just">
              <a:defRPr/>
            </a:pPr>
            <a:r>
              <a:rPr lang="cs-CZ" sz="2400" dirty="0">
                <a:latin typeface="+mn-lt"/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pic>
        <p:nvPicPr>
          <p:cNvPr id="18434" name="Picture 2" descr="dálkové vytápění"/>
          <p:cNvPicPr>
            <a:picLocks noChangeAspect="1" noChangeArrowheads="1"/>
          </p:cNvPicPr>
          <p:nvPr/>
        </p:nvPicPr>
        <p:blipFill>
          <a:blip r:embed="rId2"/>
          <a:srcRect l="28828" t="45912" r="26788" b="39130"/>
          <a:stretch>
            <a:fillRect/>
          </a:stretch>
        </p:blipFill>
        <p:spPr bwMode="auto">
          <a:xfrm>
            <a:off x="1241425" y="2060575"/>
            <a:ext cx="6540500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2" name="Obdélník 1"/>
          <p:cNvSpPr/>
          <p:nvPr/>
        </p:nvSpPr>
        <p:spPr>
          <a:xfrm>
            <a:off x="684213" y="2060575"/>
            <a:ext cx="7704137" cy="40624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defRPr/>
            </a:pPr>
            <a:r>
              <a:rPr lang="cs-CZ" b="1" dirty="0">
                <a:cs typeface="+mn-cs"/>
              </a:rPr>
              <a:t> </a:t>
            </a:r>
            <a:r>
              <a:rPr lang="cs-CZ" sz="2000" dirty="0">
                <a:latin typeface="+mj-lt"/>
                <a:cs typeface="+mn-cs"/>
              </a:rPr>
              <a:t>CZT v sobě zahrnuje dálkovou dodávku tepla pro vytápění, teplé užitkové vody, výrobu, technologické účely atd. Soustavy CZT zahrnují jeden nebo více vzájemně propojených centrálních zdrojů o tepelném výkonu větším než 5 MW. Primární rozvod je realizován dálkovým potrubím dopravujícím teplonosnou látku o vyšších parametrech a končí v úpravně parametrů. Sekundární rozvod začíná v úpravně parametrů a končí u spotřebitelů – rozvod topné vody do otopných těles, rozvod TUV k zařizovacím předmětům, rozvod vody o vyšší teplotě pro výrobní a technologické účely.</a:t>
            </a:r>
          </a:p>
          <a:p>
            <a:pPr algn="just">
              <a:defRPr/>
            </a:pPr>
            <a:r>
              <a:rPr lang="cs-CZ" sz="2000" dirty="0">
                <a:latin typeface="+mj-lt"/>
                <a:cs typeface="+mn-cs"/>
              </a:rPr>
              <a:t> </a:t>
            </a:r>
          </a:p>
          <a:p>
            <a:pPr>
              <a:defRPr/>
            </a:pPr>
            <a:r>
              <a:rPr lang="cs-CZ" dirty="0">
                <a:cs typeface="+mn-cs"/>
              </a:rPr>
              <a:t>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4" name="Obdélník 3"/>
          <p:cNvSpPr/>
          <p:nvPr/>
        </p:nvSpPr>
        <p:spPr>
          <a:xfrm>
            <a:off x="1403350" y="2060575"/>
            <a:ext cx="6030913" cy="4094163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000" u="sng" dirty="0">
                <a:latin typeface="+mj-lt"/>
                <a:cs typeface="+mn-cs"/>
              </a:rPr>
              <a:t>Části soustav dálkového vytápění </a:t>
            </a:r>
            <a:r>
              <a:rPr lang="cs-CZ" sz="2000" u="sng" dirty="0">
                <a:latin typeface="+mj-lt"/>
                <a:cs typeface="+mn-cs"/>
              </a:rPr>
              <a:t>:</a:t>
            </a:r>
          </a:p>
          <a:p>
            <a:pPr>
              <a:defRPr/>
            </a:pPr>
            <a:endParaRPr lang="cs-CZ" sz="2000" dirty="0">
              <a:latin typeface="+mj-lt"/>
              <a:cs typeface="+mn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j-lt"/>
                <a:cs typeface="+mn-cs"/>
              </a:rPr>
              <a:t>zásobování palivem – uhlí, mazut, zemní plyn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j-lt"/>
                <a:cs typeface="+mn-cs"/>
              </a:rPr>
              <a:t>zdroj tepla – kotle, teplárny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j-lt"/>
                <a:cs typeface="+mn-cs"/>
              </a:rPr>
              <a:t>rozvody tepla – síť primární (od zdroje do výměníku), sekundární (od výměníku ke spotřebě)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j-lt"/>
                <a:cs typeface="+mn-cs"/>
              </a:rPr>
              <a:t>úpravny parametrů – předávací stanice, které upravují teplotu a tlak teplonosné látky před sekundárním (spotřebitelským) okruhem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j-lt"/>
                <a:cs typeface="+mn-cs"/>
              </a:rPr>
              <a:t>odběr tepla – otopná soustava ve vytápěné budově a předávací stanice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pic>
        <p:nvPicPr>
          <p:cNvPr id="21506" name="Picture 2" descr="໬À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773238"/>
            <a:ext cx="5600700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22530" name="Obdélník 2"/>
          <p:cNvSpPr>
            <a:spLocks noChangeArrowheads="1"/>
          </p:cNvSpPr>
          <p:nvPr/>
        </p:nvSpPr>
        <p:spPr bwMode="auto">
          <a:xfrm>
            <a:off x="1331913" y="2133600"/>
            <a:ext cx="3095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 </a:t>
            </a:r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1476375" y="2317750"/>
            <a:ext cx="6624638" cy="264795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2400">
                <a:latin typeface="Century Gothic" pitchFamily="34" charset="0"/>
              </a:rPr>
              <a:t>Podle druhu teplonosné látky se rozlišují</a:t>
            </a:r>
            <a:r>
              <a:rPr lang="cs-CZ" sz="2400"/>
              <a:t>               </a:t>
            </a:r>
            <a:r>
              <a:rPr lang="cs-CZ" sz="2400">
                <a:latin typeface="Century Gothic" pitchFamily="34" charset="0"/>
              </a:rPr>
              <a:t> u dálkového vytápění rozvody parní a horkovodní (v primární síti) a teplovodní </a:t>
            </a:r>
            <a:r>
              <a:rPr lang="cs-CZ" sz="2400"/>
              <a:t>              </a:t>
            </a:r>
            <a:r>
              <a:rPr lang="cs-CZ" sz="2400">
                <a:latin typeface="Century Gothic" pitchFamily="34" charset="0"/>
              </a:rPr>
              <a:t>(v sekundární síti).</a:t>
            </a:r>
          </a:p>
          <a:p>
            <a:r>
              <a:rPr lang="cs-CZ" sz="2400">
                <a:latin typeface="Century Gothic" pitchFamily="34" charset="0"/>
              </a:rPr>
              <a:t>Soustavy mohou být podle počtu potrubí </a:t>
            </a:r>
            <a:r>
              <a:rPr lang="cs-CZ" sz="2400" i="1">
                <a:latin typeface="Century Gothic" pitchFamily="34" charset="0"/>
              </a:rPr>
              <a:t>jednotrubkové, dvoutrubkové nebo třítrubkové. </a:t>
            </a:r>
            <a:endParaRPr lang="cs-CZ" sz="2400">
              <a:latin typeface="Century Gothic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23554" name="Obdélník 2"/>
          <p:cNvSpPr>
            <a:spLocks noChangeArrowheads="1"/>
          </p:cNvSpPr>
          <p:nvPr/>
        </p:nvSpPr>
        <p:spPr bwMode="auto">
          <a:xfrm>
            <a:off x="1331913" y="2133600"/>
            <a:ext cx="3095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 </a:t>
            </a:r>
            <a:endParaRPr lang="cs-CZ"/>
          </a:p>
        </p:txBody>
      </p:sp>
      <p:pic>
        <p:nvPicPr>
          <p:cNvPr id="23555" name="Picture 2" descr="໬À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2130425"/>
            <a:ext cx="6554787" cy="357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24578" name="Obdélník 2"/>
          <p:cNvSpPr>
            <a:spLocks noChangeArrowheads="1"/>
          </p:cNvSpPr>
          <p:nvPr/>
        </p:nvSpPr>
        <p:spPr bwMode="auto">
          <a:xfrm>
            <a:off x="904875" y="2276475"/>
            <a:ext cx="72723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 </a:t>
            </a:r>
          </a:p>
        </p:txBody>
      </p:sp>
      <p:sp>
        <p:nvSpPr>
          <p:cNvPr id="2" name="Obdélník 1"/>
          <p:cNvSpPr/>
          <p:nvPr/>
        </p:nvSpPr>
        <p:spPr>
          <a:xfrm>
            <a:off x="1047750" y="2133600"/>
            <a:ext cx="6985000" cy="37846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cs-CZ" sz="2400" dirty="0">
                <a:latin typeface="+mn-lt"/>
                <a:cs typeface="+mn-cs"/>
              </a:rPr>
              <a:t>Jednotrubkové </a:t>
            </a:r>
            <a:r>
              <a:rPr lang="cs-CZ" sz="2400" dirty="0">
                <a:latin typeface="+mn-lt"/>
                <a:cs typeface="+mn-cs"/>
              </a:rPr>
              <a:t>dopravují teplonosnou látku  pouze na místo spotřeby</a:t>
            </a:r>
            <a:r>
              <a:rPr lang="cs-CZ" sz="2400" dirty="0">
                <a:latin typeface="+mn-lt"/>
                <a:cs typeface="+mn-cs"/>
              </a:rPr>
              <a:t>.</a:t>
            </a:r>
          </a:p>
          <a:p>
            <a:pPr>
              <a:defRPr/>
            </a:pPr>
            <a:r>
              <a:rPr lang="cs-CZ" sz="2400" dirty="0">
                <a:latin typeface="+mn-lt"/>
                <a:cs typeface="+mn-cs"/>
              </a:rPr>
              <a:t> </a:t>
            </a:r>
            <a:r>
              <a:rPr lang="cs-CZ" sz="2400" dirty="0">
                <a:latin typeface="+mn-lt"/>
                <a:cs typeface="+mn-cs"/>
              </a:rPr>
              <a:t>Dvoutrubkové slouží pro dopravu topné vody do místa spotřeby a vratné zpět ke zdroji ohřátí. </a:t>
            </a:r>
            <a:endParaRPr lang="cs-CZ" sz="2400" dirty="0">
              <a:latin typeface="+mn-lt"/>
              <a:cs typeface="+mn-cs"/>
            </a:endParaRPr>
          </a:p>
          <a:p>
            <a:pPr>
              <a:defRPr/>
            </a:pPr>
            <a:r>
              <a:rPr lang="cs-CZ" sz="2400" dirty="0">
                <a:latin typeface="+mn-lt"/>
                <a:cs typeface="+mn-cs"/>
              </a:rPr>
              <a:t>Třítrubkové </a:t>
            </a:r>
            <a:r>
              <a:rPr lang="cs-CZ" sz="2400" dirty="0">
                <a:latin typeface="+mn-lt"/>
                <a:cs typeface="+mn-cs"/>
              </a:rPr>
              <a:t>se od dvoutrubkových liší </a:t>
            </a:r>
            <a:r>
              <a:rPr lang="cs-CZ" sz="2400" dirty="0">
                <a:latin typeface="+mn-lt"/>
                <a:cs typeface="+mn-cs"/>
              </a:rPr>
              <a:t>tím</a:t>
            </a:r>
            <a:r>
              <a:rPr lang="cs-CZ" sz="2400" dirty="0">
                <a:latin typeface="+mn-lt"/>
                <a:cs typeface="+mn-cs"/>
              </a:rPr>
              <a:t>, že každé trubce z topného potrubí se dopravuje teplonosná látka jiných parametrů. </a:t>
            </a:r>
            <a:endParaRPr lang="cs-CZ" sz="2400" dirty="0">
              <a:latin typeface="+mn-lt"/>
              <a:cs typeface="+mn-cs"/>
            </a:endParaRPr>
          </a:p>
          <a:p>
            <a:pPr>
              <a:defRPr/>
            </a:pPr>
            <a:r>
              <a:rPr lang="cs-CZ" sz="2400" dirty="0">
                <a:latin typeface="+mn-lt"/>
                <a:cs typeface="+mn-cs"/>
              </a:rPr>
              <a:t>Třítrubkové </a:t>
            </a:r>
            <a:r>
              <a:rPr lang="cs-CZ" sz="2400" dirty="0">
                <a:latin typeface="+mn-lt"/>
                <a:cs typeface="+mn-cs"/>
              </a:rPr>
              <a:t>sítě, stejně jako jednotrubkové se vyskytují výjimečně.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>
          <a:xfrm>
            <a:off x="971550" y="981075"/>
            <a:ext cx="7024688" cy="757238"/>
          </a:xfrm>
        </p:spPr>
        <p:txBody>
          <a:bodyPr/>
          <a:lstStyle/>
          <a:p>
            <a:pPr algn="ctr"/>
            <a:r>
              <a:rPr lang="cs-CZ" b="1" smtClean="0">
                <a:solidFill>
                  <a:schemeClr val="tx1"/>
                </a:solidFill>
              </a:rPr>
              <a:t>Dálkové vytápění</a:t>
            </a:r>
          </a:p>
        </p:txBody>
      </p:sp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971550" y="1989138"/>
            <a:ext cx="6913563" cy="409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defRPr/>
            </a:pPr>
            <a:r>
              <a:rPr lang="cs-CZ" sz="2000" b="1" dirty="0">
                <a:latin typeface="+mn-lt"/>
                <a:cs typeface="+mn-cs"/>
              </a:rPr>
              <a:t>Výhody :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menší náklady na dopravu paliva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snížení dopravního zatížení komunikací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odpadá velké množství komínu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zdroje tepla mimo obytné části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velké zdroje tepla mají vyšší účinnost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plně automatizovaný provoz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odstranění hlučnosti vytápěcích zařízení</a:t>
            </a:r>
          </a:p>
          <a:p>
            <a:pPr>
              <a:defRPr/>
            </a:pPr>
            <a:r>
              <a:rPr lang="cs-CZ" sz="2000" dirty="0">
                <a:latin typeface="+mn-lt"/>
                <a:cs typeface="+mn-cs"/>
              </a:rPr>
              <a:t> </a:t>
            </a:r>
          </a:p>
          <a:p>
            <a:pPr>
              <a:defRPr/>
            </a:pPr>
            <a:r>
              <a:rPr lang="cs-CZ" sz="2000" b="1" dirty="0">
                <a:latin typeface="+mn-lt"/>
                <a:cs typeface="+mn-cs"/>
              </a:rPr>
              <a:t>Nevýhody :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vysoké pořizovací náklady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velký prostor pro kotelnu a sklad paliva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cs-CZ" sz="2000" dirty="0">
                <a:latin typeface="+mn-lt"/>
                <a:cs typeface="+mn-cs"/>
              </a:rPr>
              <a:t>dostatečný přívod el. energie a vody k provozu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>
          <a:xfrm>
            <a:off x="1042988" y="836613"/>
            <a:ext cx="7024687" cy="647700"/>
          </a:xfrm>
        </p:spPr>
        <p:txBody>
          <a:bodyPr/>
          <a:lstStyle/>
          <a:p>
            <a:r>
              <a:rPr lang="cs-CZ" sz="2400" b="1" smtClean="0">
                <a:solidFill>
                  <a:schemeClr val="tx1"/>
                </a:solidFill>
              </a:rPr>
              <a:t/>
            </a:r>
            <a:br>
              <a:rPr lang="cs-CZ" sz="2400" b="1" smtClean="0">
                <a:solidFill>
                  <a:schemeClr val="tx1"/>
                </a:solidFill>
              </a:rPr>
            </a:br>
            <a:r>
              <a:rPr lang="cs-CZ" sz="2400" b="1" smtClean="0">
                <a:solidFill>
                  <a:schemeClr val="tx1"/>
                </a:solidFill>
              </a:rPr>
              <a:t>Použité informační zdroje:</a:t>
            </a: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85725" indent="-15875">
              <a:buFont typeface="Wingdings 2" pitchFamily="18" charset="2"/>
              <a:buNone/>
            </a:pPr>
            <a:r>
              <a:rPr lang="cs-CZ" sz="2000" smtClean="0"/>
              <a:t>Tajbr, V.: </a:t>
            </a:r>
            <a:r>
              <a:rPr lang="cs-CZ" sz="2000" i="1" smtClean="0"/>
              <a:t>Vytápění pro 1. a 2.ročník učebního oboru instalatér. </a:t>
            </a:r>
            <a:r>
              <a:rPr lang="cs-CZ" sz="2000" smtClean="0"/>
              <a:t>Praha: Sobotáles, 2003. ISBN 80-85920-96-4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546</TotalTime>
  <Words>476</Words>
  <Application>Microsoft Office PowerPoint</Application>
  <PresentationFormat>On-screen Show (4:3)</PresentationFormat>
  <Paragraphs>68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Šablona návrhu</vt:lpstr>
      </vt:variant>
      <vt:variant>
        <vt:i4>4</vt:i4>
      </vt:variant>
      <vt:variant>
        <vt:lpstr>Nadpisy snímků</vt:lpstr>
      </vt:variant>
      <vt:variant>
        <vt:i4>14</vt:i4>
      </vt:variant>
    </vt:vector>
  </HeadingPairs>
  <TitlesOfParts>
    <vt:vector size="23" baseType="lpstr">
      <vt:lpstr>Arial</vt:lpstr>
      <vt:lpstr>Century Gothic</vt:lpstr>
      <vt:lpstr>Wingdings 2</vt:lpstr>
      <vt:lpstr>Calibri</vt:lpstr>
      <vt:lpstr>Times New Roman</vt:lpstr>
      <vt:lpstr>Austin</vt:lpstr>
      <vt:lpstr>Austin</vt:lpstr>
      <vt:lpstr>Austin</vt:lpstr>
      <vt:lpstr>Austin</vt:lpstr>
      <vt:lpstr>Snímek 1</vt:lpstr>
      <vt:lpstr>Výukový materiál</vt:lpstr>
      <vt:lpstr>Snímek 3</vt:lpstr>
      <vt:lpstr>Dálkové vytápění</vt:lpstr>
      <vt:lpstr>Dálkové vytápění</vt:lpstr>
      <vt:lpstr>Dálkové vytápění</vt:lpstr>
      <vt:lpstr>Dálkové vytápění</vt:lpstr>
      <vt:lpstr>Dálkové vytápění</vt:lpstr>
      <vt:lpstr>Dálkové vytápění</vt:lpstr>
      <vt:lpstr>Dálkové vytápění</vt:lpstr>
      <vt:lpstr>Dálkové vytápění</vt:lpstr>
      <vt:lpstr>Dálkové vytápění</vt:lpstr>
      <vt:lpstr>Dálkové vytápění</vt:lpstr>
      <vt:lpstr> Použité informační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DUM</cp:lastModifiedBy>
  <cp:revision>54</cp:revision>
  <cp:lastPrinted>2012-07-16T05:40:38Z</cp:lastPrinted>
  <dcterms:created xsi:type="dcterms:W3CDTF">2011-04-17T19:50:20Z</dcterms:created>
  <dcterms:modified xsi:type="dcterms:W3CDTF">2013-05-27T20:46:55Z</dcterms:modified>
</cp:coreProperties>
</file>