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0" r:id="rId5"/>
    <p:sldId id="281" r:id="rId6"/>
    <p:sldId id="290" r:id="rId7"/>
    <p:sldId id="296" r:id="rId8"/>
    <p:sldId id="291" r:id="rId9"/>
    <p:sldId id="297" r:id="rId10"/>
    <p:sldId id="292" r:id="rId11"/>
    <p:sldId id="298" r:id="rId12"/>
    <p:sldId id="293" r:id="rId13"/>
    <p:sldId id="299" r:id="rId14"/>
    <p:sldId id="294" r:id="rId15"/>
    <p:sldId id="300" r:id="rId16"/>
    <p:sldId id="295" r:id="rId17"/>
    <p:sldId id="301" r:id="rId18"/>
    <p:sldId id="289" r:id="rId19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1" autoAdjust="0"/>
  </p:normalViewPr>
  <p:slideViewPr>
    <p:cSldViewPr>
      <p:cViewPr>
        <p:scale>
          <a:sx n="80" d="100"/>
          <a:sy n="80" d="100"/>
        </p:scale>
        <p:origin x="-786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9FA9C7EC-D6B3-4B88-B596-B6A1FB12563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83524949-E32C-4321-B6AF-4BBA8FFDA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615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77928-D987-4AE3-B303-0BB94B9FB73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F264D-69D1-4AC7-86B7-9546D12AC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55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16FC-BEF0-4AB0-9BCA-A5DA5888538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C8E87-13C1-4287-A3CB-EB73A5A03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696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77043-172A-427A-8D16-7ABA1549E8E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E404E-6C69-4743-8BFD-95869C547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7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ECCA7-1860-4DA9-841D-46E1438A36F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A21BF-34C3-44A2-9184-D88958980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43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384F1-9F1C-4679-B6C0-F08F063D1A3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03A38-ED80-4849-8916-E4022BEE0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534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2A814-517F-4D6B-818B-1CB6EA98EC1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38C44-0B52-4CFE-810C-C1ECD6BC0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539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87ACD-A38D-4BF3-A149-D50BD664670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91F30-6FB6-4BCD-A679-6259E0160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43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23BDD-CC8B-4680-9043-D7F3455738F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FE0F1-2BE9-424C-8368-789B26AD4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5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39EF1-637A-444C-8A4A-BBE3A42B04B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66BDD-5DF4-4714-A50C-3E657308F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972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751BD-31E8-42BB-B043-F85B97BCE1B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8A2E3-CC2B-4918-AD0F-B4D8BA6E0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76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C05010C-B7A1-453D-9187-EB262481BF9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259C4F10-4C1D-45B0-8730-14A72872F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Vytápění</a:t>
            </a:r>
          </a:p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Elektrická topidla</a:t>
            </a:r>
          </a:p>
          <a:p>
            <a:pPr eaLnBrk="1" hangingPunct="1"/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CZ.1.07/1.5.00/34.0608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III/2 Inovace a zkvalitnění výuky prostřednictvím ICT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 09_01_32_INOVACE_</a:t>
            </a:r>
            <a:r>
              <a:rPr lang="cs-CZ" dirty="0" smtClean="0">
                <a:latin typeface="Arial" charset="0"/>
                <a:cs typeface="Arial" charset="0"/>
              </a:rPr>
              <a:t>16	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11275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600" dirty="0"/>
          </a:p>
          <a:p>
            <a:pPr algn="ctr" eaLnBrk="1" hangingPunct="1"/>
            <a:r>
              <a:rPr lang="cs-CZ" sz="4000" dirty="0" smtClean="0"/>
              <a:t>Elektrická topidla</a:t>
            </a:r>
            <a:endParaRPr lang="cs-CZ" sz="4000" dirty="0"/>
          </a:p>
          <a:p>
            <a:pPr algn="ctr" eaLnBrk="1" hangingPunct="1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Předmět: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Vytápění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Ročník: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I.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Jméno autora: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Ing.Dagmar Poledňáková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Škola: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SPŠ Hranice</a:t>
            </a: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en-GB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Ing.Dagmar Poledňáková. </a:t>
            </a:r>
          </a:p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: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Prezentace představuje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elektrická topidla, jejich druhy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a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bezpečnost jejich použití.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Slouží jako výukový materiál.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topidlo, infrazářič, OT, elektrická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rohož, konvektor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8195" name="Rectangle 5"/>
          <p:cNvSpPr>
            <a:spLocks noGrp="1"/>
          </p:cNvSpPr>
          <p:nvPr>
            <p:ph type="body" idx="1"/>
          </p:nvPr>
        </p:nvSpPr>
        <p:spPr>
          <a:xfrm>
            <a:off x="899592" y="2276872"/>
            <a:ext cx="7416824" cy="4176464"/>
          </a:xfrm>
        </p:spPr>
        <p:txBody>
          <a:bodyPr/>
          <a:lstStyle/>
          <a:p>
            <a:pPr marL="355600" indent="0"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Elektrická topidla rozdělujeme podle způsobu přeměny elektrické energie na:</a:t>
            </a:r>
          </a:p>
          <a:p>
            <a:pPr marL="698500" indent="-342900" algn="just"/>
            <a:r>
              <a:rPr lang="cs-CZ" dirty="0">
                <a:latin typeface="Calibri" pitchFamily="34" charset="0"/>
                <a:cs typeface="Calibri" pitchFamily="34" charset="0"/>
              </a:rPr>
              <a:t>přímotopná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</a:t>
            </a:r>
          </a:p>
          <a:p>
            <a:pPr marL="698500" indent="-342900"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akumulační.</a:t>
            </a:r>
          </a:p>
          <a:p>
            <a:pPr marL="698500" indent="-342900" algn="just"/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355600" indent="0"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Přímotopná topidla vytápí místnost v případě potřeby ihned. Elektrická energie se přeměňuje přímo na teplo a bez časového zpoždění se vydává na vytápění místnosti.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lvl="1" indent="0" algn="just"/>
            <a:r>
              <a:rPr lang="cs-CZ" sz="24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Jsou výhodná zejména tam, kde je požadavek na rychlý zátop nebo okamžité místní zvýšení teploty ve vytápěné místnosti, např. v koupelně není nutné vytápět neustále na 24°C, ale stačí při výpočtu tepelných ztrát uvažovat s teplotou 20°C a teplotní rozdíl odstraní přímotopné elektrické topidlo během několika minut.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AutoNum type="arabicPeriod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Infrazářiče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Topné odporové těleso je umístěno v ohnisku reflektoru nebo jsou použity halogenové trubice.</a:t>
            </a:r>
          </a:p>
          <a:p>
            <a:pPr marL="342900" lvl="1" indent="-3429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Umožňují vysokou směrovou koncentraci vyzářené energie a tím rychlý pocit tepla.</a:t>
            </a:r>
          </a:p>
          <a:p>
            <a:pPr marL="342900" lvl="1" indent="-3429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Zdroj tepla může při styku s hořlavými látkami způsobit požár, proto musíme dbát bezpečnostních opatření</a:t>
            </a:r>
          </a:p>
        </p:txBody>
      </p:sp>
    </p:spTree>
    <p:extLst>
      <p:ext uri="{BB962C8B-B14F-4D97-AF65-F5344CB8AC3E}">
        <p14:creationId xmlns:p14="http://schemas.microsoft.com/office/powerpoint/2010/main" val="368042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AutoNum type="arabicPeriod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Infrazářiče</a:t>
            </a:r>
          </a:p>
          <a:p>
            <a:pPr marL="457200" lvl="1" indent="-457200" algn="just">
              <a:buAutoNum type="arabicPeriod"/>
            </a:pPr>
            <a:endParaRPr lang="cs-CZ" sz="2400" b="1" u="sng" dirty="0" smtClean="0">
              <a:solidFill>
                <a:schemeClr val="tx2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3278431"/>
            <a:ext cx="6552728" cy="1965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441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2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Teplovzdušné ventilátory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Ventilátor zvyšuje rychlost proudění vzduchu kolem topného tělesa, tím je teplo méně koncentrováno, ale směrové působení je zachováno.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 létě můžeme použít pouze jako ventilátor vez vytápění.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Nehrozí nebezpečí požáru jako u infrazářičů.</a:t>
            </a:r>
            <a:endParaRPr lang="cs-CZ" sz="2400" dirty="0">
              <a:solidFill>
                <a:schemeClr val="tx2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609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162126" y="1959223"/>
            <a:ext cx="67687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2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Teplovzdušné ventilátory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2998837" cy="3565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231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3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Olejové radiátory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Mobilní článkové otopné těleso má ve spodní části zabudované topné těleso s napojením do elektrické zásuvky.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Teplonosnou látkou je olej, který zvyšuje tepelnou setrvačnost a sálavou složku při přestupu tepla.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Nižší povrchová teplota umožňuje umístěni v blízkosti nábytku nebo na dřevěnou podlahu.</a:t>
            </a:r>
          </a:p>
        </p:txBody>
      </p:sp>
    </p:spTree>
    <p:extLst>
      <p:ext uri="{BB962C8B-B14F-4D97-AF65-F5344CB8AC3E}">
        <p14:creationId xmlns:p14="http://schemas.microsoft.com/office/powerpoint/2010/main" val="327846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115616" y="1959223"/>
            <a:ext cx="67687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3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Olejové radiátory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64904"/>
            <a:ext cx="2686023" cy="3461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812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4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Otopná tělesa ústředního vytápění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Někteří výrobci nabízejí otopná tělese určená do teplovodní otopné soustavy vybavená sadou pro elektrické vytápění.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Použití nacházejí zejména u trubkových těles koupelnového žebříku.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Pro regulaci tepelného výkonu je možno použít napojení prostorového termostatu.</a:t>
            </a:r>
          </a:p>
        </p:txBody>
      </p:sp>
    </p:spTree>
    <p:extLst>
      <p:ext uri="{BB962C8B-B14F-4D97-AF65-F5344CB8AC3E}">
        <p14:creationId xmlns:p14="http://schemas.microsoft.com/office/powerpoint/2010/main" val="400299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7" y="1937162"/>
            <a:ext cx="67687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4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Otopná tělesa ústředního vytápění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51606"/>
            <a:ext cx="2448272" cy="3497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609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5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Konvektory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Jedná se o nejrozšířenější elektrické topidlo.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Skládá se z topného odporového tělesa popřípadě ventilátoru, které jsou uloženy v plechové skříni.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Regulace topného výkonu je ovládána termostatem.</a:t>
            </a:r>
          </a:p>
        </p:txBody>
      </p:sp>
    </p:spTree>
    <p:extLst>
      <p:ext uri="{BB962C8B-B14F-4D97-AF65-F5344CB8AC3E}">
        <p14:creationId xmlns:p14="http://schemas.microsoft.com/office/powerpoint/2010/main" val="29758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060848"/>
            <a:ext cx="67687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5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Konvektory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05"/>
          <a:stretch/>
        </p:blipFill>
        <p:spPr bwMode="auto">
          <a:xfrm>
            <a:off x="1835696" y="2780928"/>
            <a:ext cx="5759450" cy="2622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706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403648" y="2420888"/>
            <a:ext cx="676875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6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Sálavé topné rohože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Montují se do konstrukce podlahy, stropu nebo stěny.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Podle hloubky umístění můžeme získat otopnou plochu s charakterem akumulačním nebo přímotopným.</a:t>
            </a:r>
          </a:p>
          <a:p>
            <a:pPr marL="355600" indent="-355600"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Použití nachází zejména u rekonstrukcí, kde nelze zvýšit úroveň podlahy.</a:t>
            </a:r>
          </a:p>
        </p:txBody>
      </p:sp>
    </p:spTree>
    <p:extLst>
      <p:ext uri="{BB962C8B-B14F-4D97-AF65-F5344CB8AC3E}">
        <p14:creationId xmlns:p14="http://schemas.microsoft.com/office/powerpoint/2010/main" val="22749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Elektrická topidla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387015" y="1981295"/>
            <a:ext cx="67687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lvl="1" indent="-457200" algn="just">
              <a:buFont typeface="+mj-lt"/>
              <a:buAutoNum type="arabicPeriod" startAt="6"/>
            </a:pPr>
            <a:r>
              <a:rPr lang="cs-CZ" sz="2400" b="1" u="sng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Sálavé topné rohože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08920"/>
            <a:ext cx="3810000" cy="293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53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647700"/>
          </a:xfrm>
        </p:spPr>
        <p:txBody>
          <a:bodyPr/>
          <a:lstStyle/>
          <a:p>
            <a:r>
              <a:rPr lang="cs-CZ" sz="2400" b="1" smtClean="0">
                <a:solidFill>
                  <a:schemeClr val="tx1"/>
                </a:solidFill>
              </a:rPr>
              <a:t/>
            </a:r>
            <a:br>
              <a:rPr lang="cs-CZ" sz="2400" b="1" smtClean="0">
                <a:solidFill>
                  <a:schemeClr val="tx1"/>
                </a:solidFill>
              </a:rPr>
            </a:br>
            <a:r>
              <a:rPr lang="cs-CZ" sz="2400" b="1" smtClean="0">
                <a:solidFill>
                  <a:schemeClr val="tx1"/>
                </a:solidFill>
              </a:rPr>
              <a:t>Použité informační zdroje: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1"/>
          </p:nvPr>
        </p:nvSpPr>
        <p:spPr>
          <a:xfrm>
            <a:off x="1043608" y="1700808"/>
            <a:ext cx="7057404" cy="4320480"/>
          </a:xfrm>
        </p:spPr>
        <p:txBody>
          <a:bodyPr/>
          <a:lstStyle/>
          <a:p>
            <a:pPr marL="85725" indent="-15875">
              <a:buFont typeface="Wingdings 2" pitchFamily="18" charset="2"/>
              <a:buNone/>
            </a:pPr>
            <a:r>
              <a:rPr lang="cs-CZ" sz="2000" dirty="0" err="1" smtClean="0"/>
              <a:t>Tajbr</a:t>
            </a:r>
            <a:r>
              <a:rPr lang="cs-CZ" sz="2000" dirty="0" smtClean="0"/>
              <a:t>, V.: </a:t>
            </a:r>
            <a:r>
              <a:rPr lang="cs-CZ" sz="2000" i="1" dirty="0" smtClean="0"/>
              <a:t>Vytápění pro 1. a 2.ročník učebního oboru instalatér. </a:t>
            </a:r>
            <a:r>
              <a:rPr lang="cs-CZ" sz="2000" dirty="0" smtClean="0"/>
              <a:t>Praha: Sobotáles, 2003. ISBN 80-85920-96-4</a:t>
            </a:r>
          </a:p>
          <a:p>
            <a:pPr marL="85725" indent="-15875">
              <a:buNone/>
            </a:pPr>
            <a:r>
              <a:rPr lang="cs-CZ" sz="2000" i="1" dirty="0" smtClean="0">
                <a:solidFill>
                  <a:schemeClr val="tx1"/>
                </a:solidFill>
              </a:rPr>
              <a:t>www.infrapanely-it.cz</a:t>
            </a:r>
          </a:p>
          <a:p>
            <a:pPr marL="85725" indent="-15875">
              <a:buNone/>
            </a:pPr>
            <a:r>
              <a:rPr lang="cs-CZ" sz="2000" i="1" dirty="0">
                <a:solidFill>
                  <a:schemeClr val="tx1"/>
                </a:solidFill>
              </a:rPr>
              <a:t>http://</a:t>
            </a:r>
            <a:r>
              <a:rPr lang="cs-CZ" sz="2000" i="1" dirty="0" smtClean="0">
                <a:solidFill>
                  <a:schemeClr val="tx1"/>
                </a:solidFill>
              </a:rPr>
              <a:t>teplovzdusne-ventilatory-vytapeni.eod.cz/teplovzdusny-ventilator-domo-do-7321-f</a:t>
            </a:r>
          </a:p>
          <a:p>
            <a:pPr marL="85725" indent="-15875">
              <a:buNone/>
            </a:pPr>
            <a:r>
              <a:rPr lang="cs-CZ" sz="2000" i="1" dirty="0">
                <a:solidFill>
                  <a:schemeClr val="tx1"/>
                </a:solidFill>
              </a:rPr>
              <a:t>http://</a:t>
            </a:r>
            <a:r>
              <a:rPr lang="cs-CZ" sz="2000" i="1" dirty="0" smtClean="0">
                <a:solidFill>
                  <a:schemeClr val="tx1"/>
                </a:solidFill>
              </a:rPr>
              <a:t>www.bilyraj.cz/male-elektrospotrebice/cisticky-vzduchu-radiatory-teplovzduchy/olejovy-radiator-ardes-473.html</a:t>
            </a:r>
          </a:p>
          <a:p>
            <a:pPr marL="85725" indent="-15875">
              <a:buNone/>
            </a:pPr>
            <a:r>
              <a:rPr lang="cs-CZ" sz="2000" i="1" dirty="0">
                <a:solidFill>
                  <a:schemeClr val="tx1"/>
                </a:solidFill>
              </a:rPr>
              <a:t>http://</a:t>
            </a:r>
            <a:r>
              <a:rPr lang="cs-CZ" sz="2000" i="1" dirty="0" smtClean="0">
                <a:solidFill>
                  <a:schemeClr val="tx1"/>
                </a:solidFill>
              </a:rPr>
              <a:t>www.ekotermpraha.cz/katalog/koupelnove-radiatory-37/topny-zebrik-primo-k-e-450-960-bila-el-topna-tyc-300w-427.html</a:t>
            </a:r>
          </a:p>
          <a:p>
            <a:pPr marL="85725" indent="-15875">
              <a:buNone/>
            </a:pPr>
            <a:r>
              <a:rPr lang="cs-CZ" sz="2000" i="1" dirty="0">
                <a:solidFill>
                  <a:schemeClr val="tx1"/>
                </a:solidFill>
              </a:rPr>
              <a:t>http://www.stavebnictvi3000.cz/obr/clanky2/2009/08_fenix_2.jpg</a:t>
            </a:r>
            <a:endParaRPr lang="cs-CZ" sz="2000" i="1" dirty="0" smtClean="0">
              <a:solidFill>
                <a:schemeClr val="tx1"/>
              </a:solidFill>
            </a:endParaRPr>
          </a:p>
          <a:p>
            <a:pPr marL="85725" indent="-15875">
              <a:buNone/>
            </a:pPr>
            <a:endParaRPr lang="cs-CZ" sz="2000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739</TotalTime>
  <Words>503</Words>
  <Application>Microsoft Office PowerPoint</Application>
  <PresentationFormat>Předvádění na obrazovce (4:3)</PresentationFormat>
  <Paragraphs>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Austin</vt:lpstr>
      <vt:lpstr>Prezentace aplikace PowerPoint</vt:lpstr>
      <vt:lpstr>Výukový materiál</vt:lpstr>
      <vt:lpstr>Prezentace aplikace PowerPoint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Elektrická topidla</vt:lpstr>
      <vt:lpstr> Použité informační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Dagmar Poledňáková</cp:lastModifiedBy>
  <cp:revision>75</cp:revision>
  <cp:lastPrinted>2012-07-16T05:40:38Z</cp:lastPrinted>
  <dcterms:created xsi:type="dcterms:W3CDTF">2011-04-17T19:50:20Z</dcterms:created>
  <dcterms:modified xsi:type="dcterms:W3CDTF">2013-05-27T18:13:50Z</dcterms:modified>
</cp:coreProperties>
</file>