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0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289" r:id="rId16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1" autoAdjust="0"/>
  </p:normalViewPr>
  <p:slideViewPr>
    <p:cSldViewPr>
      <p:cViewPr>
        <p:scale>
          <a:sx n="80" d="100"/>
          <a:sy n="80" d="100"/>
        </p:scale>
        <p:origin x="-786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9FA9C7EC-D6B3-4B88-B596-B6A1FB12563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83524949-E32C-4321-B6AF-4BBA8FFDA0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615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77928-D987-4AE3-B303-0BB94B9FB73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F264D-69D1-4AC7-86B7-9546D12AC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255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C16FC-BEF0-4AB0-9BCA-A5DA5888538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C8E87-13C1-4287-A3CB-EB73A5A032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696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77043-172A-427A-8D16-7ABA1549E8E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E404E-6C69-4743-8BFD-95869C547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076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ECCA7-1860-4DA9-841D-46E1438A36F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A21BF-34C3-44A2-9184-D889589805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436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384F1-9F1C-4679-B6C0-F08F063D1A35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03A38-ED80-4849-8916-E4022BEE0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534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2A814-517F-4D6B-818B-1CB6EA98EC1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38C44-0B52-4CFE-810C-C1ECD6BC0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539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87ACD-A38D-4BF3-A149-D50BD664670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91F30-6FB6-4BCD-A679-6259E0160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43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23BDD-CC8B-4680-9043-D7F3455738F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FE0F1-2BE9-424C-8368-789B26AD43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854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39EF1-637A-444C-8A4A-BBE3A42B04B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66BDD-5DF4-4714-A50C-3E657308F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972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751BD-31E8-42BB-B043-F85B97BCE1B0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8A2E3-CC2B-4918-AD0F-B4D8BA6E0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761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C05010C-B7A1-453D-9187-EB262481BF9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259C4F10-4C1D-45B0-8730-14A72872F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Vytápění</a:t>
            </a:r>
          </a:p>
          <a:p>
            <a:pPr eaLnBrk="1" hangingPunct="1"/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Otopné soustavy teplovodní, horkovodní</a:t>
            </a: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CZ.1.07/1.5.00/34.0608</a:t>
            </a: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III/2 Inovace a zkvalitnění výuky prostřednictvím ICT</a:t>
            </a: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09_01_32_INOVACE_</a:t>
            </a:r>
            <a:r>
              <a:rPr lang="cs-CZ" dirty="0" smtClean="0">
                <a:latin typeface="Arial" charset="0"/>
                <a:cs typeface="Arial" charset="0"/>
              </a:rPr>
              <a:t>18</a:t>
            </a:r>
            <a:r>
              <a:rPr lang="cs-CZ" dirty="0" smtClean="0">
                <a:latin typeface="Arial" charset="0"/>
                <a:cs typeface="Arial" charset="0"/>
              </a:rPr>
              <a:t>	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138773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1600" dirty="0" smtClean="0"/>
          </a:p>
          <a:p>
            <a:pPr eaLnBrk="1" hangingPunct="1"/>
            <a:r>
              <a:rPr lang="cs-CZ" sz="2800" dirty="0" smtClean="0"/>
              <a:t>Otopné soustavy teplovodní, horkovodní</a:t>
            </a:r>
            <a:endParaRPr lang="cs-CZ" sz="2800" dirty="0"/>
          </a:p>
          <a:p>
            <a:pPr algn="ctr" eaLnBrk="1" hangingPunct="1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Předmět: 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Vytápění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Ročník: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 I.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Jméno autora: 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Ing.Dagmar Poledňáková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Škola: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 SPŠ Hranice</a:t>
            </a: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b="1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b="1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en-GB" sz="220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Ing.Dagmar Poledňáková. </a:t>
            </a:r>
          </a:p>
          <a:p>
            <a:pPr algn="ctr">
              <a:defRPr/>
            </a:pPr>
            <a:r>
              <a:rPr lang="cs-CZ" sz="1400" i="1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: </a:t>
            </a:r>
            <a:r>
              <a:rPr lang="cs-CZ" sz="2200" dirty="0">
                <a:solidFill>
                  <a:srgbClr val="000000"/>
                </a:solidFill>
                <a:cs typeface="Arial" charset="0"/>
              </a:rPr>
              <a:t>Prezentace představuje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teplovodní a horkovodní vytápění. </a:t>
            </a:r>
            <a:r>
              <a:rPr lang="cs-CZ" sz="2200" dirty="0">
                <a:solidFill>
                  <a:srgbClr val="000000"/>
                </a:solidFill>
                <a:cs typeface="Arial" charset="0"/>
              </a:rPr>
              <a:t>Slouží jako výukový materiál.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 eaLnBrk="1" hangingPunct="1"/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zdroje tepla, rozvod, otopná tělesa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8" cy="757238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Otopná soustava teplovodní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8195" name="Rectangle 5"/>
          <p:cNvSpPr>
            <a:spLocks noGrp="1"/>
          </p:cNvSpPr>
          <p:nvPr>
            <p:ph type="body" idx="1"/>
          </p:nvPr>
        </p:nvSpPr>
        <p:spPr>
          <a:xfrm>
            <a:off x="755576" y="1556792"/>
            <a:ext cx="7704856" cy="4608512"/>
          </a:xfrm>
        </p:spPr>
        <p:txBody>
          <a:bodyPr/>
          <a:lstStyle/>
          <a:p>
            <a:pPr marL="355600" indent="0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Nejrozšířenější otopnou soustavou jsou teplovodní soustavy. V těchto soustavách se používá teplá voda, u které je definována maximální teplota do 110 °C </a:t>
            </a:r>
          </a:p>
          <a:p>
            <a:pPr marL="355600" indent="0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Podle skutečné pracovní teploty se používají teplovodní soustavy:</a:t>
            </a:r>
          </a:p>
          <a:p>
            <a:pPr marL="355600" indent="0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- klasického typu, tj. s nejvyšší provozní teplotou mezi ’70-90 °C a výpočtovým teplotním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spádem </a:t>
            </a:r>
            <a:r>
              <a:rPr lang="cs-CZ" dirty="0">
                <a:latin typeface="Calibri" pitchFamily="34" charset="0"/>
                <a:cs typeface="Calibri" pitchFamily="34" charset="0"/>
              </a:rPr>
              <a:t>20 °C - např. 90/70 °C, 80/60 °C nebo 70/50 °C,</a:t>
            </a:r>
          </a:p>
          <a:p>
            <a:pPr marL="355600" indent="0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- nízkoteplotní, tj. s nejvyšší provozní teplotou do 60 °C a nižším výpočtovým teplotním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spádem </a:t>
            </a:r>
            <a:r>
              <a:rPr lang="cs-CZ" dirty="0">
                <a:latin typeface="Calibri" pitchFamily="34" charset="0"/>
                <a:cs typeface="Calibri" pitchFamily="34" charset="0"/>
              </a:rPr>
              <a:t>10 °C - např. 55/45 °C, 45/35 °C nebo 35/25 °C.</a:t>
            </a:r>
          </a:p>
          <a:p>
            <a:pPr marL="355600" indent="0" algn="just">
              <a:buNone/>
            </a:pPr>
            <a:endParaRPr lang="cs-CZ" dirty="0">
              <a:latin typeface="Calibri" pitchFamily="34" charset="0"/>
              <a:cs typeface="Calibri" pitchFamily="34" charset="0"/>
            </a:endParaRPr>
          </a:p>
          <a:p>
            <a:pPr marL="355600" indent="0" algn="just">
              <a:buNone/>
            </a:pP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8" cy="757238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Otopná soustava teplovodní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8195" name="Rectangle 5"/>
          <p:cNvSpPr>
            <a:spLocks noGrp="1"/>
          </p:cNvSpPr>
          <p:nvPr>
            <p:ph type="body" idx="1"/>
          </p:nvPr>
        </p:nvSpPr>
        <p:spPr>
          <a:xfrm>
            <a:off x="539552" y="2060848"/>
            <a:ext cx="7704856" cy="3600400"/>
          </a:xfrm>
        </p:spPr>
        <p:txBody>
          <a:bodyPr/>
          <a:lstStyle/>
          <a:p>
            <a:pPr marL="355600" indent="0" algn="just">
              <a:buNone/>
            </a:pPr>
            <a:r>
              <a:rPr lang="cs-CZ" u="sng" dirty="0">
                <a:latin typeface="Calibri" pitchFamily="34" charset="0"/>
                <a:cs typeface="Calibri" pitchFamily="34" charset="0"/>
              </a:rPr>
              <a:t>Výhody použití:</a:t>
            </a:r>
          </a:p>
          <a:p>
            <a:pPr marL="355600" indent="0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- velká tepelná kapacita vody c = 1,16 [Wh/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kg.K</a:t>
            </a:r>
            <a:r>
              <a:rPr lang="cs-CZ" dirty="0">
                <a:latin typeface="Calibri" pitchFamily="34" charset="0"/>
                <a:cs typeface="Calibri" pitchFamily="34" charset="0"/>
              </a:rPr>
              <a:t>],</a:t>
            </a:r>
          </a:p>
          <a:p>
            <a:pPr marL="355600" indent="0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- snadná dostupnost,</a:t>
            </a:r>
          </a:p>
          <a:p>
            <a:pPr marL="355600" indent="0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- dobrá regulovatelnost ve zdroji i v místě spotřeby,</a:t>
            </a:r>
          </a:p>
          <a:p>
            <a:pPr marL="534988" indent="-179388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- nižší povrchové teploty teplosměnných ploch otopných těles,</a:t>
            </a:r>
          </a:p>
          <a:p>
            <a:pPr marL="534988" indent="-179388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- nedochází ke spékání prachu a nečistot na povrchu otopných těles.</a:t>
            </a:r>
          </a:p>
          <a:p>
            <a:pPr marL="355600" indent="0" algn="just">
              <a:buNone/>
            </a:pP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6544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8" cy="757238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Otopná soustava teplovodní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8195" name="Rectangle 5"/>
          <p:cNvSpPr>
            <a:spLocks noGrp="1"/>
          </p:cNvSpPr>
          <p:nvPr>
            <p:ph type="body" idx="1"/>
          </p:nvPr>
        </p:nvSpPr>
        <p:spPr>
          <a:xfrm>
            <a:off x="539552" y="2060848"/>
            <a:ext cx="7704856" cy="3600400"/>
          </a:xfrm>
        </p:spPr>
        <p:txBody>
          <a:bodyPr/>
          <a:lstStyle/>
          <a:p>
            <a:pPr marL="355600" indent="0" algn="just">
              <a:buNone/>
            </a:pPr>
            <a:r>
              <a:rPr lang="cs-CZ" u="sng" dirty="0">
                <a:latin typeface="Calibri" pitchFamily="34" charset="0"/>
                <a:cs typeface="Calibri" pitchFamily="34" charset="0"/>
              </a:rPr>
              <a:t>Nevýhody použití:</a:t>
            </a:r>
          </a:p>
          <a:p>
            <a:pPr marL="534988" indent="-179388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- voda obsahuje kyslík a tudíž možnost koroze kovových částí soustavy,</a:t>
            </a:r>
          </a:p>
          <a:p>
            <a:pPr marL="534988" indent="-179388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- možnost zamrznutí,</a:t>
            </a:r>
          </a:p>
          <a:p>
            <a:pPr marL="534988" indent="-179388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- při požadavku pružných soustav (rychlý zátop a rychlá reakce na změnu klimatických </a:t>
            </a:r>
          </a:p>
          <a:p>
            <a:pPr marL="534988" indent="-179388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  podmínek) je podmínkou čerpadlo a tudíž závislost funkce soustavy na přívodu elektrické </a:t>
            </a:r>
          </a:p>
          <a:p>
            <a:pPr marL="534988" indent="-179388" algn="just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  energie.</a:t>
            </a:r>
          </a:p>
          <a:p>
            <a:pPr marL="355600" indent="0" algn="just">
              <a:buNone/>
            </a:pPr>
            <a:endParaRPr lang="cs-CZ" dirty="0">
              <a:latin typeface="Calibri" pitchFamily="34" charset="0"/>
              <a:cs typeface="Calibri" pitchFamily="34" charset="0"/>
            </a:endParaRPr>
          </a:p>
          <a:p>
            <a:pPr marL="355600" indent="0" algn="just">
              <a:buNone/>
            </a:pP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115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8" cy="757238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Otopná soustava teplovodní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8195" name="Rectangle 5"/>
          <p:cNvSpPr>
            <a:spLocks noGrp="1"/>
          </p:cNvSpPr>
          <p:nvPr>
            <p:ph type="body" idx="1"/>
          </p:nvPr>
        </p:nvSpPr>
        <p:spPr>
          <a:xfrm>
            <a:off x="539552" y="1772816"/>
            <a:ext cx="7704856" cy="3888432"/>
          </a:xfrm>
        </p:spPr>
        <p:txBody>
          <a:bodyPr/>
          <a:lstStyle/>
          <a:p>
            <a:pPr marL="355600" indent="0" algn="just"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Každá </a:t>
            </a:r>
            <a:r>
              <a:rPr lang="cs-CZ" sz="1800" dirty="0">
                <a:latin typeface="Calibri" pitchFamily="34" charset="0"/>
                <a:cs typeface="Calibri" pitchFamily="34" charset="0"/>
              </a:rPr>
              <a:t>soustava ústředního nebo etážového teplovodního vytápění se skládá z několika základních 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zařízení: </a:t>
            </a: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355600" indent="0" algn="just">
              <a:buNone/>
            </a:pPr>
            <a:r>
              <a:rPr lang="cs-CZ" sz="1800" dirty="0">
                <a:latin typeface="Calibri" pitchFamily="34" charset="0"/>
                <a:cs typeface="Calibri" pitchFamily="34" charset="0"/>
              </a:rPr>
              <a:t>1.	Zdroj tepla — kotel UT — zajišťuje ohřátí vody na pracovní teplotu.</a:t>
            </a:r>
          </a:p>
          <a:p>
            <a:pPr marL="355600" indent="0" algn="just">
              <a:buNone/>
            </a:pPr>
            <a:r>
              <a:rPr lang="cs-CZ" sz="1800" dirty="0">
                <a:latin typeface="Calibri" pitchFamily="34" charset="0"/>
                <a:cs typeface="Calibri" pitchFamily="34" charset="0"/>
              </a:rPr>
              <a:t>2.	Rozvod, tj. potrubí topné (teplé) vody a potrubí vratné (ochlazené) vody, zajišťuje oběh vody mezi kotlem a otopným tělesem.</a:t>
            </a:r>
          </a:p>
          <a:p>
            <a:pPr marL="355600" indent="0" algn="just">
              <a:buNone/>
            </a:pPr>
            <a:r>
              <a:rPr lang="cs-CZ" sz="1800" dirty="0">
                <a:latin typeface="Calibri" pitchFamily="34" charset="0"/>
                <a:cs typeface="Calibri" pitchFamily="34" charset="0"/>
              </a:rPr>
              <a:t>3.	Otopná tělesa jsou zdrojem tepla pro vytápěnou místnost. Přivedená topná voda se ochlazuje a předává teplo do vytápěné místnosti.</a:t>
            </a:r>
          </a:p>
          <a:p>
            <a:pPr marL="355600" indent="0" algn="just">
              <a:buNone/>
            </a:pPr>
            <a:r>
              <a:rPr lang="cs-CZ" sz="1800" dirty="0">
                <a:latin typeface="Calibri" pitchFamily="34" charset="0"/>
                <a:cs typeface="Calibri" pitchFamily="34" charset="0"/>
              </a:rPr>
              <a:t>4.	Zabezpečovací zařízení zajišťuje bezpečnost provozu otopné soustavy ústředního vytápění (expanzní nádoba, popř. pojišťovací ventil).</a:t>
            </a:r>
          </a:p>
          <a:p>
            <a:pPr marL="355600" indent="0" algn="just">
              <a:buNone/>
            </a:pPr>
            <a:r>
              <a:rPr lang="cs-CZ" sz="1800" dirty="0">
                <a:latin typeface="Calibri" pitchFamily="34" charset="0"/>
                <a:cs typeface="Calibri" pitchFamily="34" charset="0"/>
              </a:rPr>
              <a:t>5.	Měřící a regulační zařízení zajišťují:</a:t>
            </a:r>
          </a:p>
          <a:p>
            <a:pPr marL="355600" indent="0" algn="just">
              <a:buNone/>
            </a:pPr>
            <a:r>
              <a:rPr lang="cs-CZ" sz="1800" dirty="0">
                <a:latin typeface="Calibri" pitchFamily="34" charset="0"/>
                <a:cs typeface="Calibri" pitchFamily="34" charset="0"/>
              </a:rPr>
              <a:t>— kontrolu základních provozních hodnot vody (teploty a tlaku),</a:t>
            </a:r>
          </a:p>
          <a:p>
            <a:pPr marL="355600" indent="0" algn="just">
              <a:buNone/>
            </a:pPr>
            <a:r>
              <a:rPr lang="cs-CZ" sz="1800" dirty="0">
                <a:latin typeface="Calibri" pitchFamily="34" charset="0"/>
                <a:cs typeface="Calibri" pitchFamily="34" charset="0"/>
              </a:rPr>
              <a:t>— hospodárný provoz.</a:t>
            </a:r>
          </a:p>
          <a:p>
            <a:pPr marL="35560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135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8" cy="757238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Otopná soustava teplovodní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060848"/>
            <a:ext cx="3548063" cy="3236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2852936"/>
            <a:ext cx="352839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 - kotel UT, </a:t>
            </a:r>
          </a:p>
          <a:p>
            <a:r>
              <a:rPr lang="cs-CZ" dirty="0"/>
              <a:t>TV - potrubí topné vody, </a:t>
            </a:r>
          </a:p>
          <a:p>
            <a:r>
              <a:rPr lang="cs-CZ" dirty="0"/>
              <a:t>VV - potrubí vratné vody, </a:t>
            </a:r>
          </a:p>
          <a:p>
            <a:r>
              <a:rPr lang="cs-CZ" dirty="0"/>
              <a:t>OT - otopné těleso, </a:t>
            </a:r>
          </a:p>
          <a:p>
            <a:r>
              <a:rPr lang="cs-CZ" dirty="0"/>
              <a:t>EN - otevřená expanzní nádoba, </a:t>
            </a:r>
          </a:p>
          <a:p>
            <a:r>
              <a:rPr lang="cs-CZ" dirty="0"/>
              <a:t>PP - pojistné potrubí, </a:t>
            </a:r>
          </a:p>
          <a:p>
            <a:r>
              <a:rPr lang="cs-CZ" dirty="0"/>
              <a:t>T - tlakoměr, TE - teploměr</a:t>
            </a:r>
          </a:p>
        </p:txBody>
      </p:sp>
    </p:spTree>
    <p:extLst>
      <p:ext uri="{BB962C8B-B14F-4D97-AF65-F5344CB8AC3E}">
        <p14:creationId xmlns:p14="http://schemas.microsoft.com/office/powerpoint/2010/main" val="3792040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8" cy="757238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Otopná soustava teplovodní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64039" y="1988840"/>
            <a:ext cx="684076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Teplovodní soustavy samotížné</a:t>
            </a:r>
          </a:p>
          <a:p>
            <a:endParaRPr lang="cs-CZ" dirty="0"/>
          </a:p>
          <a:p>
            <a:pPr algn="just"/>
            <a:r>
              <a:rPr lang="cs-CZ" dirty="0" smtClean="0"/>
              <a:t>Aby </a:t>
            </a:r>
            <a:r>
              <a:rPr lang="cs-CZ" dirty="0"/>
              <a:t>došlo k oběhu vody v okruhu KOTEL — OTOPNÉ TĚLESO — KOTEL, musí vzniknout dostatečný rozdíl tlaků (samotížný nebo účinný vztlak), který pokryje veškeré tlakové ztráty v tomto okruhu při proudění vody. Vznik tlakového rozdílu (účinného vztlaku) je podmíněn:</a:t>
            </a:r>
          </a:p>
          <a:p>
            <a:r>
              <a:rPr lang="cs-CZ" dirty="0"/>
              <a:t>— rozdílem teplot topné a vratné vody, tj. při teplotním spádu 90/70°C platí t1&gt; t2, </a:t>
            </a:r>
          </a:p>
          <a:p>
            <a:r>
              <a:rPr lang="cs-CZ" dirty="0"/>
              <a:t>t1 ... teplota topné vody = 90 °C,</a:t>
            </a:r>
          </a:p>
          <a:p>
            <a:r>
              <a:rPr lang="cs-CZ" dirty="0"/>
              <a:t>t2 …teplota vratné vody = 70 °C,</a:t>
            </a:r>
          </a:p>
          <a:p>
            <a:r>
              <a:rPr lang="cs-CZ" dirty="0"/>
              <a:t>— výškovým rozdílem H mezi kotlem a otopným tělesem.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8947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8" cy="757238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Otopná soustava teplovodní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64039" y="1988840"/>
            <a:ext cx="360796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Teplovodní soustavy s nuceným oběhem</a:t>
            </a:r>
          </a:p>
          <a:p>
            <a:endParaRPr lang="cs-CZ" dirty="0" smtClean="0"/>
          </a:p>
          <a:p>
            <a:r>
              <a:rPr lang="cs-CZ" dirty="0"/>
              <a:t>U otopných soustav s nuceným oběhem je zajišťován oběh vody čerpadlem, které se tím stává základním zařízením této soustavy.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07599"/>
            <a:ext cx="2808312" cy="28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330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8" cy="757238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Otopná soustava teplovodní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43608" y="2060848"/>
            <a:ext cx="655272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Velkoplošné (sálavé) otopné </a:t>
            </a:r>
            <a:r>
              <a:rPr lang="cs-CZ" u="sng" dirty="0" smtClean="0"/>
              <a:t>soustavy</a:t>
            </a:r>
          </a:p>
          <a:p>
            <a:endParaRPr lang="cs-CZ" dirty="0"/>
          </a:p>
          <a:p>
            <a:pPr algn="just"/>
            <a:r>
              <a:rPr lang="cs-CZ" dirty="0"/>
              <a:t>U těchto soustav </a:t>
            </a:r>
            <a:r>
              <a:rPr lang="cs-CZ" dirty="0" smtClean="0"/>
              <a:t>převládá sálavý </a:t>
            </a:r>
            <a:r>
              <a:rPr lang="cs-CZ" dirty="0"/>
              <a:t>způsob předání tepla do vytápěné místnosti. Podstatné je uvědomit si, že způsob předání tepla z teplosměnných ploch má naprosto jiný charakter než u soustav s otopnými tělesy.</a:t>
            </a:r>
          </a:p>
          <a:p>
            <a:pPr algn="just"/>
            <a:r>
              <a:rPr lang="cs-CZ" dirty="0"/>
              <a:t>U ústředního vytápění bytových objektů a objektů občanského vybavení (úřady, prodejny, kina,..) lze použít jako teplosměnných ploch stavebních konstrukcí, které </a:t>
            </a:r>
            <a:r>
              <a:rPr lang="cs-CZ" dirty="0" smtClean="0"/>
              <a:t>ohraničují </a:t>
            </a:r>
            <a:r>
              <a:rPr lang="cs-CZ" dirty="0"/>
              <a:t>vytápěný prostor, tj. strop, stěny a podlaha. Z těchto uvedených variant je nejrozšířenější podlahové vytápění.</a:t>
            </a:r>
          </a:p>
        </p:txBody>
      </p:sp>
    </p:spTree>
    <p:extLst>
      <p:ext uri="{BB962C8B-B14F-4D97-AF65-F5344CB8AC3E}">
        <p14:creationId xmlns:p14="http://schemas.microsoft.com/office/powerpoint/2010/main" val="150800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8" cy="757238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Otopná soustava horkovodní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0147" y="2276872"/>
            <a:ext cx="698477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/>
              <a:t>Tyto otopné soustavy pracují s teplotami vody nad 110 °C. Vzhledem k vysokým teplotám při provozu nelze je z hygienických důvodů použít pro vytápění obytných budov. Vysoká povrchová teplota otopných ploch způsobuje spékání prachu a dalších pevných částic na jejich povrchu.</a:t>
            </a:r>
          </a:p>
        </p:txBody>
      </p:sp>
    </p:spTree>
    <p:extLst>
      <p:ext uri="{BB962C8B-B14F-4D97-AF65-F5344CB8AC3E}">
        <p14:creationId xmlns:p14="http://schemas.microsoft.com/office/powerpoint/2010/main" val="100668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8" cy="757238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Otopná soustava horkovodní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71600" y="1844824"/>
            <a:ext cx="6912768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Využívají se pro vytápění průmyslových provozů, hal á především při dálkovém přenosu tepla v soustavách dálkového vytápění nebo v soustavách centralizovaného zásobování teplem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u="sng" dirty="0"/>
              <a:t>Podstatné rozdíly oproti teplovodním soustavám:</a:t>
            </a:r>
          </a:p>
          <a:p>
            <a:r>
              <a:rPr lang="cs-CZ" sz="2000" dirty="0"/>
              <a:t>- ve všech částech otopné soustavy musí být dostatečný tlak, aby nedošlo k varu vody (minimální tlak 0,15 </a:t>
            </a:r>
            <a:r>
              <a:rPr lang="cs-CZ" sz="2000" dirty="0" err="1"/>
              <a:t>MPa</a:t>
            </a:r>
            <a:r>
              <a:rPr lang="cs-CZ" sz="2000" dirty="0"/>
              <a:t>),</a:t>
            </a:r>
          </a:p>
          <a:p>
            <a:r>
              <a:rPr lang="cs-CZ" sz="2000" dirty="0"/>
              <a:t>- podmínkou je uzavřený systém s tlakovou expanzní nádobou,</a:t>
            </a:r>
          </a:p>
          <a:p>
            <a:r>
              <a:rPr lang="cs-CZ" sz="2000" dirty="0"/>
              <a:t>- zabezpečovací zařízení musí obsahovat pojistné ventily,</a:t>
            </a:r>
          </a:p>
          <a:p>
            <a:r>
              <a:rPr lang="cs-CZ" sz="2000" dirty="0"/>
              <a:t>- vyšší provozní teplota vody (nad 110 °C),</a:t>
            </a:r>
          </a:p>
          <a:p>
            <a:r>
              <a:rPr lang="cs-CZ" sz="2000" dirty="0"/>
              <a:t>- vyšší teplotní spád vody, tj. v rozsahu 50—80 °</a:t>
            </a:r>
            <a:r>
              <a:rPr lang="cs-CZ" sz="2000" dirty="0" smtClean="0"/>
              <a:t>C.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79835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8" cy="757238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Otopná soustava horkovodní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2413338"/>
            <a:ext cx="6840760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/>
              <a:t>Rozvody horkovodních soustav mají společné znaky s teplovodní soustavou s nuceným oběhem (například malé průměry trubek). S ohledem na vyšší provozní teploty je třeba klást větší důraz na řešení dilatace potrubí.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654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647700"/>
          </a:xfrm>
        </p:spPr>
        <p:txBody>
          <a:bodyPr/>
          <a:lstStyle/>
          <a:p>
            <a:r>
              <a:rPr lang="cs-CZ" sz="2400" b="1" smtClean="0">
                <a:solidFill>
                  <a:schemeClr val="tx1"/>
                </a:solidFill>
              </a:rPr>
              <a:t/>
            </a:r>
            <a:br>
              <a:rPr lang="cs-CZ" sz="2400" b="1" smtClean="0">
                <a:solidFill>
                  <a:schemeClr val="tx1"/>
                </a:solidFill>
              </a:rPr>
            </a:br>
            <a:r>
              <a:rPr lang="cs-CZ" sz="2400" b="1" smtClean="0">
                <a:solidFill>
                  <a:schemeClr val="tx1"/>
                </a:solidFill>
              </a:rPr>
              <a:t>Použité informační zdroje:</a:t>
            </a:r>
          </a:p>
        </p:txBody>
      </p:sp>
      <p:sp>
        <p:nvSpPr>
          <p:cNvPr id="17411" name="Rectangle 3"/>
          <p:cNvSpPr>
            <a:spLocks noGrp="1"/>
          </p:cNvSpPr>
          <p:nvPr>
            <p:ph type="body" idx="1"/>
          </p:nvPr>
        </p:nvSpPr>
        <p:spPr>
          <a:xfrm>
            <a:off x="1115616" y="2204864"/>
            <a:ext cx="7057404" cy="2664296"/>
          </a:xfrm>
        </p:spPr>
        <p:txBody>
          <a:bodyPr/>
          <a:lstStyle/>
          <a:p>
            <a:pPr marL="85725" indent="-15875">
              <a:buFont typeface="Wingdings 2" pitchFamily="18" charset="2"/>
              <a:buNone/>
            </a:pPr>
            <a:r>
              <a:rPr lang="cs-CZ" sz="2000" dirty="0" err="1" smtClean="0"/>
              <a:t>Tajbr</a:t>
            </a:r>
            <a:r>
              <a:rPr lang="cs-CZ" sz="2000" dirty="0" smtClean="0"/>
              <a:t>, V.: </a:t>
            </a:r>
            <a:r>
              <a:rPr lang="cs-CZ" sz="2000" i="1" dirty="0" smtClean="0"/>
              <a:t>Vytápění pro 1. a 2.ročník učebního oboru instalatér. </a:t>
            </a:r>
            <a:r>
              <a:rPr lang="cs-CZ" sz="2000" dirty="0" smtClean="0"/>
              <a:t>Praha: Sobotáles, 2003. ISBN 80-85920-96-4</a:t>
            </a:r>
          </a:p>
          <a:p>
            <a:pPr marL="85725" indent="-15875">
              <a:buNone/>
            </a:pPr>
            <a:endParaRPr lang="cs-CZ" sz="2000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816</TotalTime>
  <Words>796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Prezentace aplikace PowerPoint</vt:lpstr>
      <vt:lpstr>Výukový materiál</vt:lpstr>
      <vt:lpstr>Prezentace aplikace PowerPoint</vt:lpstr>
      <vt:lpstr>Otopná soustava teplovodní</vt:lpstr>
      <vt:lpstr>Otopná soustava teplovodní</vt:lpstr>
      <vt:lpstr>Otopná soustava teplovodní</vt:lpstr>
      <vt:lpstr>Otopná soustava teplovodní</vt:lpstr>
      <vt:lpstr>Otopná soustava teplovodní</vt:lpstr>
      <vt:lpstr>Otopná soustava teplovodní</vt:lpstr>
      <vt:lpstr>Otopná soustava teplovodní</vt:lpstr>
      <vt:lpstr>Otopná soustava teplovodní</vt:lpstr>
      <vt:lpstr>Otopná soustava horkovodní</vt:lpstr>
      <vt:lpstr>Otopná soustava horkovodní</vt:lpstr>
      <vt:lpstr>Otopná soustava horkovodní</vt:lpstr>
      <vt:lpstr> Použité informační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Dagmar Poledňáková</cp:lastModifiedBy>
  <cp:revision>81</cp:revision>
  <cp:lastPrinted>2012-07-16T05:40:38Z</cp:lastPrinted>
  <dcterms:created xsi:type="dcterms:W3CDTF">2011-04-17T19:50:20Z</dcterms:created>
  <dcterms:modified xsi:type="dcterms:W3CDTF">2013-05-27T19:31:52Z</dcterms:modified>
</cp:coreProperties>
</file>