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80" r:id="rId5"/>
    <p:sldId id="290" r:id="rId6"/>
    <p:sldId id="291" r:id="rId7"/>
    <p:sldId id="297" r:id="rId8"/>
    <p:sldId id="292" r:id="rId9"/>
    <p:sldId id="293" r:id="rId10"/>
    <p:sldId id="294" r:id="rId11"/>
    <p:sldId id="295" r:id="rId12"/>
    <p:sldId id="296" r:id="rId13"/>
    <p:sldId id="289" r:id="rId14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01" autoAdjust="0"/>
  </p:normalViewPr>
  <p:slideViewPr>
    <p:cSldViewPr>
      <p:cViewPr>
        <p:scale>
          <a:sx n="80" d="100"/>
          <a:sy n="80" d="100"/>
        </p:scale>
        <p:origin x="-786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9FA9C7EC-D6B3-4B88-B596-B6A1FB12563E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83524949-E32C-4321-B6AF-4BBA8FFDA0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615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77928-D987-4AE3-B303-0BB94B9FB737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F264D-69D1-4AC7-86B7-9546D12ACD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25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C16FC-BEF0-4AB0-9BCA-A5DA58885388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C8E87-13C1-4287-A3CB-EB73A5A032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696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77043-172A-427A-8D16-7ABA1549E8EE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404E-6C69-4743-8BFD-95869C547F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4076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ECCA7-1860-4DA9-841D-46E1438A36FE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A21BF-34C3-44A2-9184-D889589805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436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384F1-9F1C-4679-B6C0-F08F063D1A35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03A38-ED80-4849-8916-E4022BEE0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53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2A814-517F-4D6B-818B-1CB6EA98EC12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38C44-0B52-4CFE-810C-C1ECD6BC00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539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87ACD-A38D-4BF3-A149-D50BD664670A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91F30-6FB6-4BCD-A679-6259E0160E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43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23BDD-CC8B-4680-9043-D7F3455738F2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FE0F1-2BE9-424C-8368-789B26AD43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854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39EF1-637A-444C-8A4A-BBE3A42B04B7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66BDD-5DF4-4714-A50C-3E657308F0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6972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751BD-31E8-42BB-B043-F85B97BCE1B0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8A2E3-CC2B-4918-AD0F-B4D8BA6E04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761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5C05010C-B7A1-453D-9187-EB262481BF9C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259C4F10-4C1D-45B0-8730-14A72872F8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3" r:id="rId8"/>
    <p:sldLayoutId id="2147483894" r:id="rId9"/>
    <p:sldLayoutId id="2147483890" r:id="rId10"/>
    <p:sldLayoutId id="21474838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Vytápění</a:t>
            </a:r>
          </a:p>
          <a:p>
            <a:pPr eaLnBrk="1" hangingPunct="1"/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Otopné soustavy </a:t>
            </a: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parní</a:t>
            </a:r>
            <a:endParaRPr lang="cs-CZ" sz="2400" dirty="0" smtClean="0">
              <a:solidFill>
                <a:srgbClr val="443329"/>
              </a:solidFill>
              <a:latin typeface="Arial" charset="0"/>
              <a:cs typeface="Arial" charset="0"/>
            </a:endParaRPr>
          </a:p>
          <a:p>
            <a:pPr eaLnBrk="1" hangingPunct="1"/>
            <a:endParaRPr lang="cs-CZ" sz="2400" dirty="0" smtClean="0">
              <a:solidFill>
                <a:srgbClr val="443329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CZ.1.07/1.5.00/34.0608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III/2 Inovace a zkvalitnění výuky prostřednictvím ICT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09_01_32_INOVACE_</a:t>
            </a:r>
            <a:r>
              <a:rPr lang="cs-CZ" dirty="0" smtClean="0">
                <a:latin typeface="Arial" charset="0"/>
                <a:cs typeface="Arial" charset="0"/>
              </a:rPr>
              <a:t>19</a:t>
            </a:r>
            <a:r>
              <a:rPr lang="cs-CZ" dirty="0" smtClean="0">
                <a:latin typeface="Arial" charset="0"/>
                <a:cs typeface="Arial" charset="0"/>
              </a:rPr>
              <a:t>	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Arial" charset="0"/>
              <a:cs typeface="Arial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684213" y="369888"/>
            <a:ext cx="8210550" cy="1323439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sz="1600" dirty="0" smtClean="0"/>
          </a:p>
          <a:p>
            <a:pPr marL="628650" eaLnBrk="1" hangingPunct="1"/>
            <a:r>
              <a:rPr lang="cs-CZ" sz="4000" dirty="0" smtClean="0"/>
              <a:t>Otopné soustavy </a:t>
            </a:r>
            <a:r>
              <a:rPr lang="cs-CZ" sz="4000" dirty="0" smtClean="0"/>
              <a:t>parní</a:t>
            </a:r>
            <a:endParaRPr lang="cs-CZ" sz="4000" dirty="0"/>
          </a:p>
          <a:p>
            <a:pPr algn="ctr" eaLnBrk="1" hangingPunct="1"/>
            <a:endParaRPr lang="cs-CZ" sz="2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Předmět: 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Vytápění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Ročník: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 I.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Jméno autora: 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Ing.Dagmar Poledňáková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Škola: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 SPŠ Hranice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b="1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b="1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en-GB" sz="220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Ing.Dagmar Poledňáková. </a:t>
            </a:r>
          </a:p>
          <a:p>
            <a:pPr algn="ctr">
              <a:defRPr/>
            </a:pPr>
            <a:r>
              <a:rPr lang="cs-CZ" sz="1400" i="1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Anotace :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Prezentace představuje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parní vytápění.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Slouží jako výukový materiál.</a:t>
            </a:r>
          </a:p>
          <a:p>
            <a:pPr algn="just" eaLnBrk="1" hangingPunct="1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 eaLnBrk="1" hangingPunct="1"/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zdroje tepla, rozvod, otopná tělesa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2276872"/>
            <a:ext cx="6768752" cy="3456384"/>
          </a:xfrm>
        </p:spPr>
        <p:txBody>
          <a:bodyPr/>
          <a:lstStyle/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Použití páry v soustavách ústředního vytápění je omezeno vysokou povrchovou teplotou teplosměnných ploch. Využití podobně jako u horkovodních otopných soustav je pro průmyslové, výrobní a dílenské provozy a především nalézá uplatnění v soustavách dálkového vytápění.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V bytových objektech se prakticky nepoužívá.</a:t>
            </a:r>
          </a:p>
          <a:p>
            <a:pPr marL="355600" indent="0" algn="just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6768752" cy="3456384"/>
          </a:xfrm>
        </p:spPr>
        <p:txBody>
          <a:bodyPr/>
          <a:lstStyle/>
          <a:p>
            <a:pPr marL="355600" indent="0" algn="just">
              <a:buNone/>
            </a:pPr>
            <a:r>
              <a:rPr lang="cs-CZ" u="sng" dirty="0">
                <a:latin typeface="Calibri" pitchFamily="34" charset="0"/>
                <a:cs typeface="Calibri" pitchFamily="34" charset="0"/>
              </a:rPr>
              <a:t>Výhody použití</a:t>
            </a:r>
            <a:r>
              <a:rPr lang="cs-CZ" u="sng" dirty="0" smtClean="0">
                <a:latin typeface="Calibri" pitchFamily="34" charset="0"/>
                <a:cs typeface="Calibri" pitchFamily="34" charset="0"/>
              </a:rPr>
              <a:t>:</a:t>
            </a:r>
          </a:p>
          <a:p>
            <a:pPr marL="355600" indent="0" algn="just">
              <a:buNone/>
            </a:pPr>
            <a:endParaRPr lang="cs-CZ" u="sng" dirty="0">
              <a:latin typeface="Calibri" pitchFamily="34" charset="0"/>
              <a:cs typeface="Calibri" pitchFamily="34" charset="0"/>
            </a:endParaRP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pára se dopravuje svým vlastním tlakem,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funkce topné soustavy je bez závislosti na elektrické energii,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větší tepelný výkon při přenosu tepla, protože se využije při kondenzaci páry uvolněné kondenzační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teplo,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nemůže dojít k zamrznutí soustavy po přerušení provozu.</a:t>
            </a:r>
          </a:p>
          <a:p>
            <a:pPr marL="355600" indent="0" algn="just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74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6768752" cy="3456384"/>
          </a:xfrm>
        </p:spPr>
        <p:txBody>
          <a:bodyPr/>
          <a:lstStyle/>
          <a:p>
            <a:pPr marL="355600" indent="0" algn="just">
              <a:buNone/>
            </a:pPr>
            <a:r>
              <a:rPr lang="cs-CZ" u="sng" dirty="0">
                <a:latin typeface="Calibri" pitchFamily="34" charset="0"/>
                <a:cs typeface="Calibri" pitchFamily="34" charset="0"/>
              </a:rPr>
              <a:t>Nevýhody použití</a:t>
            </a:r>
            <a:r>
              <a:rPr lang="cs-CZ" u="sng" dirty="0" smtClean="0">
                <a:latin typeface="Calibri" pitchFamily="34" charset="0"/>
                <a:cs typeface="Calibri" pitchFamily="34" charset="0"/>
              </a:rPr>
              <a:t>:</a:t>
            </a:r>
          </a:p>
          <a:p>
            <a:pPr marL="355600" indent="0" algn="just">
              <a:buNone/>
            </a:pPr>
            <a:endParaRPr lang="cs-CZ" u="sng" dirty="0">
              <a:latin typeface="Calibri" pitchFamily="34" charset="0"/>
              <a:cs typeface="Calibri" pitchFamily="34" charset="0"/>
            </a:endParaRP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značné problémy s regulací otopné soustavy,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vysoká teplota (přes 100 °C) teplosměnných ploch,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dochází ke spékání prachu a nečistot na povrchu topných těles i trubního rozvodu,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— nutnost vyřešit dopravu kondenzátu i při plošně rozlehlých topných soustavách (běžně je dopravován kondenzát samospádem).</a:t>
            </a:r>
          </a:p>
          <a:p>
            <a:pPr marL="355600" indent="0" algn="just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72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6768752" cy="3456384"/>
          </a:xfrm>
        </p:spPr>
        <p:txBody>
          <a:bodyPr/>
          <a:lstStyle/>
          <a:p>
            <a:pPr marL="355600" indent="0" algn="just">
              <a:buNone/>
            </a:pPr>
            <a:r>
              <a:rPr lang="cs-CZ" u="sng" dirty="0">
                <a:latin typeface="Calibri" pitchFamily="34" charset="0"/>
                <a:cs typeface="Calibri" pitchFamily="34" charset="0"/>
              </a:rPr>
              <a:t>Podle tlaku páry se rozlišují tři druhy vytápění: </a:t>
            </a:r>
          </a:p>
          <a:p>
            <a:pPr marL="355600" indent="0" algn="just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698500" indent="-342900"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nízkotlaké </a:t>
            </a:r>
            <a:r>
              <a:rPr lang="cs-CZ" dirty="0">
                <a:latin typeface="Calibri" pitchFamily="34" charset="0"/>
                <a:cs typeface="Calibri" pitchFamily="34" charset="0"/>
              </a:rPr>
              <a:t>– přetlak do 70 </a:t>
            </a:r>
            <a:r>
              <a:rPr lang="cs-CZ" dirty="0" err="1">
                <a:latin typeface="Calibri" pitchFamily="34" charset="0"/>
                <a:cs typeface="Calibri" pitchFamily="34" charset="0"/>
              </a:rPr>
              <a:t>kPa</a:t>
            </a:r>
            <a:r>
              <a:rPr lang="cs-CZ" dirty="0">
                <a:latin typeface="Calibri" pitchFamily="34" charset="0"/>
                <a:cs typeface="Calibri" pitchFamily="34" charset="0"/>
              </a:rPr>
              <a:t>, vhodné pro méně rozsáhlé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objekty,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698500" indent="-342900"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středotlaké </a:t>
            </a:r>
            <a:r>
              <a:rPr lang="cs-CZ" dirty="0">
                <a:latin typeface="Calibri" pitchFamily="34" charset="0"/>
                <a:cs typeface="Calibri" pitchFamily="34" charset="0"/>
              </a:rPr>
              <a:t>– přetlak nad 70 </a:t>
            </a:r>
            <a:r>
              <a:rPr lang="cs-CZ" dirty="0" err="1">
                <a:latin typeface="Calibri" pitchFamily="34" charset="0"/>
                <a:cs typeface="Calibri" pitchFamily="34" charset="0"/>
              </a:rPr>
              <a:t>kPa</a:t>
            </a:r>
            <a:r>
              <a:rPr lang="cs-CZ" dirty="0">
                <a:latin typeface="Calibri" pitchFamily="34" charset="0"/>
                <a:cs typeface="Calibri" pitchFamily="34" charset="0"/>
              </a:rPr>
              <a:t>, použití v průmyslu a pro dálkové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rozvody,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698500" indent="-342900"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podtlakové </a:t>
            </a:r>
            <a:r>
              <a:rPr lang="cs-CZ" dirty="0">
                <a:latin typeface="Calibri" pitchFamily="34" charset="0"/>
                <a:cs typeface="Calibri" pitchFamily="34" charset="0"/>
              </a:rPr>
              <a:t>– tlak páry nižší než atmosférický, použití u výškových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budov.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698500" indent="-342900" algn="just"/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08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6768752" cy="3456384"/>
          </a:xfrm>
        </p:spPr>
        <p:txBody>
          <a:bodyPr/>
          <a:lstStyle/>
          <a:p>
            <a:pPr marL="355600" indent="0" algn="just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Základní části parní otopné soustavy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24944"/>
            <a:ext cx="4389437" cy="303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99592" y="3140968"/>
            <a:ext cx="30243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1 – vodní část kotle</a:t>
            </a:r>
          </a:p>
          <a:p>
            <a:r>
              <a:rPr lang="cs-CZ" dirty="0"/>
              <a:t>2 – vodoznak</a:t>
            </a:r>
          </a:p>
          <a:p>
            <a:r>
              <a:rPr lang="cs-CZ" dirty="0"/>
              <a:t>3 – parní část kotle</a:t>
            </a:r>
          </a:p>
          <a:p>
            <a:r>
              <a:rPr lang="cs-CZ" dirty="0"/>
              <a:t>4 – pojistné zařízení</a:t>
            </a:r>
          </a:p>
          <a:p>
            <a:r>
              <a:rPr lang="cs-CZ" dirty="0"/>
              <a:t>5 – otopné těleso</a:t>
            </a:r>
          </a:p>
          <a:p>
            <a:r>
              <a:rPr lang="cs-CZ" dirty="0"/>
              <a:t>6 – </a:t>
            </a:r>
            <a:r>
              <a:rPr lang="cs-CZ" dirty="0" err="1"/>
              <a:t>odvaděč</a:t>
            </a:r>
            <a:r>
              <a:rPr lang="cs-CZ" dirty="0"/>
              <a:t> kondenzátu</a:t>
            </a:r>
          </a:p>
          <a:p>
            <a:r>
              <a:rPr lang="cs-CZ" dirty="0"/>
              <a:t>7 - odvzdušnění</a:t>
            </a:r>
          </a:p>
        </p:txBody>
      </p:sp>
    </p:spTree>
    <p:extLst>
      <p:ext uri="{BB962C8B-B14F-4D97-AF65-F5344CB8AC3E}">
        <p14:creationId xmlns:p14="http://schemas.microsoft.com/office/powerpoint/2010/main" val="363924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7056784" cy="3456384"/>
          </a:xfrm>
        </p:spPr>
        <p:txBody>
          <a:bodyPr/>
          <a:lstStyle/>
          <a:p>
            <a:pPr marL="355600" indent="0" algn="just">
              <a:buNone/>
            </a:pPr>
            <a:r>
              <a:rPr lang="cs-CZ" u="sng" dirty="0">
                <a:latin typeface="Calibri" pitchFamily="34" charset="0"/>
                <a:cs typeface="Calibri" pitchFamily="34" charset="0"/>
              </a:rPr>
              <a:t>Parní otopné soustavy s otopnými </a:t>
            </a:r>
            <a:r>
              <a:rPr lang="cs-CZ" u="sng" dirty="0" smtClean="0">
                <a:latin typeface="Calibri" pitchFamily="34" charset="0"/>
                <a:cs typeface="Calibri" pitchFamily="34" charset="0"/>
              </a:rPr>
              <a:t>tělesy</a:t>
            </a:r>
          </a:p>
          <a:p>
            <a:pPr marL="355600" indent="0" algn="just">
              <a:buNone/>
            </a:pPr>
            <a:endParaRPr lang="cs-CZ" u="sng" dirty="0">
              <a:latin typeface="Calibri" pitchFamily="34" charset="0"/>
              <a:cs typeface="Calibri" pitchFamily="34" charset="0"/>
            </a:endParaRP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Používá se pára s pracovním přetlakem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do </a:t>
            </a:r>
            <a:r>
              <a:rPr lang="cs-CZ" dirty="0">
                <a:latin typeface="Calibri" pitchFamily="34" charset="0"/>
                <a:cs typeface="Calibri" pitchFamily="34" charset="0"/>
              </a:rPr>
              <a:t>0,3 </a:t>
            </a:r>
            <a:r>
              <a:rPr lang="cs-CZ" dirty="0" err="1">
                <a:latin typeface="Calibri" pitchFamily="34" charset="0"/>
                <a:cs typeface="Calibri" pitchFamily="34" charset="0"/>
              </a:rPr>
              <a:t>MPa</a:t>
            </a:r>
            <a:r>
              <a:rPr lang="cs-CZ" dirty="0">
                <a:latin typeface="Calibri" pitchFamily="34" charset="0"/>
                <a:cs typeface="Calibri" pitchFamily="34" charset="0"/>
              </a:rPr>
              <a:t> (teplota syté páry asi 130 °C). Při vyšších tlacích je nutné tlak snižovat např. redukčním ventilem. Běžně se však používá v tomto případě nízkotlaká parní otopná soustava.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Použití otopných těles se řídí stejnými pravidly jako u horkovodních otopných soustav.</a:t>
            </a:r>
          </a:p>
          <a:p>
            <a:pPr marL="355600" indent="0" algn="just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92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6768752" cy="4032448"/>
          </a:xfrm>
        </p:spPr>
        <p:txBody>
          <a:bodyPr/>
          <a:lstStyle/>
          <a:p>
            <a:pPr marL="355600" indent="0" algn="just">
              <a:buNone/>
            </a:pPr>
            <a:r>
              <a:rPr lang="cs-CZ" u="sng" dirty="0">
                <a:latin typeface="Calibri" pitchFamily="34" charset="0"/>
                <a:cs typeface="Calibri" pitchFamily="34" charset="0"/>
              </a:rPr>
              <a:t>Parní otopné soustavy se zavěšenými </a:t>
            </a:r>
            <a:r>
              <a:rPr lang="cs-CZ" u="sng" dirty="0" smtClean="0">
                <a:latin typeface="Calibri" pitchFamily="34" charset="0"/>
                <a:cs typeface="Calibri" pitchFamily="34" charset="0"/>
              </a:rPr>
              <a:t>panely</a:t>
            </a:r>
          </a:p>
          <a:p>
            <a:pPr marL="355600" indent="0" algn="just">
              <a:buNone/>
            </a:pPr>
            <a:endParaRPr lang="cs-CZ" u="sng" dirty="0" smtClean="0">
              <a:latin typeface="Calibri" pitchFamily="34" charset="0"/>
              <a:cs typeface="Calibri" pitchFamily="34" charset="0"/>
            </a:endParaRP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Nacházejí uplatnění především u vytápění výrobních hal, sportovních hal apod. Otopné registry jsou většinou zavěšeny pod stropem vytápěné místnosti, popř. upevněny na stěně u stropu. U tohoto způsobu výrazně převládá sálavá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složka.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26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6768752" cy="4032448"/>
          </a:xfrm>
        </p:spPr>
        <p:txBody>
          <a:bodyPr/>
          <a:lstStyle/>
          <a:p>
            <a:pPr marL="355600" indent="0" algn="just">
              <a:buNone/>
            </a:pPr>
            <a:r>
              <a:rPr lang="cs-CZ" u="sng" dirty="0">
                <a:latin typeface="Calibri" pitchFamily="34" charset="0"/>
                <a:cs typeface="Calibri" pitchFamily="34" charset="0"/>
              </a:rPr>
              <a:t>Parní otopné soustavy se zavěšenými </a:t>
            </a:r>
            <a:r>
              <a:rPr lang="cs-CZ" u="sng" dirty="0" smtClean="0">
                <a:latin typeface="Calibri" pitchFamily="34" charset="0"/>
                <a:cs typeface="Calibri" pitchFamily="34" charset="0"/>
              </a:rPr>
              <a:t>panely</a:t>
            </a:r>
          </a:p>
          <a:p>
            <a:pPr marL="355600" indent="0" algn="just">
              <a:buNone/>
            </a:pPr>
            <a:endParaRPr lang="cs-CZ" u="sng" dirty="0" smtClean="0">
              <a:latin typeface="Calibri" pitchFamily="34" charset="0"/>
              <a:cs typeface="Calibri" pitchFamily="34" charset="0"/>
            </a:endParaRP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Základní částí otopné soustavy je sálavý panel, který je tvořen: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- trubkami s proudící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párou </a:t>
            </a:r>
            <a:r>
              <a:rPr lang="cs-CZ" dirty="0">
                <a:latin typeface="Calibri" pitchFamily="34" charset="0"/>
                <a:cs typeface="Calibri" pitchFamily="34" charset="0"/>
              </a:rPr>
              <a:t>(otopný registr),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- tepelná izolace,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- reflektor,</a:t>
            </a:r>
          </a:p>
          <a:p>
            <a:pPr marL="355600" indent="0" algn="just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- nosná konstrukce (rám panelu).</a:t>
            </a:r>
          </a:p>
          <a:p>
            <a:pPr marL="355600" indent="0" algn="just">
              <a:buNone/>
            </a:pPr>
            <a:endParaRPr lang="cs-CZ" u="sng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94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8" cy="757238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Otopná soustava </a:t>
            </a:r>
            <a:r>
              <a:rPr lang="cs-CZ" sz="3200" b="1" dirty="0" smtClean="0">
                <a:solidFill>
                  <a:schemeClr val="tx1"/>
                </a:solidFill>
              </a:rPr>
              <a:t>parní</a:t>
            </a:r>
            <a:endParaRPr lang="cs-CZ" sz="3200" b="1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600" y="1916832"/>
            <a:ext cx="6768752" cy="4032448"/>
          </a:xfrm>
        </p:spPr>
        <p:txBody>
          <a:bodyPr/>
          <a:lstStyle/>
          <a:p>
            <a:pPr marL="355600" indent="0" algn="just">
              <a:buNone/>
            </a:pPr>
            <a:r>
              <a:rPr lang="cs-CZ" u="sng" dirty="0" smtClean="0">
                <a:latin typeface="Calibri" pitchFamily="34" charset="0"/>
                <a:cs typeface="Calibri" pitchFamily="34" charset="0"/>
              </a:rPr>
              <a:t>Rozložení teplot při sálavém vytápění </a:t>
            </a:r>
          </a:p>
          <a:p>
            <a:pPr marL="355600" indent="0" algn="just">
              <a:buNone/>
            </a:pPr>
            <a:endParaRPr lang="cs-CZ" u="sng" dirty="0" smtClean="0">
              <a:latin typeface="Calibri" pitchFamily="34" charset="0"/>
              <a:cs typeface="Calibri" pitchFamily="34" charset="0"/>
            </a:endParaRPr>
          </a:p>
          <a:p>
            <a:pPr marL="355600" indent="0" algn="just">
              <a:buNone/>
            </a:pPr>
            <a:endParaRPr lang="cs-CZ" u="sng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68960"/>
            <a:ext cx="428625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50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1042988" y="836613"/>
            <a:ext cx="7024687" cy="647700"/>
          </a:xfrm>
        </p:spPr>
        <p:txBody>
          <a:bodyPr/>
          <a:lstStyle/>
          <a:p>
            <a:r>
              <a:rPr lang="cs-CZ" sz="2400" b="1" smtClean="0">
                <a:solidFill>
                  <a:schemeClr val="tx1"/>
                </a:solidFill>
              </a:rPr>
              <a:t/>
            </a:r>
            <a:br>
              <a:rPr lang="cs-CZ" sz="2400" b="1" smtClean="0">
                <a:solidFill>
                  <a:schemeClr val="tx1"/>
                </a:solidFill>
              </a:rPr>
            </a:br>
            <a:r>
              <a:rPr lang="cs-CZ" sz="2400" b="1" smtClean="0">
                <a:solidFill>
                  <a:schemeClr val="tx1"/>
                </a:solidFill>
              </a:rPr>
              <a:t>Použité informační zdroje: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xfrm>
            <a:off x="1115616" y="2204864"/>
            <a:ext cx="7057404" cy="2664296"/>
          </a:xfrm>
        </p:spPr>
        <p:txBody>
          <a:bodyPr/>
          <a:lstStyle/>
          <a:p>
            <a:pPr marL="85725" indent="-15875">
              <a:buFont typeface="Wingdings 2" pitchFamily="18" charset="2"/>
              <a:buNone/>
            </a:pPr>
            <a:r>
              <a:rPr lang="cs-CZ" sz="2000" dirty="0" err="1" smtClean="0"/>
              <a:t>Tajbr</a:t>
            </a:r>
            <a:r>
              <a:rPr lang="cs-CZ" sz="2000" dirty="0" smtClean="0"/>
              <a:t>, V.: </a:t>
            </a:r>
            <a:r>
              <a:rPr lang="cs-CZ" sz="2000" i="1" dirty="0" smtClean="0"/>
              <a:t>Vytápění pro 1. a 2.ročník učebního oboru instalatér. </a:t>
            </a:r>
            <a:r>
              <a:rPr lang="cs-CZ" sz="2000" dirty="0" smtClean="0"/>
              <a:t>Praha: Sobotáles, 2003. ISBN 80-85920-96-4</a:t>
            </a:r>
          </a:p>
          <a:p>
            <a:pPr marL="85725" indent="-15875">
              <a:buNone/>
            </a:pPr>
            <a:endParaRPr lang="cs-CZ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834</TotalTime>
  <Words>521</Words>
  <Application>Microsoft Office PowerPoint</Application>
  <PresentationFormat>Předvádění na obrazovce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Austin</vt:lpstr>
      <vt:lpstr>Prezentace aplikace PowerPoint</vt:lpstr>
      <vt:lpstr>Výukový materiál</vt:lpstr>
      <vt:lpstr>Prezentace aplikace PowerPoint</vt:lpstr>
      <vt:lpstr>Otopná soustava parní</vt:lpstr>
      <vt:lpstr>Otopná soustava parní</vt:lpstr>
      <vt:lpstr>Otopná soustava parní</vt:lpstr>
      <vt:lpstr>Otopná soustava parní</vt:lpstr>
      <vt:lpstr>Otopná soustava parní</vt:lpstr>
      <vt:lpstr>Otopná soustava parní</vt:lpstr>
      <vt:lpstr>Otopná soustava parní</vt:lpstr>
      <vt:lpstr>Otopná soustava parní</vt:lpstr>
      <vt:lpstr>Otopná soustava parní</vt:lpstr>
      <vt:lpstr> Použité informační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Dagmar Poledňáková</cp:lastModifiedBy>
  <cp:revision>84</cp:revision>
  <cp:lastPrinted>2012-07-16T05:40:38Z</cp:lastPrinted>
  <dcterms:created xsi:type="dcterms:W3CDTF">2011-04-17T19:50:20Z</dcterms:created>
  <dcterms:modified xsi:type="dcterms:W3CDTF">2013-05-27T19:50:27Z</dcterms:modified>
</cp:coreProperties>
</file>