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80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89" r:id="rId15"/>
  </p:sldIdLst>
  <p:sldSz cx="9144000" cy="6858000" type="screen4x3"/>
  <p:notesSz cx="6797675" cy="99282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01" autoAdjust="0"/>
  </p:normalViewPr>
  <p:slideViewPr>
    <p:cSldViewPr>
      <p:cViewPr>
        <p:scale>
          <a:sx n="80" d="100"/>
          <a:sy n="80" d="100"/>
        </p:scale>
        <p:origin x="-216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38514302-54DE-461E-B556-F4C6AFD00628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FE803146-F75B-41FD-9E57-53C560D5A9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759C7-7609-4AEE-A447-B18AA8C96A14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2B9C2-9DD1-47B3-B5F9-DC0B437120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A545C-97CA-48FD-8C17-5E02BF6FC6BD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E855A-C441-4C98-882F-E7F5F38377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AF75B-E7A4-42E9-BD56-FF61804E5DDE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A96FA-D94D-44AD-869F-3A263F35F7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A0FE3-2035-4193-8ADA-B8E32D9C7380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AC1E2-3604-460C-BE47-02B6C0EA12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A517A-ACD5-413A-B417-75E74D039BC6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499AA-A83B-42DE-B63B-99A085FE39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6E7EF-B201-496C-82F3-CE879885067E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C4C21-CB38-440F-B170-5D9B1DABAB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BF065-928C-47A3-B7F9-AD62091434A4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D90FB-8FBC-4D1F-A567-CFAF974792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DAB3A-2785-454D-9BBC-371F4117B06D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337A2-2878-4EDF-A0AB-D94DDC8C7A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D1DBF-59C9-4139-94F1-E327EAFAE60C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BFD2B-F4E4-457A-ABDC-0806F6496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5A05E-88BA-4327-9EEB-75136EBF768A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8EC05-0C0B-4CFA-9C0F-028A3AD9FC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  <a:cs typeface="+mn-cs"/>
              </a:defRPr>
            </a:lvl1pPr>
          </a:lstStyle>
          <a:p>
            <a:pPr>
              <a:defRPr/>
            </a:pPr>
            <a:fld id="{1E1EE5FB-F8B1-4998-AFE6-9C5362B5A929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  <a:cs typeface="+mn-cs"/>
              </a:defRPr>
            </a:lvl1pPr>
          </a:lstStyle>
          <a:p>
            <a:pPr>
              <a:defRPr/>
            </a:pPr>
            <a:fld id="{86173230-F23D-42CB-8E0E-F2CAC3D8FF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6" r:id="rId2"/>
    <p:sldLayoutId id="2147483795" r:id="rId3"/>
    <p:sldLayoutId id="2147483794" r:id="rId4"/>
    <p:sldLayoutId id="2147483793" r:id="rId5"/>
    <p:sldLayoutId id="2147483792" r:id="rId6"/>
    <p:sldLayoutId id="2147483791" r:id="rId7"/>
    <p:sldLayoutId id="2147483798" r:id="rId8"/>
    <p:sldLayoutId id="2147483799" r:id="rId9"/>
    <p:sldLayoutId id="2147483790" r:id="rId10"/>
    <p:sldLayoutId id="214748378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Vytápění</a:t>
            </a:r>
          </a:p>
          <a:p>
            <a:pPr eaLnBrk="1" hangingPunct="1">
              <a:defRPr/>
            </a:pPr>
            <a:r>
              <a:rPr lang="cs-CZ" sz="2400" dirty="0" smtClean="0">
                <a:solidFill>
                  <a:srgbClr val="443329"/>
                </a:solidFill>
                <a:latin typeface="Arial" charset="0"/>
                <a:cs typeface="Arial" charset="0"/>
              </a:rPr>
              <a:t>Otopné soustavy teplovzdušné</a:t>
            </a:r>
          </a:p>
          <a:p>
            <a:pPr eaLnBrk="1" hangingPunct="1">
              <a:defRPr/>
            </a:pPr>
            <a:endParaRPr lang="cs-CZ" sz="2400" dirty="0" smtClean="0">
              <a:solidFill>
                <a:srgbClr val="443329"/>
              </a:solidFill>
              <a:latin typeface="Arial" charset="0"/>
              <a:cs typeface="Arial" charset="0"/>
            </a:endParaRPr>
          </a:p>
        </p:txBody>
      </p:sp>
      <p:pic>
        <p:nvPicPr>
          <p:cNvPr id="1331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CZ.1.07/1.5.00/34.0608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III/2 Inovace a zkvalitnění výuky prostřednictvím ICT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09_01_32_INOVACE_</a:t>
            </a:r>
            <a:r>
              <a:rPr lang="cs-CZ" dirty="0" smtClean="0">
                <a:latin typeface="Arial" charset="0"/>
                <a:cs typeface="Arial" charset="0"/>
              </a:rPr>
              <a:t>20	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>
              <a:latin typeface="Arial" charset="0"/>
              <a:cs typeface="Arial" charset="0"/>
            </a:endParaRPr>
          </a:p>
        </p:txBody>
      </p:sp>
      <p:pic>
        <p:nvPicPr>
          <p:cNvPr id="14339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2"/>
          <p:cNvSpPr txBox="1">
            <a:spLocks noChangeArrowheads="1"/>
          </p:cNvSpPr>
          <p:nvPr/>
        </p:nvSpPr>
        <p:spPr bwMode="auto">
          <a:xfrm>
            <a:off x="684213" y="369888"/>
            <a:ext cx="8210550" cy="1446212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600"/>
          </a:p>
          <a:p>
            <a:r>
              <a:rPr lang="cs-CZ" sz="3600"/>
              <a:t>Otopné soustavy teplovzdušné</a:t>
            </a:r>
          </a:p>
          <a:p>
            <a:pPr algn="ctr"/>
            <a:endParaRPr lang="cs-CZ" sz="360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Předmět: 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Vytápění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I.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Jméno autora: </a:t>
            </a:r>
            <a:r>
              <a:rPr lang="cs-CZ" sz="2200" dirty="0" err="1" smtClean="0">
                <a:solidFill>
                  <a:srgbClr val="000000"/>
                </a:solidFill>
                <a:latin typeface="Arial" charset="0"/>
                <a:cs typeface="Arial" charset="0"/>
              </a:rPr>
              <a:t>Ing.Dagmar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Poledňáková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SPŠ Hranice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en-GB" sz="22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sz="22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Ing.Dagmar Poledňáková. </a:t>
            </a:r>
          </a:p>
          <a:p>
            <a:pPr algn="ctr">
              <a:defRPr/>
            </a:pPr>
            <a:r>
              <a:rPr lang="cs-CZ" sz="1400" i="1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5364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2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b="1">
                <a:solidFill>
                  <a:srgbClr val="000000"/>
                </a:solidFill>
              </a:rPr>
              <a:t>Anotace : </a:t>
            </a:r>
            <a:r>
              <a:rPr lang="cs-CZ" sz="2200">
                <a:solidFill>
                  <a:srgbClr val="000000"/>
                </a:solidFill>
              </a:rPr>
              <a:t>Prezentace představuje teplovzdušné vytápění. Slouží jako výukový materiál.</a:t>
            </a:r>
          </a:p>
          <a:p>
            <a:pPr algn="just"/>
            <a:endParaRPr lang="cs-CZ" sz="2200">
              <a:solidFill>
                <a:srgbClr val="000000"/>
              </a:solidFill>
            </a:endParaRPr>
          </a:p>
          <a:p>
            <a:pPr algn="just"/>
            <a:endParaRPr lang="cs-CZ" sz="2200">
              <a:solidFill>
                <a:srgbClr val="000000"/>
              </a:solidFill>
            </a:endParaRPr>
          </a:p>
          <a:p>
            <a:pPr algn="just"/>
            <a:r>
              <a:rPr lang="cs-CZ" sz="2200" b="1">
                <a:solidFill>
                  <a:srgbClr val="000000"/>
                </a:solidFill>
              </a:rPr>
              <a:t>Klíčová slova: </a:t>
            </a:r>
            <a:r>
              <a:rPr lang="cs-CZ" sz="2200">
                <a:solidFill>
                  <a:srgbClr val="000000"/>
                </a:solidFill>
              </a:rPr>
              <a:t>zdroje tepla, cirkulace vzduchu, rekuperace tepla</a:t>
            </a:r>
          </a:p>
        </p:txBody>
      </p:sp>
      <p:pic>
        <p:nvPicPr>
          <p:cNvPr id="15365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/>
          <p:cNvSpPr>
            <a:spLocks noGrp="1"/>
          </p:cNvSpPr>
          <p:nvPr>
            <p:ph type="title"/>
          </p:nvPr>
        </p:nvSpPr>
        <p:spPr>
          <a:xfrm>
            <a:off x="1042988" y="765175"/>
            <a:ext cx="7024687" cy="757238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Otopná soustava teplovzdušná</a:t>
            </a:r>
          </a:p>
        </p:txBody>
      </p:sp>
      <p:sp>
        <p:nvSpPr>
          <p:cNvPr id="16386" name="Rectangle 5"/>
          <p:cNvSpPr>
            <a:spLocks noGrp="1"/>
          </p:cNvSpPr>
          <p:nvPr>
            <p:ph type="body" idx="1"/>
          </p:nvPr>
        </p:nvSpPr>
        <p:spPr>
          <a:xfrm>
            <a:off x="971550" y="2276475"/>
            <a:ext cx="6769100" cy="3455988"/>
          </a:xfrm>
        </p:spPr>
        <p:txBody>
          <a:bodyPr/>
          <a:lstStyle/>
          <a:p>
            <a:pPr marL="355600" indent="0" algn="just">
              <a:buFont typeface="Wingdings 2" pitchFamily="18" charset="2"/>
              <a:buNone/>
            </a:pPr>
            <a:r>
              <a:rPr lang="cs-CZ" smtClean="0">
                <a:latin typeface="Calibri" pitchFamily="34" charset="0"/>
              </a:rPr>
              <a:t>V těchto otopných soustavách se přivádí teplonosná látka, tj. vzduch ohřátý na požadovanou teplotu, přímo do vytápěných místností. Často se současně využívají používají zařízení pro větrání. Znamená to, že se v určitém podílu přidává venkovní vzduch.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/>
          <p:cNvSpPr>
            <a:spLocks noGrp="1"/>
          </p:cNvSpPr>
          <p:nvPr>
            <p:ph type="title"/>
          </p:nvPr>
        </p:nvSpPr>
        <p:spPr>
          <a:xfrm>
            <a:off x="1042988" y="765175"/>
            <a:ext cx="7024687" cy="757238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Otopná soustava teplovzdušná</a:t>
            </a: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550" y="1700213"/>
            <a:ext cx="6769100" cy="3457575"/>
          </a:xfrm>
        </p:spPr>
        <p:txBody>
          <a:bodyPr/>
          <a:lstStyle/>
          <a:p>
            <a:pPr marL="355600" indent="0" algn="just">
              <a:buFont typeface="Wingdings 2" pitchFamily="18" charset="2"/>
              <a:buNone/>
            </a:pPr>
            <a:r>
              <a:rPr lang="cs-CZ" sz="2000" u="sng" smtClean="0">
                <a:latin typeface="Calibri" pitchFamily="34" charset="0"/>
              </a:rPr>
              <a:t>Výhody použití:</a:t>
            </a:r>
          </a:p>
          <a:p>
            <a:pPr marL="355600" indent="0" algn="just">
              <a:buFont typeface="Wingdings 2" pitchFamily="18" charset="2"/>
              <a:buNone/>
            </a:pPr>
            <a:endParaRPr lang="cs-CZ" sz="2000" u="sng" smtClean="0">
              <a:latin typeface="Calibri" pitchFamily="34" charset="0"/>
            </a:endParaRP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nízké provozní teploty vzduchu,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možnost směrování „proudu“ teplého vzduchu do vytápěného prostoru,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nemůže dojít k zamrznutí soustavy po přerušení provozu,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možnost jedním zařízením vytápět, větrat, popř. i chladit daný prostor,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rychlé uvedení do provozu,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využití rekuperace tepla, tj. ohřev přiváděného vzduchu teplem, které je obsaženo v odváděném vzduchu.</a:t>
            </a:r>
          </a:p>
          <a:p>
            <a:pPr marL="355600" indent="0" algn="just"/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4"/>
          <p:cNvSpPr>
            <a:spLocks noGrp="1"/>
          </p:cNvSpPr>
          <p:nvPr>
            <p:ph type="title"/>
          </p:nvPr>
        </p:nvSpPr>
        <p:spPr>
          <a:xfrm>
            <a:off x="1042988" y="765175"/>
            <a:ext cx="7024687" cy="757238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Otopná soustava teplovzdušná</a:t>
            </a: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71550" y="1700213"/>
            <a:ext cx="7200900" cy="3457575"/>
          </a:xfrm>
        </p:spPr>
        <p:txBody>
          <a:bodyPr/>
          <a:lstStyle/>
          <a:p>
            <a:pPr marL="355600" indent="0" algn="just">
              <a:buFont typeface="Wingdings 2" pitchFamily="18" charset="2"/>
              <a:buNone/>
            </a:pPr>
            <a:r>
              <a:rPr lang="cs-CZ" sz="2000" u="sng" smtClean="0">
                <a:latin typeface="Calibri" pitchFamily="34" charset="0"/>
              </a:rPr>
              <a:t>Nevýhody použití: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malá tepelná kapacita vzduchu,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víření prachu, možnost přenosu mikrobů a dalších nežádoucích látek (možno výrazně omezit vhodnou údržbou celého systému a malou rychlostí proudění vzduchu),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funkce soustavy je závislá na elektrické energii (ventilátory),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vyšší hladina hluku při přenosu tepla (způsobují především ventilátory),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méně příznivé svislé rozložení teplot, kdy je nejvyšší teplota vzduchu u stropu,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při sdílení tepla není zastoupena sálavá složka tepla,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méně příznivé podmínky pro vytvoření tepelné pohody.</a:t>
            </a: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4"/>
          <p:cNvSpPr>
            <a:spLocks noGrp="1"/>
          </p:cNvSpPr>
          <p:nvPr>
            <p:ph type="title"/>
          </p:nvPr>
        </p:nvSpPr>
        <p:spPr>
          <a:xfrm>
            <a:off x="1042988" y="765175"/>
            <a:ext cx="7024687" cy="757238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Otopná soustava teplovzdušná</a:t>
            </a:r>
          </a:p>
        </p:txBody>
      </p:sp>
      <p:sp>
        <p:nvSpPr>
          <p:cNvPr id="19458" name="Rectangle 5"/>
          <p:cNvSpPr>
            <a:spLocks noGrp="1"/>
          </p:cNvSpPr>
          <p:nvPr>
            <p:ph type="body" idx="1"/>
          </p:nvPr>
        </p:nvSpPr>
        <p:spPr>
          <a:xfrm>
            <a:off x="900113" y="2205038"/>
            <a:ext cx="7200900" cy="3455987"/>
          </a:xfrm>
        </p:spPr>
        <p:txBody>
          <a:bodyPr/>
          <a:lstStyle/>
          <a:p>
            <a:pPr marL="355600" indent="0" algn="just">
              <a:buFont typeface="Wingdings 2" pitchFamily="18" charset="2"/>
              <a:buNone/>
            </a:pPr>
            <a:r>
              <a:rPr lang="cs-CZ" smtClean="0">
                <a:latin typeface="Calibri" pitchFamily="34" charset="0"/>
              </a:rPr>
              <a:t>Uplatnění teplovzdušných otopných soustav v dnešní době je především při vytápění výrobních, skladových a výstavních hal i větších společenských sálů (kina, kongresové haly...).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/>
          <p:cNvSpPr>
            <a:spLocks noGrp="1"/>
          </p:cNvSpPr>
          <p:nvPr>
            <p:ph type="title"/>
          </p:nvPr>
        </p:nvSpPr>
        <p:spPr>
          <a:xfrm>
            <a:off x="1116013" y="1125538"/>
            <a:ext cx="7024687" cy="757237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Druhy otopných soustav teplovzdušných</a:t>
            </a: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00113" y="2205038"/>
            <a:ext cx="7200900" cy="3455987"/>
          </a:xfrm>
        </p:spPr>
        <p:txBody>
          <a:bodyPr/>
          <a:lstStyle/>
          <a:p>
            <a:pPr marL="355600" indent="0" algn="just">
              <a:buFont typeface="Wingdings 2" pitchFamily="18" charset="2"/>
              <a:buNone/>
            </a:pPr>
            <a:r>
              <a:rPr lang="cs-CZ" sz="2000" u="sng" smtClean="0">
                <a:latin typeface="Calibri" pitchFamily="34" charset="0"/>
              </a:rPr>
              <a:t>1) Podle umístění zdroje tepla pro ohřev vzduchu: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teplovzdušná soustava s místními vytápěcími soupravami - ohřívák vzduchu je přímo umístěn ve vytápěné místnosti a je napojen např. na ústřední vodní (teplovodní nebo horkovodní) nebo parní otopnou soustavu,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teplovzdušná soustava s centrální (ústřední) přípravou teplého vzduchu, tj. ústřední teplovzdušné vytápění - do vytápěných místností se přivádí teplý vzduch zvláštním potrubím, které se nazývá vzduchovody (snadná možnost využít vzduchovody i další zařízení na jiné funkce — např. chlazení v letním období).</a:t>
            </a: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4"/>
          <p:cNvSpPr>
            <a:spLocks noGrp="1"/>
          </p:cNvSpPr>
          <p:nvPr>
            <p:ph type="title"/>
          </p:nvPr>
        </p:nvSpPr>
        <p:spPr>
          <a:xfrm>
            <a:off x="1116013" y="1125538"/>
            <a:ext cx="7024687" cy="757237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Druhy otopných soustav teplovzdušných</a:t>
            </a: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00113" y="2205038"/>
            <a:ext cx="7200900" cy="3455987"/>
          </a:xfrm>
        </p:spPr>
        <p:txBody>
          <a:bodyPr/>
          <a:lstStyle/>
          <a:p>
            <a:pPr marL="355600" indent="0" algn="just">
              <a:buFont typeface="Wingdings 2" pitchFamily="18" charset="2"/>
              <a:buNone/>
            </a:pPr>
            <a:r>
              <a:rPr lang="cs-CZ" sz="2000" u="sng" smtClean="0">
                <a:latin typeface="Calibri" pitchFamily="34" charset="0"/>
              </a:rPr>
              <a:t>2) Podle oběhu vzduchu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teplovzdušná soustava se samočinným oběhem vzduchu (gravitační) — oběh je způsoben rozdílem statických tlaků sloupců ochlazeného a ohřátého vzduchu (malé tlakové rozdíly přinášejí velké průřezy vzduchovodů, nelze zařadit filtry, nelze použít u plošně rozlehlých objektů...),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teplovzdušná soustava s nuceným oběhem vzduchu </a:t>
            </a:r>
            <a:r>
              <a:rPr lang="cs-CZ" sz="2000" smtClean="0">
                <a:latin typeface="Arial" charset="0"/>
              </a:rPr>
              <a:t>                                 </a:t>
            </a:r>
            <a:r>
              <a:rPr lang="cs-CZ" sz="2000" smtClean="0">
                <a:latin typeface="Calibri" pitchFamily="34" charset="0"/>
              </a:rPr>
              <a:t>(s ventilátorem) — oběh vzduchu zajišťuje ventilátor (lze zařadit řadu zařízení, která umožní docílit požadovanou kvalitu vzduchu z hlediska teploty, vlhkosti, čistoty apod. Tento trend směřuje</a:t>
            </a:r>
            <a:r>
              <a:rPr lang="cs-CZ" sz="2000" smtClean="0">
                <a:latin typeface="Arial" charset="0"/>
              </a:rPr>
              <a:t>                </a:t>
            </a:r>
            <a:r>
              <a:rPr lang="cs-CZ" sz="2000" smtClean="0">
                <a:latin typeface="Calibri" pitchFamily="34" charset="0"/>
              </a:rPr>
              <a:t> k přechodu na klimatizační soustavy).</a:t>
            </a: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4"/>
          <p:cNvSpPr>
            <a:spLocks noGrp="1"/>
          </p:cNvSpPr>
          <p:nvPr>
            <p:ph type="title"/>
          </p:nvPr>
        </p:nvSpPr>
        <p:spPr>
          <a:xfrm>
            <a:off x="1116013" y="1125538"/>
            <a:ext cx="7024687" cy="757237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Druhy otopných soustav teplovzdušných</a:t>
            </a: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00113" y="2205038"/>
            <a:ext cx="7200900" cy="3455987"/>
          </a:xfrm>
        </p:spPr>
        <p:txBody>
          <a:bodyPr/>
          <a:lstStyle/>
          <a:p>
            <a:pPr marL="355600" indent="0" algn="just">
              <a:buFont typeface="Wingdings 2" pitchFamily="18" charset="2"/>
              <a:buNone/>
            </a:pPr>
            <a:r>
              <a:rPr lang="cs-CZ" sz="2000" u="sng" smtClean="0">
                <a:latin typeface="Calibri" pitchFamily="34" charset="0"/>
              </a:rPr>
              <a:t>3) Podle podílu čerstvého vzduchu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teplovzdušná soustava cirkulační — pro ohřev se přivádí vzduch vzduchovody pouze z vytápěné místnosti (hospodárné</a:t>
            </a:r>
            <a:r>
              <a:rPr lang="cs-CZ" sz="2000" smtClean="0">
                <a:latin typeface="Arial" charset="0"/>
              </a:rPr>
              <a:t>               </a:t>
            </a:r>
            <a:r>
              <a:rPr lang="cs-CZ" sz="2000" smtClean="0">
                <a:latin typeface="Calibri" pitchFamily="34" charset="0"/>
              </a:rPr>
              <a:t> z hlediska energetického, ale hygienicky nevyhovující),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teplovzdušná soustava s větráním — pro ohřev se přivádí veškerý vzduch z venkovního prostředí (nehospodárné</a:t>
            </a:r>
            <a:r>
              <a:rPr lang="cs-CZ" sz="2000" smtClean="0">
                <a:latin typeface="Arial" charset="0"/>
              </a:rPr>
              <a:t>                       </a:t>
            </a:r>
            <a:r>
              <a:rPr lang="cs-CZ" sz="2000" smtClean="0">
                <a:latin typeface="Calibri" pitchFamily="34" charset="0"/>
              </a:rPr>
              <a:t> z hlediska energetického, ale hygienicky vyhovující),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teplovzdušná soustava kombinovaná — pro ohřev se přivádí směs vzduchu, která je vytvořena ze vzduchu cirkulačního a vzduchu z venkovního prostředí (méně vyhovující z hlediska energetického i hygienického).</a:t>
            </a:r>
          </a:p>
          <a:p>
            <a:pPr marL="355600" indent="0" algn="just"/>
            <a:endParaRPr lang="cs-CZ" sz="2000" smtClean="0">
              <a:latin typeface="Calibri" pitchFamily="34" charset="0"/>
            </a:endParaRP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4"/>
          <p:cNvSpPr>
            <a:spLocks noGrp="1"/>
          </p:cNvSpPr>
          <p:nvPr>
            <p:ph type="title"/>
          </p:nvPr>
        </p:nvSpPr>
        <p:spPr>
          <a:xfrm>
            <a:off x="1116013" y="1125538"/>
            <a:ext cx="7024687" cy="757237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Druhy otopných soustav teplovzdušných</a:t>
            </a: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00113" y="2205038"/>
            <a:ext cx="7200900" cy="3455987"/>
          </a:xfrm>
        </p:spPr>
        <p:txBody>
          <a:bodyPr/>
          <a:lstStyle/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  <a:p>
            <a:pPr marL="355600" indent="0" algn="just">
              <a:buFont typeface="Wingdings 2" pitchFamily="18" charset="2"/>
              <a:buNone/>
            </a:pPr>
            <a:r>
              <a:rPr lang="cs-CZ" sz="2000" smtClean="0">
                <a:latin typeface="Calibri" pitchFamily="34" charset="0"/>
              </a:rPr>
              <a:t>4</a:t>
            </a:r>
            <a:r>
              <a:rPr lang="cs-CZ" sz="2000" u="sng" smtClean="0">
                <a:latin typeface="Calibri" pitchFamily="34" charset="0"/>
              </a:rPr>
              <a:t>) Podle rekuperace tepl</a:t>
            </a:r>
            <a:r>
              <a:rPr lang="cs-CZ" sz="2000" smtClean="0">
                <a:latin typeface="Calibri" pitchFamily="34" charset="0"/>
              </a:rPr>
              <a:t>a — využití tepla z odváděného vzduchu pro ohřev čerstvého přiváděného vzduchu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teplovzdušná soustava bez rekuperačního zařízení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teplonosná látka, která ohřívá vzduch, pokrývá ze 100 % potřebu tepla,</a:t>
            </a:r>
          </a:p>
          <a:p>
            <a:pPr marL="355600" indent="0" algn="just"/>
            <a:r>
              <a:rPr lang="cs-CZ" sz="2000" smtClean="0">
                <a:latin typeface="Calibri" pitchFamily="34" charset="0"/>
              </a:rPr>
              <a:t>teplovzdušná soustava s rekuperačním zařízením.</a:t>
            </a: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4"/>
          <p:cNvSpPr>
            <a:spLocks noGrp="1"/>
          </p:cNvSpPr>
          <p:nvPr>
            <p:ph type="title"/>
          </p:nvPr>
        </p:nvSpPr>
        <p:spPr>
          <a:xfrm>
            <a:off x="1116013" y="1125538"/>
            <a:ext cx="7024687" cy="757237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Druhy otopných soustav teplovzdušných</a:t>
            </a:r>
          </a:p>
        </p:txBody>
      </p:sp>
      <p:sp>
        <p:nvSpPr>
          <p:cNvPr id="24578" name="Rectangle 5"/>
          <p:cNvSpPr>
            <a:spLocks noGrp="1"/>
          </p:cNvSpPr>
          <p:nvPr>
            <p:ph type="body" idx="1"/>
          </p:nvPr>
        </p:nvSpPr>
        <p:spPr>
          <a:xfrm>
            <a:off x="900113" y="2205038"/>
            <a:ext cx="7200900" cy="3455987"/>
          </a:xfrm>
        </p:spPr>
        <p:txBody>
          <a:bodyPr/>
          <a:lstStyle/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  <a:p>
            <a:pPr marL="35560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2420938"/>
            <a:ext cx="5008562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4"/>
          <p:cNvSpPr>
            <a:spLocks noGrp="1"/>
          </p:cNvSpPr>
          <p:nvPr>
            <p:ph type="title"/>
          </p:nvPr>
        </p:nvSpPr>
        <p:spPr>
          <a:xfrm>
            <a:off x="1116013" y="1125538"/>
            <a:ext cx="7024687" cy="757237"/>
          </a:xfrm>
        </p:spPr>
        <p:txBody>
          <a:bodyPr/>
          <a:lstStyle/>
          <a:p>
            <a:pPr algn="ctr"/>
            <a:r>
              <a:rPr lang="cs-CZ" sz="3200" b="1" smtClean="0">
                <a:solidFill>
                  <a:schemeClr val="tx1"/>
                </a:solidFill>
              </a:rPr>
              <a:t>Druhy otopných soustav teplovzdušných</a:t>
            </a:r>
          </a:p>
        </p:txBody>
      </p:sp>
      <p:sp>
        <p:nvSpPr>
          <p:cNvPr id="8195" name="Rectangle 5"/>
          <p:cNvSpPr>
            <a:spLocks noGrp="1"/>
          </p:cNvSpPr>
          <p:nvPr>
            <p:ph type="body" idx="1"/>
          </p:nvPr>
        </p:nvSpPr>
        <p:spPr>
          <a:xfrm>
            <a:off x="900113" y="2205038"/>
            <a:ext cx="7200900" cy="3455987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cs-CZ" sz="2000" b="1" smtClean="0">
                <a:latin typeface="Calibri" pitchFamily="34" charset="0"/>
              </a:rPr>
              <a:t>Teplovzdušné vytápění místnosti s použitím rekuperátoru</a:t>
            </a:r>
          </a:p>
          <a:p>
            <a:pPr marL="0" indent="0">
              <a:buFont typeface="Wingdings 2" pitchFamily="18" charset="2"/>
              <a:buNone/>
            </a:pPr>
            <a:endParaRPr lang="cs-CZ" b="1" smtClean="0">
              <a:latin typeface="Calibri" pitchFamily="34" charset="0"/>
            </a:endParaRPr>
          </a:p>
          <a:p>
            <a:pPr marL="0" indent="0" algn="just">
              <a:buFont typeface="Wingdings 2" pitchFamily="18" charset="2"/>
              <a:buNone/>
            </a:pPr>
            <a:endParaRPr lang="cs-CZ" sz="2000" smtClean="0">
              <a:latin typeface="Calibri" pitchFamily="34" charset="0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94100" y="3068638"/>
            <a:ext cx="4968875" cy="283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Obdélník 1"/>
          <p:cNvSpPr>
            <a:spLocks noChangeArrowheads="1"/>
          </p:cNvSpPr>
          <p:nvPr/>
        </p:nvSpPr>
        <p:spPr bwMode="auto">
          <a:xfrm>
            <a:off x="900113" y="2636838"/>
            <a:ext cx="2808287" cy="360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u="sng"/>
          </a:p>
          <a:p>
            <a:r>
              <a:rPr lang="cs-CZ" sz="1600"/>
              <a:t>TA - teplovzdušný agregát,            V - ventilátor,</a:t>
            </a:r>
          </a:p>
          <a:p>
            <a:r>
              <a:rPr lang="cs-CZ" sz="1600"/>
              <a:t> R - rekuperátor, </a:t>
            </a:r>
          </a:p>
          <a:p>
            <a:r>
              <a:rPr lang="cs-CZ" sz="1600"/>
              <a:t>1 - teplý vzduch do místnosti, </a:t>
            </a:r>
          </a:p>
          <a:p>
            <a:r>
              <a:rPr lang="cs-CZ" sz="1600"/>
              <a:t>2 - cirkulační vzduch, </a:t>
            </a:r>
          </a:p>
          <a:p>
            <a:r>
              <a:rPr lang="cs-CZ" sz="1600"/>
              <a:t>3 - čerstvý vzduch, </a:t>
            </a:r>
          </a:p>
          <a:p>
            <a:r>
              <a:rPr lang="cs-CZ" sz="1600"/>
              <a:t>4 - odváděný vzduch                             z místnosti, </a:t>
            </a:r>
          </a:p>
          <a:p>
            <a:r>
              <a:rPr lang="cs-CZ" sz="1600"/>
              <a:t>5 - odváděný vzduch mimo objekt.</a:t>
            </a:r>
          </a:p>
          <a:p>
            <a:endParaRPr lang="cs-CZ"/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>
          <a:xfrm>
            <a:off x="1042988" y="836613"/>
            <a:ext cx="7024687" cy="647700"/>
          </a:xfrm>
        </p:spPr>
        <p:txBody>
          <a:bodyPr/>
          <a:lstStyle/>
          <a:p>
            <a:r>
              <a:rPr lang="cs-CZ" sz="2400" b="1" smtClean="0">
                <a:solidFill>
                  <a:schemeClr val="tx1"/>
                </a:solidFill>
              </a:rPr>
              <a:t/>
            </a:r>
            <a:br>
              <a:rPr lang="cs-CZ" sz="2400" b="1" smtClean="0">
                <a:solidFill>
                  <a:schemeClr val="tx1"/>
                </a:solidFill>
              </a:rPr>
            </a:br>
            <a:r>
              <a:rPr lang="cs-CZ" sz="2400" b="1" smtClean="0">
                <a:solidFill>
                  <a:schemeClr val="tx1"/>
                </a:solidFill>
              </a:rPr>
              <a:t>Použité informační zdroje:</a:t>
            </a:r>
          </a:p>
        </p:txBody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>
          <a:xfrm>
            <a:off x="1116013" y="2205038"/>
            <a:ext cx="7056437" cy="2663825"/>
          </a:xfrm>
        </p:spPr>
        <p:txBody>
          <a:bodyPr/>
          <a:lstStyle/>
          <a:p>
            <a:pPr marL="85725" indent="-15875">
              <a:buFont typeface="Wingdings 2" pitchFamily="18" charset="2"/>
              <a:buNone/>
            </a:pPr>
            <a:r>
              <a:rPr lang="cs-CZ" sz="2000" smtClean="0"/>
              <a:t>Tajbr, V.: </a:t>
            </a:r>
            <a:r>
              <a:rPr lang="cs-CZ" sz="2000" i="1" smtClean="0"/>
              <a:t>Vytápění pro 1. a 2.ročník učebního oboru instalatér. </a:t>
            </a:r>
            <a:r>
              <a:rPr lang="cs-CZ" sz="2000" smtClean="0"/>
              <a:t>Praha: Sobotáles, 2003. ISBN 80-85920-96-4</a:t>
            </a:r>
          </a:p>
          <a:p>
            <a:pPr marL="85725" indent="-15875">
              <a:buFont typeface="Wingdings 2" pitchFamily="18" charset="2"/>
              <a:buNone/>
            </a:pPr>
            <a:endParaRPr lang="cs-CZ" sz="2000" i="1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856</TotalTime>
  <Words>594</Words>
  <Application>Microsoft Office PowerPoint</Application>
  <PresentationFormat>On-screen Show (4:3)</PresentationFormat>
  <Paragraphs>77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14</vt:i4>
      </vt:variant>
    </vt:vector>
  </HeadingPairs>
  <TitlesOfParts>
    <vt:vector size="23" baseType="lpstr">
      <vt:lpstr>Arial</vt:lpstr>
      <vt:lpstr>Century Gothic</vt:lpstr>
      <vt:lpstr>Wingdings 2</vt:lpstr>
      <vt:lpstr>Calibri</vt:lpstr>
      <vt:lpstr>Times New Roman</vt:lpstr>
      <vt:lpstr>Austin</vt:lpstr>
      <vt:lpstr>Austin</vt:lpstr>
      <vt:lpstr>Austin</vt:lpstr>
      <vt:lpstr>Austin</vt:lpstr>
      <vt:lpstr>Snímek 1</vt:lpstr>
      <vt:lpstr>Výukový materiál</vt:lpstr>
      <vt:lpstr>Snímek 3</vt:lpstr>
      <vt:lpstr>Otopná soustava teplovzdušná</vt:lpstr>
      <vt:lpstr>Otopná soustava teplovzdušná</vt:lpstr>
      <vt:lpstr>Otopná soustava teplovzdušná</vt:lpstr>
      <vt:lpstr>Otopná soustava teplovzdušná</vt:lpstr>
      <vt:lpstr>Druhy otopných soustav teplovzdušných</vt:lpstr>
      <vt:lpstr>Druhy otopných soustav teplovzdušných</vt:lpstr>
      <vt:lpstr>Druhy otopných soustav teplovzdušných</vt:lpstr>
      <vt:lpstr>Druhy otopných soustav teplovzdušných</vt:lpstr>
      <vt:lpstr>Druhy otopných soustav teplovzdušných</vt:lpstr>
      <vt:lpstr>Druhy otopných soustav teplovzdušných</vt:lpstr>
      <vt:lpstr> Použité informační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DUM</cp:lastModifiedBy>
  <cp:revision>87</cp:revision>
  <cp:lastPrinted>2012-07-16T05:40:38Z</cp:lastPrinted>
  <dcterms:created xsi:type="dcterms:W3CDTF">2011-04-17T19:50:20Z</dcterms:created>
  <dcterms:modified xsi:type="dcterms:W3CDTF">2013-05-27T20:59:37Z</dcterms:modified>
</cp:coreProperties>
</file>