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291" r:id="rId2"/>
    <p:sldId id="292" r:id="rId3"/>
    <p:sldId id="280" r:id="rId4"/>
    <p:sldId id="293" r:id="rId5"/>
    <p:sldId id="294" r:id="rId6"/>
    <p:sldId id="260" r:id="rId7"/>
    <p:sldId id="295" r:id="rId8"/>
    <p:sldId id="296" r:id="rId9"/>
    <p:sldId id="297" r:id="rId10"/>
    <p:sldId id="298" r:id="rId11"/>
    <p:sldId id="261" r:id="rId12"/>
    <p:sldId id="305" r:id="rId13"/>
    <p:sldId id="263" r:id="rId14"/>
    <p:sldId id="299" r:id="rId15"/>
    <p:sldId id="300" r:id="rId16"/>
    <p:sldId id="301" r:id="rId17"/>
    <p:sldId id="302" r:id="rId18"/>
    <p:sldId id="304" r:id="rId19"/>
    <p:sldId id="306" r:id="rId20"/>
    <p:sldId id="264" r:id="rId21"/>
    <p:sldId id="307" r:id="rId22"/>
    <p:sldId id="308" r:id="rId23"/>
    <p:sldId id="309" r:id="rId24"/>
    <p:sldId id="310" r:id="rId25"/>
    <p:sldId id="311" r:id="rId26"/>
    <p:sldId id="282" r:id="rId27"/>
    <p:sldId id="303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767" autoAdjust="0"/>
    <p:restoredTop sz="81204" autoAdjust="0"/>
  </p:normalViewPr>
  <p:slideViewPr>
    <p:cSldViewPr>
      <p:cViewPr varScale="1">
        <p:scale>
          <a:sx n="107" d="100"/>
          <a:sy n="107" d="100"/>
        </p:scale>
        <p:origin x="-78" y="-12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98F859-2DB5-47D9-8693-6C12298E5CD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8A4E07-DD61-4B71-814B-3654190F54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hyperlink" Target="//upload.wikimedia.org/wikipedia/commons/8/81/Rununculus_arcis_prysky%C5%99n%C3%ADk_prudk%C3%BD_1.jpg" TargetMode="External"/><Relationship Id="rId7" Type="http://schemas.openxmlformats.org/officeDocument/2006/relationships/hyperlink" Target="//upload.wikimedia.org/wikipedia/commons/6/6e/Labeledstemforposter_copy.jpg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openxmlformats.org/officeDocument/2006/relationships/hyperlink" Target="//upload.wikimedia.org/wikipedia/commons/f/f4/Leaf_1_web.jpg" TargetMode="External"/><Relationship Id="rId10" Type="http://schemas.openxmlformats.org/officeDocument/2006/relationships/image" Target="../media/image6.png"/><Relationship Id="rId4" Type="http://schemas.openxmlformats.org/officeDocument/2006/relationships/image" Target="../media/image3.jpeg"/><Relationship Id="rId9" Type="http://schemas.openxmlformats.org/officeDocument/2006/relationships/hyperlink" Target="//upload.wikimedia.org/wikipedia/commons/3/30/Cotyledon_(PSF).pn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5/5e/Betula_Pendula_at_Stockholm_University_2005-07-0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hyperlink" Target="//upload.wikimedia.org/wikipedia/commons/7/78/Illustration_Betula_pendula0.jpg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5/5a/Alnus_glutinosa11.jpg" TargetMode="External"/><Relationship Id="rId3" Type="http://schemas.openxmlformats.org/officeDocument/2006/relationships/image" Target="../media/image9.jpeg"/><Relationship Id="rId7" Type="http://schemas.openxmlformats.org/officeDocument/2006/relationships/image" Target="../media/image11.jpeg"/><Relationship Id="rId2" Type="http://schemas.openxmlformats.org/officeDocument/2006/relationships/hyperlink" Target="//upload.wikimedia.org/wikipedia/commons/1/1a/Alnus_glutinosa_01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f/fc/Alnus_glutinosa_catkins_bialowieza_beentree.jpg" TargetMode="External"/><Relationship Id="rId11" Type="http://schemas.openxmlformats.org/officeDocument/2006/relationships/image" Target="../media/image13.jpeg"/><Relationship Id="rId5" Type="http://schemas.openxmlformats.org/officeDocument/2006/relationships/image" Target="../media/image10.jpeg"/><Relationship Id="rId10" Type="http://schemas.openxmlformats.org/officeDocument/2006/relationships/hyperlink" Target="//upload.wikimedia.org/wikipedia/commons/2/28/Alnus_glutinosa_MHNT.BOT.2004.0.10a.jpg" TargetMode="External"/><Relationship Id="rId4" Type="http://schemas.openxmlformats.org/officeDocument/2006/relationships/hyperlink" Target="//upload.wikimedia.org/wikipedia/commons/c/c9/Alnus_glutinosa_tervalepp%C3%A4_lehti.jpg" TargetMode="External"/><Relationship Id="rId9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//upload.wikimedia.org/wikipedia/commons/e/e3/Alnus_glutinosa_-_Burgwald_004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7.jpeg"/><Relationship Id="rId2" Type="http://schemas.openxmlformats.org/officeDocument/2006/relationships/hyperlink" Target="//upload.wikimedia.org/wikipedia/commons/f/ff/Birke_Holz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2/23/Beskydy,_Studeni%C4%8Dn%C3%A9,_v%C3%BDroba_ko%C5%A1%C5%A5at.JPG" TargetMode="External"/><Relationship Id="rId5" Type="http://schemas.openxmlformats.org/officeDocument/2006/relationships/image" Target="../media/image16.jpeg"/><Relationship Id="rId4" Type="http://schemas.openxmlformats.org/officeDocument/2006/relationships/hyperlink" Target="//upload.wikimedia.org/wikipedia/commons/6/6a/The_lumberjack_was_here.jpg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3/32/Corylus_avellana,_hazelnoot_'Cosford'.jpg" TargetMode="External"/><Relationship Id="rId13" Type="http://schemas.openxmlformats.org/officeDocument/2006/relationships/image" Target="../media/image23.jpeg"/><Relationship Id="rId3" Type="http://schemas.openxmlformats.org/officeDocument/2006/relationships/image" Target="../media/image18.jpeg"/><Relationship Id="rId7" Type="http://schemas.openxmlformats.org/officeDocument/2006/relationships/image" Target="../media/image20.jpeg"/><Relationship Id="rId12" Type="http://schemas.openxmlformats.org/officeDocument/2006/relationships/hyperlink" Target="//upload.wikimedia.org/wikipedia/commons/b/bb/Hazel_Flower_Female.jpg" TargetMode="External"/><Relationship Id="rId2" Type="http://schemas.openxmlformats.org/officeDocument/2006/relationships/hyperlink" Target="//upload.wikimedia.org/wikipedia/commons/1/1c/Hazelnoot_Halle'sche_Riesen_vruchte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e/e1/Illustration_Corylus_avellana0.jpg" TargetMode="External"/><Relationship Id="rId11" Type="http://schemas.openxmlformats.org/officeDocument/2006/relationships/image" Target="../media/image22.jpeg"/><Relationship Id="rId5" Type="http://schemas.openxmlformats.org/officeDocument/2006/relationships/image" Target="../media/image19.jpeg"/><Relationship Id="rId10" Type="http://schemas.openxmlformats.org/officeDocument/2006/relationships/hyperlink" Target="//upload.wikimedia.org/wikipedia/commons/7/7a/Corylus_avellana_0003.JPG" TargetMode="External"/><Relationship Id="rId4" Type="http://schemas.openxmlformats.org/officeDocument/2006/relationships/hyperlink" Target="//upload.wikimedia.org/wikipedia/commons/2/29/Corylus_avellana_0008.JPG" TargetMode="External"/><Relationship Id="rId9" Type="http://schemas.openxmlformats.org/officeDocument/2006/relationships/image" Target="../media/image21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e/e1/Wood_Carpinus_betulus.jpg" TargetMode="External"/><Relationship Id="rId3" Type="http://schemas.openxmlformats.org/officeDocument/2006/relationships/image" Target="../media/image24.jpeg"/><Relationship Id="rId7" Type="http://schemas.openxmlformats.org/officeDocument/2006/relationships/image" Target="../media/image26.jpeg"/><Relationship Id="rId2" Type="http://schemas.openxmlformats.org/officeDocument/2006/relationships/hyperlink" Target="//upload.wikimedia.org/wikipedia/commons/f/fe/Illustration_Carpinus_betulus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7/72/Devinska_kobyla_forest_04.jpg" TargetMode="External"/><Relationship Id="rId5" Type="http://schemas.openxmlformats.org/officeDocument/2006/relationships/image" Target="../media/image25.jpeg"/><Relationship Id="rId4" Type="http://schemas.openxmlformats.org/officeDocument/2006/relationships/hyperlink" Target="//upload.wikimedia.org/wikipedia/commons/d/dc/Hainbuche.jpg" TargetMode="External"/><Relationship Id="rId9" Type="http://schemas.openxmlformats.org/officeDocument/2006/relationships/image" Target="../media/image2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hyperlink" Target="http://cs.wikipedia.org/wiki/Soubor:Quercus_acutissima_nuts_02_by_Line1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3/3f/Fagus_sylvatica_leaf_001.jpg" TargetMode="External"/><Relationship Id="rId3" Type="http://schemas.openxmlformats.org/officeDocument/2006/relationships/image" Target="../media/image29.jpeg"/><Relationship Id="rId7" Type="http://schemas.openxmlformats.org/officeDocument/2006/relationships/image" Target="../media/image31.jpeg"/><Relationship Id="rId2" Type="http://schemas.openxmlformats.org/officeDocument/2006/relationships/hyperlink" Target="//upload.wikimedia.org/wikipedia/commons/b/b1/Buchenwald_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d/d8/Fagus_sylvatica_MHNT.BOT.2010.6.81.jpg" TargetMode="External"/><Relationship Id="rId11" Type="http://schemas.openxmlformats.org/officeDocument/2006/relationships/image" Target="../media/image33.jpeg"/><Relationship Id="rId5" Type="http://schemas.openxmlformats.org/officeDocument/2006/relationships/image" Target="../media/image30.jpeg"/><Relationship Id="rId10" Type="http://schemas.openxmlformats.org/officeDocument/2006/relationships/hyperlink" Target="//upload.wikimedia.org/wikipedia/commons/f/f9/Fagus_sylvatica_autumn_colour.jpg" TargetMode="External"/><Relationship Id="rId4" Type="http://schemas.openxmlformats.org/officeDocument/2006/relationships/hyperlink" Target="//upload.wikimedia.org/wikipedia/commons/2/2a/Illustration_Fagus_sylvatica0.jpg" TargetMode="External"/><Relationship Id="rId9" Type="http://schemas.openxmlformats.org/officeDocument/2006/relationships/image" Target="../media/image32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2/27/Quercus_robur_wood_ray_section_2_beentree.jpg" TargetMode="External"/><Relationship Id="rId3" Type="http://schemas.openxmlformats.org/officeDocument/2006/relationships/image" Target="../media/image34.jpeg"/><Relationship Id="rId7" Type="http://schemas.openxmlformats.org/officeDocument/2006/relationships/image" Target="../media/image36.jpeg"/><Relationship Id="rId2" Type="http://schemas.openxmlformats.org/officeDocument/2006/relationships/hyperlink" Target="//upload.wikimedia.org/wikipedia/commons/e/ef/Illustration_Quercus_robur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f/ff/Acorns_in_Scotland.jpg" TargetMode="External"/><Relationship Id="rId11" Type="http://schemas.openxmlformats.org/officeDocument/2006/relationships/image" Target="../media/image38.jpeg"/><Relationship Id="rId5" Type="http://schemas.openxmlformats.org/officeDocument/2006/relationships/image" Target="../media/image35.jpeg"/><Relationship Id="rId10" Type="http://schemas.openxmlformats.org/officeDocument/2006/relationships/hyperlink" Target="//upload.wikimedia.org/wikipedia/commons/5/5f/Quercus_robur_in_winter.JPG" TargetMode="External"/><Relationship Id="rId4" Type="http://schemas.openxmlformats.org/officeDocument/2006/relationships/hyperlink" Target="//upload.wikimedia.org/wikipedia/commons/6/65/Quercus_robur_early_flowers.jpg" TargetMode="External"/><Relationship Id="rId9" Type="http://schemas.openxmlformats.org/officeDocument/2006/relationships/image" Target="../media/image3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7" Type="http://schemas.openxmlformats.org/officeDocument/2006/relationships/image" Target="../media/image41.jpeg"/><Relationship Id="rId2" Type="http://schemas.openxmlformats.org/officeDocument/2006/relationships/hyperlink" Target="http://cs.wikipedia.org/wiki/Soubor:Quercus_petraea_-_K%C3%B6hler%E2%80%93s_Medizinal-Pflanzen-118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9/96/Quercus_petraea_Navarra(1).JPG" TargetMode="External"/><Relationship Id="rId5" Type="http://schemas.openxmlformats.org/officeDocument/2006/relationships/image" Target="../media/image40.png"/><Relationship Id="rId4" Type="http://schemas.openxmlformats.org/officeDocument/2006/relationships/hyperlink" Target="//upload.wikimedia.org/wikipedia/commons/1/1d/Quercus_petraea_-_range_in_Europe_by_Boratynski.pn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7" Type="http://schemas.openxmlformats.org/officeDocument/2006/relationships/image" Target="../media/image44.jpeg"/><Relationship Id="rId2" Type="http://schemas.openxmlformats.org/officeDocument/2006/relationships/hyperlink" Target="//upload.wikimedia.org/wikipedia/commons/3/34/Quercus_cerri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9/9a/Quercus_cerris_001.jpg" TargetMode="External"/><Relationship Id="rId5" Type="http://schemas.openxmlformats.org/officeDocument/2006/relationships/image" Target="../media/image43.jpeg"/><Relationship Id="rId4" Type="http://schemas.openxmlformats.org/officeDocument/2006/relationships/hyperlink" Target="//upload.wikimedia.org/wikipedia/commons/5/58/Quercus_cerris_%E2%80%94_Cerro_%E2%80%94_Ghianda_e_foglie.jpg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0/01/Toulouse_-_Quercus_leaves_-_01.jpg" TargetMode="External"/><Relationship Id="rId3" Type="http://schemas.openxmlformats.org/officeDocument/2006/relationships/image" Target="../media/image45.jpeg"/><Relationship Id="rId7" Type="http://schemas.openxmlformats.org/officeDocument/2006/relationships/image" Target="../media/image47.jpeg"/><Relationship Id="rId2" Type="http://schemas.openxmlformats.org/officeDocument/2006/relationships/hyperlink" Target="//upload.wikimedia.org/wikipedia/commons/8/86/Quercus_rubra_2008_07_06_(2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5/50/Quercus-rubra-fruits-11-10-2007-080.jpg" TargetMode="External"/><Relationship Id="rId5" Type="http://schemas.openxmlformats.org/officeDocument/2006/relationships/image" Target="../media/image46.jpeg"/><Relationship Id="rId4" Type="http://schemas.openxmlformats.org/officeDocument/2006/relationships/hyperlink" Target="//upload.wikimedia.org/wikipedia/commons/6/60/20121018Roteiche_Hockenheim4.jpg" TargetMode="External"/><Relationship Id="rId9" Type="http://schemas.openxmlformats.org/officeDocument/2006/relationships/image" Target="../media/image48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hyperlink" Target="//upload.wikimedia.org/wikipedia/commons/e/e9/Quercus_pubescens_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0.jpeg"/><Relationship Id="rId4" Type="http://schemas.openxmlformats.org/officeDocument/2006/relationships/hyperlink" Target="//upload.wikimedia.org/wikipedia/commons/c/ce/Quercus_pubescens1.JPG" TargetMode="Externa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8/87/Cynips_quercusfolii_galle.jpg" TargetMode="External"/><Relationship Id="rId3" Type="http://schemas.openxmlformats.org/officeDocument/2006/relationships/image" Target="../media/image51.jpeg"/><Relationship Id="rId7" Type="http://schemas.openxmlformats.org/officeDocument/2006/relationships/image" Target="../media/image53.jpeg"/><Relationship Id="rId2" Type="http://schemas.openxmlformats.org/officeDocument/2006/relationships/hyperlink" Target="http://cs.wikipedia.org/wiki/Soubor:Illustration_Fagus_sylvatica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0/0a/Bucina-na-uboci-Bourneho.jpg" TargetMode="External"/><Relationship Id="rId5" Type="http://schemas.openxmlformats.org/officeDocument/2006/relationships/image" Target="../media/image52.jpeg"/><Relationship Id="rId4" Type="http://schemas.openxmlformats.org/officeDocument/2006/relationships/hyperlink" Target="http://cs.wikipedia.org/wiki/Soubor:Gamble_oak_leaves.jpg" TargetMode="External"/><Relationship Id="rId9" Type="http://schemas.openxmlformats.org/officeDocument/2006/relationships/image" Target="../media/image54.jpe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c/c8/Illustration_Salix_caprea0.jpg" TargetMode="External"/><Relationship Id="rId3" Type="http://schemas.openxmlformats.org/officeDocument/2006/relationships/image" Target="../media/image55.jpeg"/><Relationship Id="rId7" Type="http://schemas.openxmlformats.org/officeDocument/2006/relationships/image" Target="../media/image57.jpeg"/><Relationship Id="rId2" Type="http://schemas.openxmlformats.org/officeDocument/2006/relationships/hyperlink" Target="//upload.wikimedia.org/wikipedia/commons/2/28/Salix_caprea_Mal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b/b5/Salix_caprea_032.jpg" TargetMode="External"/><Relationship Id="rId5" Type="http://schemas.openxmlformats.org/officeDocument/2006/relationships/image" Target="../media/image56.jpeg"/><Relationship Id="rId4" Type="http://schemas.openxmlformats.org/officeDocument/2006/relationships/hyperlink" Target="//upload.wikimedia.org/wikipedia/commons/7/7c/Salix_caprea20110423_109.jpg" TargetMode="External"/><Relationship Id="rId9" Type="http://schemas.openxmlformats.org/officeDocument/2006/relationships/image" Target="../media/image58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hyperlink" Target="//upload.wikimedia.org/wikipedia/commons/8/89/382_Salix_reticulata,_Salix_herbacea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0.jpeg"/><Relationship Id="rId4" Type="http://schemas.openxmlformats.org/officeDocument/2006/relationships/hyperlink" Target="//upload.wikimedia.org/wikipedia/commons/1/17/Salix_herbacea_a3.jpg" TargetMode="Externa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f/fa/Havel-Phoeben-26-IV-2007-530.jpg" TargetMode="External"/><Relationship Id="rId3" Type="http://schemas.openxmlformats.org/officeDocument/2006/relationships/image" Target="../media/image61.jpeg"/><Relationship Id="rId7" Type="http://schemas.openxmlformats.org/officeDocument/2006/relationships/image" Target="../media/image63.jpeg"/><Relationship Id="rId2" Type="http://schemas.openxmlformats.org/officeDocument/2006/relationships/hyperlink" Target="//upload.wikimedia.org/wikipedia/commons/f/fa/Popla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a/aa/Poplar_seed_tufts_2009_G1.jpg" TargetMode="External"/><Relationship Id="rId5" Type="http://schemas.openxmlformats.org/officeDocument/2006/relationships/image" Target="../media/image62.jpeg"/><Relationship Id="rId4" Type="http://schemas.openxmlformats.org/officeDocument/2006/relationships/hyperlink" Target="//upload.wikimedia.org/wikipedia/commons/0/0a/Populus-nigra-08-VII-2007-082.jpg" TargetMode="External"/><Relationship Id="rId9" Type="http://schemas.openxmlformats.org/officeDocument/2006/relationships/image" Target="../media/image64.jpe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4/4d/Populus_tremula_bark.jpg" TargetMode="External"/><Relationship Id="rId3" Type="http://schemas.openxmlformats.org/officeDocument/2006/relationships/image" Target="../media/image65.jpeg"/><Relationship Id="rId7" Type="http://schemas.openxmlformats.org/officeDocument/2006/relationships/image" Target="../media/image67.jpeg"/><Relationship Id="rId2" Type="http://schemas.openxmlformats.org/officeDocument/2006/relationships/hyperlink" Target="//upload.wikimedia.org/wikipedia/commons/0/09/Illustration_Populus_tremula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3/38/Populus_tremula_007.jpg" TargetMode="External"/><Relationship Id="rId5" Type="http://schemas.openxmlformats.org/officeDocument/2006/relationships/image" Target="../media/image66.jpeg"/><Relationship Id="rId4" Type="http://schemas.openxmlformats.org/officeDocument/2006/relationships/hyperlink" Target="//upload.wikimedia.org/wikipedia/commons/3/34/Lapo_gyslos.jpeg" TargetMode="External"/><Relationship Id="rId9" Type="http://schemas.openxmlformats.org/officeDocument/2006/relationships/image" Target="../media/image68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hyperlink" Target="//upload.wikimedia.org/wikipedia/commons/5/55/Honey_Bee_on_Willow_Catkin_(5419305106).jpg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Alnus_glutinosa_MHNT.BOT.2004.0.10a.jpg" TargetMode="External"/><Relationship Id="rId13" Type="http://schemas.openxmlformats.org/officeDocument/2006/relationships/hyperlink" Target="http://commons.wikimedia.org/wiki/File:Hazelnoot_Halle'sche_Riesen_vruchten.jpg?uselang=chttp://commons.wikimedia.org/wiki/File:Illustration_Corylus_avellana0.jpg?uselang=cs" TargetMode="External"/><Relationship Id="rId18" Type="http://schemas.openxmlformats.org/officeDocument/2006/relationships/hyperlink" Target="http://cs.wikipedia.org/wiki/Soubor:Illustration_Carpinus_betulus0.jpg" TargetMode="External"/><Relationship Id="rId26" Type="http://schemas.openxmlformats.org/officeDocument/2006/relationships/hyperlink" Target="http://cs.wikipedia.org/wiki/Soubor:Populus-nigra-08-VII-2007-082.jpg" TargetMode="External"/><Relationship Id="rId3" Type="http://schemas.openxmlformats.org/officeDocument/2006/relationships/hyperlink" Target="http://cs.wikipedia.org/wiki/Soubor:Illustration_Betula_pendula0.jpg" TargetMode="External"/><Relationship Id="rId21" Type="http://schemas.openxmlformats.org/officeDocument/2006/relationships/hyperlink" Target="http://commons.wikimedia.org/wiki/File:Salix_caprea_032.jpg?uselang=cs" TargetMode="External"/><Relationship Id="rId34" Type="http://schemas.openxmlformats.org/officeDocument/2006/relationships/hyperlink" Target="http://commons.wikimedia.org/wiki/File:Honey_Bee_on_Willow_Catkin_(5419305106).jpg?uselang=cs" TargetMode="External"/><Relationship Id="rId7" Type="http://schemas.openxmlformats.org/officeDocument/2006/relationships/hyperlink" Target="http://cs.wikipedia.org/wiki/Soubor:Alnus_glutinosa11.jpg" TargetMode="External"/><Relationship Id="rId12" Type="http://schemas.openxmlformats.org/officeDocument/2006/relationships/hyperlink" Target="http://cs.wikipedia.org/wiki/Soubor:Beskydy,_Studeni%C4%8Dn%C3%A9,_v%C3%BDroba_ko%C5%A1%C5%A5at.JPG" TargetMode="External"/><Relationship Id="rId17" Type="http://schemas.openxmlformats.org/officeDocument/2006/relationships/hyperlink" Target="http://cs.wikipedia.org/wiki/Soubor:Hazel_Flower_Female.jpg" TargetMode="External"/><Relationship Id="rId25" Type="http://schemas.openxmlformats.org/officeDocument/2006/relationships/hyperlink" Target="http://cs.wikipedia.org/wiki/Soubor:Poplar.jpg" TargetMode="External"/><Relationship Id="rId33" Type="http://schemas.openxmlformats.org/officeDocument/2006/relationships/hyperlink" Target="http://cs.wikipedia.org/wiki/O%C5%99%C3%AD%C5%A1ek" TargetMode="External"/><Relationship Id="rId38" Type="http://schemas.openxmlformats.org/officeDocument/2006/relationships/hyperlink" Target="http://cs.wikipedia.org/wiki/Soubor:Cynips_quercusfolii_galle.jpg" TargetMode="External"/><Relationship Id="rId2" Type="http://schemas.openxmlformats.org/officeDocument/2006/relationships/hyperlink" Target="http://cs.wikipedia.org/wiki/Soubor:Betula_Pendula_at_Stockholm_University_2005-07-01.jpg" TargetMode="External"/><Relationship Id="rId16" Type="http://schemas.openxmlformats.org/officeDocument/2006/relationships/hyperlink" Target="http://commons.wikimedia.org/wiki/File:Corylus_avellana_0003.JPG?uselang=cs" TargetMode="External"/><Relationship Id="rId20" Type="http://schemas.openxmlformats.org/officeDocument/2006/relationships/hyperlink" Target="http://cs.wikipedia.org/wiki/Soubor:Devinska_kobyla_forest_04.jpg" TargetMode="External"/><Relationship Id="rId29" Type="http://schemas.openxmlformats.org/officeDocument/2006/relationships/hyperlink" Target="http://cs.wikipedia.org/wiki/Soubor:Illustration_Populus_tremula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Alnus_glutinosa_catkins_bialowieza_beentree.jpg" TargetMode="External"/><Relationship Id="rId11" Type="http://schemas.openxmlformats.org/officeDocument/2006/relationships/hyperlink" Target="http://cs.wikipedia.org/wiki/Soubor:The_lumberjack_was_here.jpg" TargetMode="External"/><Relationship Id="rId24" Type="http://schemas.openxmlformats.org/officeDocument/2006/relationships/hyperlink" Target="http://cs.wikipedia.org/wiki/Soubor:Salix_herbacea_a3.jpg" TargetMode="External"/><Relationship Id="rId32" Type="http://schemas.openxmlformats.org/officeDocument/2006/relationships/hyperlink" Target="http://commons.wikimedia.org/wiki/File:Populus_tremula_bark.jpg?uselang=cs" TargetMode="External"/><Relationship Id="rId37" Type="http://schemas.openxmlformats.org/officeDocument/2006/relationships/hyperlink" Target="http://cs.wikipedia.org/wiki/Soubor:Bucina-na-uboci-Bourneho.jpg" TargetMode="External"/><Relationship Id="rId5" Type="http://schemas.openxmlformats.org/officeDocument/2006/relationships/hyperlink" Target="http://cs.wikipedia.org/wiki/Soubor:Alnus_glutinosa_tervalepp%C3%A4_lehti.jpg" TargetMode="External"/><Relationship Id="rId15" Type="http://schemas.openxmlformats.org/officeDocument/2006/relationships/hyperlink" Target="http://commons.wikimedia.org/wiki/File:Corylus_avellana,_hazelnoot_'Cosford'.jpg?uselang=cs" TargetMode="External"/><Relationship Id="rId23" Type="http://schemas.openxmlformats.org/officeDocument/2006/relationships/hyperlink" Target="http://commons.wikimedia.org/wiki/File:382_Salix_reticulata,_Salix_herbacea.jpg?uselang=cs" TargetMode="External"/><Relationship Id="rId28" Type="http://schemas.openxmlformats.org/officeDocument/2006/relationships/hyperlink" Target="http://cs.wikipedia.org/wiki/Soubor:Havel-Phoeben-26-IV-2007-530.jpg" TargetMode="External"/><Relationship Id="rId36" Type="http://schemas.openxmlformats.org/officeDocument/2006/relationships/hyperlink" Target="http://cs.wikipedia.org/wiki/Dub" TargetMode="External"/><Relationship Id="rId10" Type="http://schemas.openxmlformats.org/officeDocument/2006/relationships/hyperlink" Target="http://cs.wikipedia.org/wiki/Soubor:Birke_Holz.JPG" TargetMode="External"/><Relationship Id="rId19" Type="http://schemas.openxmlformats.org/officeDocument/2006/relationships/hyperlink" Target="http://cs.wikipedia.org/wiki/Soubor:Hainbuche.jpg" TargetMode="External"/><Relationship Id="rId31" Type="http://schemas.openxmlformats.org/officeDocument/2006/relationships/hyperlink" Target="http://commons.wikimedia.org/wiki/File:Populus_tremula_007.jpg?uselang=cs" TargetMode="External"/><Relationship Id="rId4" Type="http://schemas.openxmlformats.org/officeDocument/2006/relationships/hyperlink" Target="http://cs.wikipedia.org/wiki/Soubor:Alnus_glutinosa_011.jpg" TargetMode="External"/><Relationship Id="rId9" Type="http://schemas.openxmlformats.org/officeDocument/2006/relationships/hyperlink" Target="http://commons.wikimedia.org/wiki/File:Alnus_glutinosa_-_Burgwald_004.jpg?uselang=cs" TargetMode="External"/><Relationship Id="rId14" Type="http://schemas.openxmlformats.org/officeDocument/2006/relationships/hyperlink" Target="http://commons.wikimedia.org/wiki/File:Illustration_Corylus_avellana0.jpg?uselang=cs" TargetMode="External"/><Relationship Id="rId22" Type="http://schemas.openxmlformats.org/officeDocument/2006/relationships/hyperlink" Target="http://commons.wikimedia.org/wiki/File:Illustration_Salix_caprea0.jpg?uselang=cs" TargetMode="External"/><Relationship Id="rId27" Type="http://schemas.openxmlformats.org/officeDocument/2006/relationships/hyperlink" Target="http://cs.wikipedia.org/wiki/Soubor:Poplar_seed_tufts_2009_G1.jpg" TargetMode="External"/><Relationship Id="rId30" Type="http://schemas.openxmlformats.org/officeDocument/2006/relationships/hyperlink" Target="http://commons.wikimedia.org/wiki/File:Lapo_gyslos.jpeg?uselang=cs" TargetMode="External"/><Relationship Id="rId35" Type="http://schemas.openxmlformats.org/officeDocument/2006/relationships/hyperlink" Target="http://cs.wikipedia.org/wiki/Buk_lesn%C3%AD" TargetMode="Externa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Illustration_Quercus_robur0.jpg" TargetMode="External"/><Relationship Id="rId13" Type="http://schemas.openxmlformats.org/officeDocument/2006/relationships/hyperlink" Target="http://cs.wikipedia.org/wiki/Dub_zimn%C3%AD" TargetMode="External"/><Relationship Id="rId18" Type="http://schemas.openxmlformats.org/officeDocument/2006/relationships/hyperlink" Target="http://commons.wikimedia.org/wiki/File:Quercus_cerris_001.jpg?uselang=cs" TargetMode="External"/><Relationship Id="rId26" Type="http://schemas.openxmlformats.org/officeDocument/2006/relationships/hyperlink" Target="http://commons.wikimedia.org/wiki/File:Salix_caprea20110423_109.jpg?uselang=cs" TargetMode="External"/><Relationship Id="rId3" Type="http://schemas.openxmlformats.org/officeDocument/2006/relationships/hyperlink" Target="http://cs.wikipedia.org/wiki/Soubor:Buchenwald_1.jpg" TargetMode="External"/><Relationship Id="rId21" Type="http://schemas.openxmlformats.org/officeDocument/2006/relationships/hyperlink" Target="http://cs.wikipedia.org/wiki/Soubor:Quercus-rubra-fruits-11-10-2007-080.jpg" TargetMode="External"/><Relationship Id="rId7" Type="http://schemas.openxmlformats.org/officeDocument/2006/relationships/hyperlink" Target="http://commons.wikimedia.org/wiki/File:Fagus_sylvatica_autumn_colour.jpg?uselang=cs" TargetMode="External"/><Relationship Id="rId12" Type="http://schemas.openxmlformats.org/officeDocument/2006/relationships/hyperlink" Target="http://cs.wikipedia.org/wiki/Soubor:Quercus_robur_in_winter.JPG" TargetMode="External"/><Relationship Id="rId17" Type="http://schemas.openxmlformats.org/officeDocument/2006/relationships/hyperlink" Target="http://cs.wikipedia.org/wiki/Soubor:Quercus_cerris_%E2%80%94_Cerro_%E2%80%94_Ghianda_e_foglie.jpg" TargetMode="External"/><Relationship Id="rId25" Type="http://schemas.openxmlformats.org/officeDocument/2006/relationships/hyperlink" Target="http://commons.wikimedia.org/wiki/File:Salix_caprea_Male.jpg?uselang=cs" TargetMode="External"/><Relationship Id="rId2" Type="http://schemas.openxmlformats.org/officeDocument/2006/relationships/hyperlink" Target="http://commons.wikimedia.org/wiki/File:Wood_Carpinus_betulus.jpg?uselang=cs" TargetMode="External"/><Relationship Id="rId16" Type="http://schemas.openxmlformats.org/officeDocument/2006/relationships/hyperlink" Target="http://cs.wikipedia.org/wiki/Soubor:Quercus_cerris.JPG" TargetMode="External"/><Relationship Id="rId20" Type="http://schemas.openxmlformats.org/officeDocument/2006/relationships/hyperlink" Target="http://commons.wikimedia.org/wiki/File:20121018Roteiche_Hockenheim4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Fagus_sylvatica_leaf_001.jpg?uselang=cs" TargetMode="External"/><Relationship Id="rId11" Type="http://schemas.openxmlformats.org/officeDocument/2006/relationships/hyperlink" Target="http://cs.wikipedia.org/wiki/Soubor:Quercus_robur_wood_ray_section_2_beentree.jpg" TargetMode="External"/><Relationship Id="rId24" Type="http://schemas.openxmlformats.org/officeDocument/2006/relationships/hyperlink" Target="http://cs.wikipedia.org/wiki/Soubor:Quercus_pubescens1.JPG" TargetMode="External"/><Relationship Id="rId5" Type="http://schemas.openxmlformats.org/officeDocument/2006/relationships/hyperlink" Target="http://cs.wikipedia.org/wiki/Soubor:Fagus_sylvatica_MHNT.BOT.2010.6.81.jpg" TargetMode="External"/><Relationship Id="rId15" Type="http://schemas.openxmlformats.org/officeDocument/2006/relationships/hyperlink" Target="http://commons.wikimedia.org/wiki/File:Quercus_petraea_Navarra(1).JPG?uselang=cs" TargetMode="External"/><Relationship Id="rId23" Type="http://schemas.openxmlformats.org/officeDocument/2006/relationships/hyperlink" Target="http://commons.wikimedia.org/wiki/File:Quercus_pubescens_1.jpg?uselang=cs" TargetMode="External"/><Relationship Id="rId10" Type="http://schemas.openxmlformats.org/officeDocument/2006/relationships/hyperlink" Target="http://commons.wikimedia.org/wiki/File:Acorns_in_Scotland.jpg?uselang=cs" TargetMode="External"/><Relationship Id="rId19" Type="http://schemas.openxmlformats.org/officeDocument/2006/relationships/hyperlink" Target="http://cs.wikipedia.org/wiki/Soubor:Quercus_rubra_2008_07_06_(2).JPG" TargetMode="External"/><Relationship Id="rId4" Type="http://schemas.openxmlformats.org/officeDocument/2006/relationships/hyperlink" Target="http://cs.wikipedia.org/wiki/Soubor:Illustration_Fagus_sylvatica0.jpg" TargetMode="External"/><Relationship Id="rId9" Type="http://schemas.openxmlformats.org/officeDocument/2006/relationships/hyperlink" Target="http://commons.wikimedia.org/wiki/File:Quercus_robur_early_flowers.jpg?uselang=cs" TargetMode="External"/><Relationship Id="rId14" Type="http://schemas.openxmlformats.org/officeDocument/2006/relationships/hyperlink" Target="http://commons.wikimedia.org/wiki/File:Quercus_petraea_-_range_in_Europe_by_Boratynski.png?uselang=cs" TargetMode="External"/><Relationship Id="rId22" Type="http://schemas.openxmlformats.org/officeDocument/2006/relationships/hyperlink" Target="http://cs.wikipedia.org/wiki/Soubor:Toulouse_-_Quercus_leaves_-_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</a:p>
          <a:p>
            <a:r>
              <a:rPr lang="cs-CZ" b="1" dirty="0" smtClean="0"/>
              <a:t>VY_32_INOVACE_XII_2_18_ROSTLINY DVOUDĚLOŽNÉ 2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   XII         Sada číslo:  2             Pořadové číslo DUM: 18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Mgr. Kateřina Zikmundová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5"/>
            <a:ext cx="7776864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Výklad základních znaků dvouděložných rostlin, rostliny z čeledí </a:t>
            </a:r>
            <a:r>
              <a:rPr lang="cs-CZ" dirty="0" err="1" smtClean="0"/>
              <a:t>břízovité</a:t>
            </a:r>
            <a:r>
              <a:rPr lang="cs-CZ" dirty="0" smtClean="0"/>
              <a:t>, </a:t>
            </a:r>
            <a:r>
              <a:rPr lang="cs-CZ" dirty="0" err="1" smtClean="0"/>
              <a:t>lískovité</a:t>
            </a:r>
            <a:r>
              <a:rPr lang="cs-CZ" dirty="0" smtClean="0"/>
              <a:t>, </a:t>
            </a:r>
            <a:r>
              <a:rPr lang="cs-CZ" dirty="0" err="1" smtClean="0"/>
              <a:t>bukovité</a:t>
            </a:r>
            <a:r>
              <a:rPr lang="cs-CZ" dirty="0" smtClean="0"/>
              <a:t>, vrbovité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Žák zná znaky dvouděložných rostlin, uvede zástupce čeledí </a:t>
            </a:r>
            <a:r>
              <a:rPr lang="cs-CZ" dirty="0" err="1" smtClean="0"/>
              <a:t>břízovité</a:t>
            </a:r>
            <a:r>
              <a:rPr lang="cs-CZ" dirty="0" smtClean="0"/>
              <a:t>, </a:t>
            </a:r>
            <a:r>
              <a:rPr lang="cs-CZ" dirty="0" err="1" smtClean="0"/>
              <a:t>lískovité</a:t>
            </a:r>
            <a:r>
              <a:rPr lang="cs-CZ" dirty="0" smtClean="0"/>
              <a:t>, </a:t>
            </a:r>
            <a:r>
              <a:rPr lang="cs-CZ" dirty="0" err="1" smtClean="0"/>
              <a:t>bukovité</a:t>
            </a:r>
            <a:r>
              <a:rPr lang="cs-CZ" dirty="0" smtClean="0"/>
              <a:t>, vrbovité, dokáže  popsat základní znaky a rostliny správně určí i zařadí do systému.</a:t>
            </a:r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b="1" dirty="0" smtClean="0"/>
              <a:t>Typická věková skupina: </a:t>
            </a:r>
            <a:r>
              <a:rPr lang="cs-CZ" dirty="0" smtClean="0"/>
              <a:t>7. ročník, 12 – 13 let 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dvouděložné rostliny, kořen hlavní a kořeny vedlejší, žilnatina síťnatá, svazky cévní v kruhu, pět nebo čtyři květní lístky, dvě dělohy, </a:t>
            </a:r>
            <a:r>
              <a:rPr lang="cs-CZ" dirty="0" err="1" smtClean="0"/>
              <a:t>břízovité</a:t>
            </a:r>
            <a:r>
              <a:rPr lang="cs-CZ" dirty="0" smtClean="0"/>
              <a:t>, </a:t>
            </a:r>
            <a:r>
              <a:rPr lang="cs-CZ" dirty="0" err="1" smtClean="0"/>
              <a:t>lískovité</a:t>
            </a:r>
            <a:r>
              <a:rPr lang="cs-CZ" dirty="0" smtClean="0"/>
              <a:t>, </a:t>
            </a:r>
            <a:r>
              <a:rPr lang="cs-CZ" dirty="0" err="1" smtClean="0"/>
              <a:t>bukovité</a:t>
            </a:r>
            <a:r>
              <a:rPr lang="cs-CZ" dirty="0" smtClean="0"/>
              <a:t>, vrbovité.</a:t>
            </a:r>
          </a:p>
          <a:p>
            <a:r>
              <a:rPr lang="cs-CZ" b="1" dirty="0" smtClean="0"/>
              <a:t>Pomůcky a materiál: </a:t>
            </a:r>
            <a:r>
              <a:rPr lang="cs-CZ" dirty="0" smtClean="0"/>
              <a:t>prezentace, interaktivní tabule</a:t>
            </a:r>
          </a:p>
          <a:p>
            <a:r>
              <a:rPr lang="cs-CZ" b="1" dirty="0" smtClean="0"/>
              <a:t>Potřebný čas pro výuku DUM: </a:t>
            </a:r>
            <a:r>
              <a:rPr lang="cs-CZ" dirty="0" smtClean="0"/>
              <a:t>30 min.</a:t>
            </a:r>
          </a:p>
          <a:p>
            <a:r>
              <a:rPr lang="cs-CZ" b="1" dirty="0" smtClean="0"/>
              <a:t>Metodické zhodnocení a popis práce s digitálním učebním materiálem: </a:t>
            </a:r>
            <a:r>
              <a:rPr lang="cs-CZ" dirty="0" smtClean="0"/>
              <a:t>Učitel seznámí žáky se základními znaky dvouděložných rostlin, uvede příklady rostlin čeledi </a:t>
            </a:r>
            <a:r>
              <a:rPr lang="cs-CZ" dirty="0" err="1" smtClean="0"/>
              <a:t>břízovité</a:t>
            </a:r>
            <a:r>
              <a:rPr lang="cs-CZ" dirty="0" smtClean="0"/>
              <a:t>, čeledi </a:t>
            </a:r>
            <a:r>
              <a:rPr lang="cs-CZ" dirty="0" err="1" smtClean="0"/>
              <a:t>lískovité</a:t>
            </a:r>
            <a:r>
              <a:rPr lang="cs-CZ" dirty="0" smtClean="0"/>
              <a:t>, čeledi </a:t>
            </a:r>
            <a:r>
              <a:rPr lang="cs-CZ" dirty="0" err="1" smtClean="0"/>
              <a:t>bukovité</a:t>
            </a:r>
            <a:r>
              <a:rPr lang="cs-CZ" dirty="0" smtClean="0"/>
              <a:t> a čeledi vrbovité.</a:t>
            </a:r>
          </a:p>
          <a:p>
            <a:r>
              <a:rPr lang="cs-CZ" dirty="0" smtClean="0"/>
              <a:t>Žáci aktivně doplňují a odpovídají na zadané otázky s využitím interaktivní tabule.</a:t>
            </a:r>
          </a:p>
          <a:p>
            <a:r>
              <a:rPr lang="cs-CZ" b="1" dirty="0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dirty="0" smtClean="0"/>
              <a:t>Rostliny dvouděložné 2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694928"/>
          </a:xfrm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Krytosemenné rostliny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dirty="0" smtClean="0"/>
              <a:t>Znaky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pPr>
              <a:buNone/>
            </a:pP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1988840"/>
            <a:ext cx="3261855" cy="52322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v semenu dvě dělohy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2636912"/>
            <a:ext cx="4748351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kořen hlavní a kořeny postranní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356992"/>
            <a:ext cx="2481961" cy="523220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žilnatina síťnatá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5616" y="4077072"/>
            <a:ext cx="4946611" cy="523220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cévní svazky uspořádané v kruhu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15616" y="4869160"/>
            <a:ext cx="4018857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pět nebo čtyři květní lístky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1988840"/>
            <a:ext cx="340158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1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2636912"/>
            <a:ext cx="340158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3356992"/>
            <a:ext cx="340158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3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1560" y="4077072"/>
            <a:ext cx="340158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4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1560" y="4941168"/>
            <a:ext cx="340158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5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dirty="0" smtClean="0"/>
              <a:t>Znaky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38914" name="Picture 2" descr="http://upload.wikimedia.org/wikipedia/commons/3/37/Witlof_wortels_.jpg?uselang=c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1628800"/>
            <a:ext cx="1524098" cy="2384932"/>
          </a:xfrm>
          <a:prstGeom prst="rect">
            <a:avLst/>
          </a:prstGeom>
          <a:noFill/>
        </p:spPr>
      </p:pic>
      <p:pic>
        <p:nvPicPr>
          <p:cNvPr id="38916" name="Picture 4" descr="File:Rununculus arcis pryskyřník prudký 1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4149080"/>
            <a:ext cx="2664296" cy="1884990"/>
          </a:xfrm>
          <a:prstGeom prst="rect">
            <a:avLst/>
          </a:prstGeom>
          <a:noFill/>
        </p:spPr>
      </p:pic>
      <p:pic>
        <p:nvPicPr>
          <p:cNvPr id="38918" name="Picture 6" descr="Soubor:Leaf 1 web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64088" y="1700808"/>
            <a:ext cx="2952328" cy="2214246"/>
          </a:xfrm>
          <a:prstGeom prst="rect">
            <a:avLst/>
          </a:prstGeom>
          <a:noFill/>
        </p:spPr>
      </p:pic>
      <p:pic>
        <p:nvPicPr>
          <p:cNvPr id="38920" name="Picture 8" descr="Soubor:Labeledstemforposter copy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940152" y="4005064"/>
            <a:ext cx="2600104" cy="2060848"/>
          </a:xfrm>
          <a:prstGeom prst="rect">
            <a:avLst/>
          </a:prstGeom>
          <a:noFill/>
        </p:spPr>
      </p:pic>
      <p:pic>
        <p:nvPicPr>
          <p:cNvPr id="38922" name="Picture 10" descr="Soubor:Cotyledon (PSF).pn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83568" y="1772816"/>
            <a:ext cx="1362177" cy="414908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10" name="TextovéPole 9"/>
          <p:cNvSpPr txBox="1"/>
          <p:nvPr/>
        </p:nvSpPr>
        <p:spPr>
          <a:xfrm>
            <a:off x="827584" y="2708920"/>
            <a:ext cx="340158" cy="46166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267744" y="1772816"/>
            <a:ext cx="340158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04048" y="1772816"/>
            <a:ext cx="360040" cy="46166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52120" y="4293096"/>
            <a:ext cx="340158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4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39752" y="5445224"/>
            <a:ext cx="360040" cy="46166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dirty="0" err="1" smtClean="0">
                <a:solidFill>
                  <a:schemeClr val="bg1"/>
                </a:solidFill>
              </a:rPr>
              <a:t>Břízovité</a:t>
            </a:r>
            <a:r>
              <a:rPr lang="cs-CZ" dirty="0" smtClean="0">
                <a:solidFill>
                  <a:schemeClr val="bg1"/>
                </a:solidFill>
              </a:rPr>
              <a:t> –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bříza bělokorá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8194" name="Picture 2" descr="Soubor:Betula Pendula at Stockholm University 2005-07-0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844824"/>
            <a:ext cx="5472608" cy="4097616"/>
          </a:xfrm>
          <a:prstGeom prst="rect">
            <a:avLst/>
          </a:prstGeom>
          <a:noFill/>
        </p:spPr>
      </p:pic>
      <p:pic>
        <p:nvPicPr>
          <p:cNvPr id="8196" name="Picture 4" descr="Soubor:Illustration Betula pendula0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1772816"/>
            <a:ext cx="2016224" cy="345638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6516216" y="5373216"/>
            <a:ext cx="1945404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bříza bělokorá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dirty="0" err="1" smtClean="0">
                <a:solidFill>
                  <a:schemeClr val="bg1"/>
                </a:solidFill>
              </a:rPr>
              <a:t>Břízovité</a:t>
            </a:r>
            <a:r>
              <a:rPr lang="cs-CZ" dirty="0" smtClean="0">
                <a:solidFill>
                  <a:schemeClr val="bg1"/>
                </a:solidFill>
              </a:rPr>
              <a:t> –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olše lepkavá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48130" name="Picture 2" descr="Soubor:Alnus glutinosa 01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2060848"/>
            <a:ext cx="4355976" cy="3266982"/>
          </a:xfrm>
          <a:prstGeom prst="rect">
            <a:avLst/>
          </a:prstGeom>
          <a:solidFill>
            <a:srgbClr val="FFFF00"/>
          </a:solidFill>
        </p:spPr>
      </p:pic>
      <p:pic>
        <p:nvPicPr>
          <p:cNvPr id="48132" name="Picture 4" descr="Soubor:Alnus glutinosa tervaleppä lehti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76056" y="4077072"/>
            <a:ext cx="1728192" cy="1733982"/>
          </a:xfrm>
          <a:prstGeom prst="rect">
            <a:avLst/>
          </a:prstGeom>
          <a:noFill/>
        </p:spPr>
      </p:pic>
      <p:pic>
        <p:nvPicPr>
          <p:cNvPr id="48134" name="Picture 6" descr="Soubor:Alnus glutinosa catkins bialowieza beentree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 l="17379" r="27008"/>
          <a:stretch>
            <a:fillRect/>
          </a:stretch>
        </p:blipFill>
        <p:spPr bwMode="auto">
          <a:xfrm>
            <a:off x="7380312" y="2996952"/>
            <a:ext cx="1208354" cy="2996952"/>
          </a:xfrm>
          <a:prstGeom prst="rect">
            <a:avLst/>
          </a:prstGeom>
          <a:noFill/>
        </p:spPr>
      </p:pic>
      <p:pic>
        <p:nvPicPr>
          <p:cNvPr id="48136" name="Picture 8" descr="Soubor:Alnus glutinosa11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948264" y="1700808"/>
            <a:ext cx="1571328" cy="1178496"/>
          </a:xfrm>
          <a:prstGeom prst="rect">
            <a:avLst/>
          </a:prstGeom>
          <a:noFill/>
        </p:spPr>
      </p:pic>
      <p:pic>
        <p:nvPicPr>
          <p:cNvPr id="48138" name="Picture 10" descr="Soubor:Alnus glutinosa MHNT.BOT.2004.0.10a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 flipH="1">
            <a:off x="5076056" y="1700808"/>
            <a:ext cx="1562334" cy="165618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9" name="TextovéPole 8"/>
          <p:cNvSpPr txBox="1"/>
          <p:nvPr/>
        </p:nvSpPr>
        <p:spPr>
          <a:xfrm>
            <a:off x="5076056" y="3501008"/>
            <a:ext cx="1705467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olše lepkavá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dirty="0" err="1" smtClean="0">
                <a:solidFill>
                  <a:schemeClr val="bg1"/>
                </a:solidFill>
              </a:rPr>
              <a:t>Břízovité</a:t>
            </a:r>
            <a:r>
              <a:rPr lang="cs-CZ" dirty="0" smtClean="0">
                <a:solidFill>
                  <a:schemeClr val="bg1"/>
                </a:solidFill>
              </a:rPr>
              <a:t> -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olšina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49154" name="Picture 2" descr="File:Alnus glutinosa - Burgwald 004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17010" r="7391"/>
          <a:stretch>
            <a:fillRect/>
          </a:stretch>
        </p:blipFill>
        <p:spPr bwMode="auto">
          <a:xfrm>
            <a:off x="2195736" y="1700808"/>
            <a:ext cx="4320480" cy="428625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043608" y="1916832"/>
            <a:ext cx="917239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olšina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Znaky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sz="2800" b="1" u="sng" dirty="0" smtClean="0"/>
              <a:t>řapíkaté listy </a:t>
            </a:r>
            <a:r>
              <a:rPr lang="cs-CZ" sz="2800" dirty="0" smtClean="0"/>
              <a:t>s pilovitým okrajem čepele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doba kvetení je </a:t>
            </a:r>
            <a:r>
              <a:rPr lang="cs-CZ" sz="2800" b="1" u="sng" dirty="0" smtClean="0"/>
              <a:t>brzy zjara</a:t>
            </a:r>
          </a:p>
          <a:p>
            <a:pPr>
              <a:buFont typeface="Wingdings" pitchFamily="2" charset="2"/>
              <a:buChar char="§"/>
            </a:pPr>
            <a:r>
              <a:rPr lang="cs-CZ" sz="2800" b="1" u="sng" dirty="0" smtClean="0"/>
              <a:t>květy </a:t>
            </a:r>
            <a:r>
              <a:rPr lang="cs-CZ" sz="2800" b="1" u="sng" dirty="0" err="1" smtClean="0"/>
              <a:t>jednopohlavné</a:t>
            </a:r>
            <a:r>
              <a:rPr lang="cs-CZ" sz="2800" b="1" u="sng" dirty="0" smtClean="0"/>
              <a:t> </a:t>
            </a:r>
            <a:r>
              <a:rPr lang="cs-CZ" sz="2800" dirty="0" smtClean="0"/>
              <a:t>jsou uspořádány v </a:t>
            </a:r>
            <a:r>
              <a:rPr lang="cs-CZ" sz="2800" b="1" u="sng" dirty="0" smtClean="0"/>
              <a:t>jehnědách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opylování </a:t>
            </a:r>
            <a:r>
              <a:rPr lang="cs-CZ" sz="2800" b="1" u="sng" dirty="0" smtClean="0"/>
              <a:t>větrem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plodem </a:t>
            </a:r>
            <a:r>
              <a:rPr lang="cs-CZ" sz="2800" b="1" u="sng" dirty="0" smtClean="0"/>
              <a:t>nažky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dřevo</a:t>
            </a:r>
            <a:r>
              <a:rPr lang="cs-CZ" sz="2800" u="sng" dirty="0" smtClean="0"/>
              <a:t> </a:t>
            </a:r>
            <a:r>
              <a:rPr lang="cs-CZ" sz="2800" b="1" u="sng" dirty="0" smtClean="0"/>
              <a:t>měkké</a:t>
            </a:r>
          </a:p>
          <a:p>
            <a:pPr>
              <a:buFont typeface="Wingdings" pitchFamily="2" charset="2"/>
              <a:buChar char="§"/>
            </a:pPr>
            <a:r>
              <a:rPr lang="cs-CZ" sz="2800" u="sng" dirty="0" smtClean="0"/>
              <a:t>proutí – </a:t>
            </a:r>
            <a:r>
              <a:rPr lang="cs-CZ" sz="2800" b="1" u="sng" dirty="0" smtClean="0"/>
              <a:t>košťata</a:t>
            </a:r>
          </a:p>
          <a:p>
            <a:pPr>
              <a:buFont typeface="Wingdings" pitchFamily="2" charset="2"/>
              <a:buChar char="§"/>
            </a:pPr>
            <a:r>
              <a:rPr lang="cs-CZ" sz="2800" u="sng" dirty="0" smtClean="0"/>
              <a:t>dřevo na </a:t>
            </a:r>
            <a:r>
              <a:rPr lang="cs-CZ" sz="2800" b="1" u="sng" dirty="0" smtClean="0"/>
              <a:t>otop</a:t>
            </a:r>
            <a:r>
              <a:rPr lang="cs-CZ" sz="2800" u="sng" dirty="0" smtClean="0"/>
              <a:t> nebo k </a:t>
            </a:r>
            <a:r>
              <a:rPr lang="cs-CZ" sz="2800" b="1" u="sng" dirty="0" smtClean="0"/>
              <a:t>výrobě nábytku</a:t>
            </a:r>
          </a:p>
          <a:p>
            <a:pPr>
              <a:buNone/>
            </a:pPr>
            <a:endParaRPr lang="cs-CZ" sz="2800" u="sng" dirty="0" smtClean="0"/>
          </a:p>
          <a:p>
            <a:pPr>
              <a:buNone/>
            </a:pPr>
            <a:endParaRPr lang="cs-CZ" u="sng" dirty="0"/>
          </a:p>
        </p:txBody>
      </p:sp>
      <p:pic>
        <p:nvPicPr>
          <p:cNvPr id="50178" name="Picture 2" descr="Soubor:Birke Holz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26786"/>
          <a:stretch>
            <a:fillRect/>
          </a:stretch>
        </p:blipFill>
        <p:spPr bwMode="auto">
          <a:xfrm rot="10800000">
            <a:off x="6876256" y="3717032"/>
            <a:ext cx="1476164" cy="1512168"/>
          </a:xfrm>
          <a:prstGeom prst="rect">
            <a:avLst/>
          </a:prstGeom>
          <a:noFill/>
        </p:spPr>
      </p:pic>
      <p:pic>
        <p:nvPicPr>
          <p:cNvPr id="50180" name="Picture 4" descr="Soubor:The lumberjack was her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47864" y="4005064"/>
            <a:ext cx="2483768" cy="1114591"/>
          </a:xfrm>
          <a:prstGeom prst="rect">
            <a:avLst/>
          </a:prstGeom>
          <a:noFill/>
        </p:spPr>
      </p:pic>
      <p:pic>
        <p:nvPicPr>
          <p:cNvPr id="50182" name="Picture 6" descr="Soubor:Beskydy, Studeničné, výroba košťat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 l="62866" t="41259" r="19989"/>
          <a:stretch>
            <a:fillRect/>
          </a:stretch>
        </p:blipFill>
        <p:spPr bwMode="auto">
          <a:xfrm>
            <a:off x="5940152" y="3212976"/>
            <a:ext cx="807196" cy="20430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01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01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01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0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01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01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01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0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01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01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01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0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err="1" smtClean="0">
                <a:solidFill>
                  <a:schemeClr val="bg1"/>
                </a:solidFill>
              </a:rPr>
              <a:t>Lískovité</a:t>
            </a:r>
            <a:r>
              <a:rPr lang="cs-CZ" dirty="0" smtClean="0">
                <a:solidFill>
                  <a:schemeClr val="bg1"/>
                </a:solidFill>
              </a:rPr>
              <a:t> – líska obecná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2276872"/>
            <a:ext cx="1713482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líska obecná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5122" name="Picture 2" descr="File:Hazelnoot Halle'sche Riesen vruchte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11995" r="5540"/>
          <a:stretch>
            <a:fillRect/>
          </a:stretch>
        </p:blipFill>
        <p:spPr bwMode="auto">
          <a:xfrm>
            <a:off x="755576" y="2996952"/>
            <a:ext cx="3283565" cy="2985059"/>
          </a:xfrm>
          <a:prstGeom prst="rect">
            <a:avLst/>
          </a:prstGeom>
          <a:noFill/>
        </p:spPr>
      </p:pic>
      <p:pic>
        <p:nvPicPr>
          <p:cNvPr id="51202" name="Picture 2" descr="File:Corylus avellana 0008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0800000">
            <a:off x="6732240" y="5013176"/>
            <a:ext cx="1767936" cy="1325399"/>
          </a:xfrm>
          <a:prstGeom prst="rect">
            <a:avLst/>
          </a:prstGeom>
          <a:noFill/>
        </p:spPr>
      </p:pic>
      <p:pic>
        <p:nvPicPr>
          <p:cNvPr id="51204" name="Picture 4" descr="File:Illustration Corylus avellana0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732240" y="1628800"/>
            <a:ext cx="1902261" cy="309634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51206" name="Picture 6" descr="File:Corylus avellana, hazelnoot 'Cosford'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716016" y="1916832"/>
            <a:ext cx="1944216" cy="1458162"/>
          </a:xfrm>
          <a:prstGeom prst="rect">
            <a:avLst/>
          </a:prstGeom>
          <a:noFill/>
        </p:spPr>
      </p:pic>
      <p:pic>
        <p:nvPicPr>
          <p:cNvPr id="51208" name="Picture 8" descr="File:Corylus avellana 0003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004048" y="3789040"/>
            <a:ext cx="1577928" cy="2105076"/>
          </a:xfrm>
          <a:prstGeom prst="rect">
            <a:avLst/>
          </a:prstGeom>
          <a:noFill/>
        </p:spPr>
      </p:pic>
      <p:pic>
        <p:nvPicPr>
          <p:cNvPr id="51210" name="Picture 10" descr="Soubor:Hazel Flower Female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 l="19047" t="15721" r="23810" b="11964"/>
          <a:stretch>
            <a:fillRect/>
          </a:stretch>
        </p:blipFill>
        <p:spPr bwMode="auto">
          <a:xfrm>
            <a:off x="3203848" y="1772816"/>
            <a:ext cx="1202221" cy="11521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err="1" smtClean="0">
                <a:solidFill>
                  <a:schemeClr val="bg1"/>
                </a:solidFill>
              </a:rPr>
              <a:t>Lískovité</a:t>
            </a:r>
            <a:r>
              <a:rPr lang="cs-CZ" dirty="0" smtClean="0">
                <a:solidFill>
                  <a:schemeClr val="bg1"/>
                </a:solidFill>
              </a:rPr>
              <a:t> – habr obecný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2420888"/>
            <a:ext cx="1735475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habr obecný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5122" name="Picture 2" descr="Soubor:Illustration Carpinus betulus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2924944"/>
            <a:ext cx="1800200" cy="306700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5124" name="Picture 4" descr="Soubor:Hainbuch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25200"/>
          <a:stretch>
            <a:fillRect/>
          </a:stretch>
        </p:blipFill>
        <p:spPr bwMode="auto">
          <a:xfrm>
            <a:off x="539552" y="3573016"/>
            <a:ext cx="2414444" cy="2420888"/>
          </a:xfrm>
          <a:prstGeom prst="rect">
            <a:avLst/>
          </a:prstGeom>
          <a:noFill/>
        </p:spPr>
      </p:pic>
      <p:pic>
        <p:nvPicPr>
          <p:cNvPr id="5126" name="Picture 6" descr="Soubor:Devinska kobyla forest 04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059832" y="1772816"/>
            <a:ext cx="2232248" cy="3368051"/>
          </a:xfrm>
          <a:prstGeom prst="rect">
            <a:avLst/>
          </a:prstGeom>
          <a:noFill/>
        </p:spPr>
      </p:pic>
      <p:pic>
        <p:nvPicPr>
          <p:cNvPr id="5128" name="Picture 8" descr="File:Wood Carpinus betulus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380312" y="2924944"/>
            <a:ext cx="1224136" cy="247308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Znaky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400" u="sng" dirty="0" smtClean="0"/>
              <a:t>dřeviny</a:t>
            </a:r>
          </a:p>
          <a:p>
            <a:pPr>
              <a:buFont typeface="Wingdings" pitchFamily="2" charset="2"/>
              <a:buChar char="§"/>
            </a:pPr>
            <a:r>
              <a:rPr lang="cs-CZ" sz="2400" b="1" dirty="0" smtClean="0"/>
              <a:t>listy</a:t>
            </a:r>
            <a:r>
              <a:rPr lang="cs-CZ" sz="2400" dirty="0" smtClean="0"/>
              <a:t> střídavé, řapíkaté</a:t>
            </a:r>
          </a:p>
          <a:p>
            <a:pPr>
              <a:buFont typeface="Wingdings" pitchFamily="2" charset="2"/>
              <a:buChar char="§"/>
            </a:pPr>
            <a:r>
              <a:rPr lang="cs-CZ" sz="2400" b="1" dirty="0" smtClean="0"/>
              <a:t>květy </a:t>
            </a:r>
            <a:r>
              <a:rPr lang="cs-CZ" sz="2400" dirty="0" err="1" smtClean="0"/>
              <a:t>jednopohlavné</a:t>
            </a:r>
            <a:r>
              <a:rPr lang="cs-CZ" sz="2400" dirty="0" smtClean="0"/>
              <a:t> v jehnědách</a:t>
            </a:r>
          </a:p>
          <a:p>
            <a:pPr>
              <a:buFont typeface="Wingdings" pitchFamily="2" charset="2"/>
              <a:buChar char="§"/>
            </a:pPr>
            <a:r>
              <a:rPr lang="cs-CZ" sz="2400" b="1" dirty="0" smtClean="0"/>
              <a:t>plod</a:t>
            </a:r>
            <a:r>
              <a:rPr lang="cs-CZ" sz="2400" dirty="0" smtClean="0"/>
              <a:t> oříšek</a:t>
            </a:r>
          </a:p>
          <a:p>
            <a:pPr>
              <a:buFont typeface="Wingdings" pitchFamily="2" charset="2"/>
              <a:buChar char="§"/>
            </a:pPr>
            <a:r>
              <a:rPr lang="cs-CZ" sz="2400" b="1" dirty="0" smtClean="0"/>
              <a:t>dřevo</a:t>
            </a:r>
            <a:r>
              <a:rPr lang="cs-CZ" sz="2400" dirty="0" smtClean="0"/>
              <a:t> tvrdé, vhodné na součástky nástrojů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vysazovány </a:t>
            </a:r>
            <a:r>
              <a:rPr lang="cs-CZ" sz="2400" b="1" dirty="0" smtClean="0"/>
              <a:t>v parcích</a:t>
            </a:r>
            <a:r>
              <a:rPr lang="cs-CZ" sz="2400" dirty="0" smtClean="0"/>
              <a:t>, vhodné pro stříhané </a:t>
            </a:r>
            <a:r>
              <a:rPr lang="cs-CZ" sz="2400" b="1" dirty="0" smtClean="0"/>
              <a:t>živé ploty</a:t>
            </a:r>
          </a:p>
          <a:p>
            <a:pPr>
              <a:buFont typeface="Wingdings" pitchFamily="2" charset="2"/>
              <a:buChar char="§"/>
            </a:pPr>
            <a:r>
              <a:rPr lang="cs-CZ" sz="2400" b="1" dirty="0" smtClean="0"/>
              <a:t>semena lísky – oříšky – </a:t>
            </a:r>
            <a:r>
              <a:rPr lang="cs-CZ" sz="2400" dirty="0" smtClean="0"/>
              <a:t>jsou </a:t>
            </a:r>
            <a:r>
              <a:rPr lang="cs-CZ" sz="2400" b="1" dirty="0" smtClean="0"/>
              <a:t>bohatá na tuk </a:t>
            </a:r>
            <a:r>
              <a:rPr lang="cs-CZ" sz="2400" dirty="0" smtClean="0"/>
              <a:t>a zpracovávají se </a:t>
            </a:r>
            <a:r>
              <a:rPr lang="cs-CZ" sz="2400" b="1" dirty="0" smtClean="0"/>
              <a:t>do cukrářských výrobků</a:t>
            </a:r>
            <a:endParaRPr lang="cs-CZ" sz="2400" b="1" dirty="0"/>
          </a:p>
        </p:txBody>
      </p:sp>
      <p:pic>
        <p:nvPicPr>
          <p:cNvPr id="12290" name="Picture 2" descr="http://upload.wikimedia.org/wikipedia/commons/thumb/f/fc/Quercus_acutissima_nuts_02_by_Line1.JPG/220px-Quercus_acutissima_nuts_02_by_Line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4725144"/>
            <a:ext cx="1250606" cy="127902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</p:spPr>
        <p:txBody>
          <a:bodyPr/>
          <a:lstStyle/>
          <a:p>
            <a:r>
              <a:rPr lang="cs-CZ" dirty="0" err="1" smtClean="0">
                <a:solidFill>
                  <a:schemeClr val="bg1"/>
                </a:solidFill>
              </a:rPr>
              <a:t>Bukovité</a:t>
            </a:r>
            <a:r>
              <a:rPr lang="cs-CZ" dirty="0" smtClean="0">
                <a:solidFill>
                  <a:schemeClr val="bg1"/>
                </a:solidFill>
              </a:rPr>
              <a:t> -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buk lesní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4098" name="Picture 2" descr="Soubor:Buchenwald 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916832"/>
            <a:ext cx="2952328" cy="3936437"/>
          </a:xfrm>
          <a:prstGeom prst="rect">
            <a:avLst/>
          </a:prstGeom>
          <a:noFill/>
        </p:spPr>
      </p:pic>
      <p:pic>
        <p:nvPicPr>
          <p:cNvPr id="4100" name="Picture 4" descr="Soubor:Illustration Fagus sylvatica0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60232" y="1628800"/>
            <a:ext cx="1928201" cy="311318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4102" name="Picture 6" descr="Soubor:Fagus sylvatica MHNT.BOT.2010.6.81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79912" y="4362404"/>
            <a:ext cx="2808312" cy="170604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4104" name="Picture 8" descr="File:Fagus sylvatica leaf 001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 l="9065" t="12087" r="2094"/>
          <a:stretch>
            <a:fillRect/>
          </a:stretch>
        </p:blipFill>
        <p:spPr bwMode="auto">
          <a:xfrm>
            <a:off x="4211960" y="1700808"/>
            <a:ext cx="1878984" cy="1394520"/>
          </a:xfrm>
          <a:prstGeom prst="rect">
            <a:avLst/>
          </a:prstGeom>
          <a:noFill/>
        </p:spPr>
      </p:pic>
      <p:pic>
        <p:nvPicPr>
          <p:cNvPr id="4106" name="Picture 10" descr="File:Fagus sylvatica autumn colour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 l="10345" t="8805" r="6897"/>
          <a:stretch>
            <a:fillRect/>
          </a:stretch>
        </p:blipFill>
        <p:spPr bwMode="auto">
          <a:xfrm rot="5400000">
            <a:off x="4605798" y="2747130"/>
            <a:ext cx="1084531" cy="1872208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948264" y="5013176"/>
            <a:ext cx="1293944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buk lesní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</p:spPr>
        <p:txBody>
          <a:bodyPr/>
          <a:lstStyle/>
          <a:p>
            <a:r>
              <a:rPr lang="cs-CZ" dirty="0" err="1" smtClean="0">
                <a:solidFill>
                  <a:schemeClr val="bg1"/>
                </a:solidFill>
              </a:rPr>
              <a:t>Bukovité</a:t>
            </a:r>
            <a:r>
              <a:rPr lang="cs-CZ" dirty="0" smtClean="0">
                <a:solidFill>
                  <a:schemeClr val="bg1"/>
                </a:solidFill>
              </a:rPr>
              <a:t> – dub letní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53250" name="Picture 2" descr="Soubor:Illustration Quercus robur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2276872"/>
            <a:ext cx="2304256" cy="370040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53252" name="Picture 4" descr="File:Quercus robur early flower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1700808"/>
            <a:ext cx="3505258" cy="2330997"/>
          </a:xfrm>
          <a:prstGeom prst="rect">
            <a:avLst/>
          </a:prstGeom>
          <a:noFill/>
        </p:spPr>
      </p:pic>
      <p:pic>
        <p:nvPicPr>
          <p:cNvPr id="53254" name="Picture 6" descr="File:Acorns in Scotland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 t="19766"/>
          <a:stretch>
            <a:fillRect/>
          </a:stretch>
        </p:blipFill>
        <p:spPr bwMode="auto">
          <a:xfrm>
            <a:off x="4211960" y="1772816"/>
            <a:ext cx="1942145" cy="1728192"/>
          </a:xfrm>
          <a:prstGeom prst="rect">
            <a:avLst/>
          </a:prstGeom>
          <a:noFill/>
        </p:spPr>
      </p:pic>
      <p:pic>
        <p:nvPicPr>
          <p:cNvPr id="53256" name="Picture 8" descr="Soubor:Quercus robur wood ray section 2 beentree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11560" y="4221088"/>
            <a:ext cx="2082665" cy="1556792"/>
          </a:xfrm>
          <a:prstGeom prst="rect">
            <a:avLst/>
          </a:prstGeom>
          <a:noFill/>
        </p:spPr>
      </p:pic>
      <p:pic>
        <p:nvPicPr>
          <p:cNvPr id="53258" name="Picture 10" descr="Soubor:Quercus robur in winter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427984" y="3645024"/>
            <a:ext cx="1728192" cy="230425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987824" y="4509120"/>
            <a:ext cx="1297086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dub letní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</p:spPr>
        <p:txBody>
          <a:bodyPr/>
          <a:lstStyle/>
          <a:p>
            <a:r>
              <a:rPr lang="cs-CZ" dirty="0" err="1" smtClean="0">
                <a:solidFill>
                  <a:schemeClr val="bg1"/>
                </a:solidFill>
              </a:rPr>
              <a:t>Bukovité</a:t>
            </a:r>
            <a:r>
              <a:rPr lang="cs-CZ" dirty="0" smtClean="0">
                <a:solidFill>
                  <a:schemeClr val="bg1"/>
                </a:solidFill>
              </a:rPr>
              <a:t> –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dub zimní - drnák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52226" name="Picture 2" descr="dub zimní">
            <a:hlinkClick r:id="rId2" tooltip="dub zimní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3645024"/>
            <a:ext cx="1666894" cy="212561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52228" name="Picture 4" descr="File:Quercus petraea - range in Europe by Boratynski.pn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1700808"/>
            <a:ext cx="3422813" cy="2348906"/>
          </a:xfrm>
          <a:prstGeom prst="rect">
            <a:avLst/>
          </a:prstGeom>
          <a:noFill/>
        </p:spPr>
      </p:pic>
      <p:pic>
        <p:nvPicPr>
          <p:cNvPr id="52230" name="Picture 6" descr="File:Quercus petraea Navarra(1)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067944" y="2420888"/>
            <a:ext cx="2666070" cy="355476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547664" y="4293096"/>
            <a:ext cx="1409360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dub zimní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</p:spPr>
        <p:txBody>
          <a:bodyPr/>
          <a:lstStyle/>
          <a:p>
            <a:r>
              <a:rPr lang="cs-CZ" dirty="0" err="1" smtClean="0">
                <a:solidFill>
                  <a:schemeClr val="bg1"/>
                </a:solidFill>
              </a:rPr>
              <a:t>Bukovité</a:t>
            </a:r>
            <a:r>
              <a:rPr lang="cs-CZ" dirty="0" smtClean="0">
                <a:solidFill>
                  <a:schemeClr val="bg1"/>
                </a:solidFill>
              </a:rPr>
              <a:t> -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dub cer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54274" name="Picture 2" descr="Soubor:Quercus cerri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772816"/>
            <a:ext cx="2990106" cy="3986808"/>
          </a:xfrm>
          <a:prstGeom prst="rect">
            <a:avLst/>
          </a:prstGeom>
          <a:noFill/>
        </p:spPr>
      </p:pic>
      <p:pic>
        <p:nvPicPr>
          <p:cNvPr id="54276" name="Picture 4" descr="Soubor:Quercus cerris — Cerro — Ghianda e fogli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16532" r="15686"/>
          <a:stretch>
            <a:fillRect/>
          </a:stretch>
        </p:blipFill>
        <p:spPr bwMode="auto">
          <a:xfrm>
            <a:off x="5652120" y="1700808"/>
            <a:ext cx="2952328" cy="3266728"/>
          </a:xfrm>
          <a:prstGeom prst="rect">
            <a:avLst/>
          </a:prstGeom>
          <a:noFill/>
        </p:spPr>
      </p:pic>
      <p:pic>
        <p:nvPicPr>
          <p:cNvPr id="54278" name="Picture 6" descr="File:Quercus cerris 001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 l="30240" t="6414" r="26081" b="3794"/>
          <a:stretch>
            <a:fillRect/>
          </a:stretch>
        </p:blipFill>
        <p:spPr bwMode="auto">
          <a:xfrm>
            <a:off x="3923928" y="1700808"/>
            <a:ext cx="1584176" cy="4342145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588224" y="5229200"/>
            <a:ext cx="1130438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dub cer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</p:spPr>
        <p:txBody>
          <a:bodyPr/>
          <a:lstStyle/>
          <a:p>
            <a:r>
              <a:rPr lang="cs-CZ" dirty="0" err="1" smtClean="0">
                <a:solidFill>
                  <a:schemeClr val="bg1"/>
                </a:solidFill>
              </a:rPr>
              <a:t>Bukovité</a:t>
            </a:r>
            <a:r>
              <a:rPr lang="cs-CZ" dirty="0" smtClean="0">
                <a:solidFill>
                  <a:schemeClr val="bg1"/>
                </a:solidFill>
              </a:rPr>
              <a:t> –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dub červený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55298" name="Picture 2" descr="Soubor:Quercus rubra 2008 07 06 (2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700808"/>
            <a:ext cx="2979539" cy="2465116"/>
          </a:xfrm>
          <a:prstGeom prst="rect">
            <a:avLst/>
          </a:prstGeom>
          <a:noFill/>
        </p:spPr>
      </p:pic>
      <p:pic>
        <p:nvPicPr>
          <p:cNvPr id="55300" name="Picture 4" descr="File:20121018Roteiche Hockenheim4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1700808"/>
            <a:ext cx="3864497" cy="2897164"/>
          </a:xfrm>
          <a:prstGeom prst="rect">
            <a:avLst/>
          </a:prstGeom>
          <a:noFill/>
        </p:spPr>
      </p:pic>
      <p:pic>
        <p:nvPicPr>
          <p:cNvPr id="55302" name="Picture 6" descr="Soubor:Quercus-rubra-fruits-11-10-2007-080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3568" y="4221088"/>
            <a:ext cx="2435424" cy="1826568"/>
          </a:xfrm>
          <a:prstGeom prst="rect">
            <a:avLst/>
          </a:prstGeom>
          <a:noFill/>
        </p:spPr>
      </p:pic>
      <p:pic>
        <p:nvPicPr>
          <p:cNvPr id="55304" name="Picture 8" descr="Soubor:Toulouse - Quercus leaves - 01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flipH="1">
            <a:off x="3347864" y="4221088"/>
            <a:ext cx="1217712" cy="182656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012160" y="5013176"/>
            <a:ext cx="1719317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dub červený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</p:spPr>
        <p:txBody>
          <a:bodyPr/>
          <a:lstStyle/>
          <a:p>
            <a:r>
              <a:rPr lang="cs-CZ" dirty="0" err="1" smtClean="0">
                <a:solidFill>
                  <a:schemeClr val="bg1"/>
                </a:solidFill>
              </a:rPr>
              <a:t>Bukovité</a:t>
            </a:r>
            <a:r>
              <a:rPr lang="cs-CZ" dirty="0" smtClean="0">
                <a:solidFill>
                  <a:schemeClr val="bg1"/>
                </a:solidFill>
              </a:rPr>
              <a:t> –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dub pýřitý - </a:t>
            </a:r>
            <a:r>
              <a:rPr lang="cs-CZ" dirty="0" err="1" smtClean="0">
                <a:solidFill>
                  <a:schemeClr val="bg1"/>
                </a:solidFill>
              </a:rPr>
              <a:t>šípák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57346" name="Picture 2" descr="File:Quercus pubescens 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2564904"/>
            <a:ext cx="2407039" cy="3368730"/>
          </a:xfrm>
          <a:prstGeom prst="rect">
            <a:avLst/>
          </a:prstGeom>
          <a:noFill/>
        </p:spPr>
      </p:pic>
      <p:pic>
        <p:nvPicPr>
          <p:cNvPr id="57348" name="Picture 4" descr="Soubor:Quercus pubescens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5445" r="6066"/>
          <a:stretch>
            <a:fillRect/>
          </a:stretch>
        </p:blipFill>
        <p:spPr bwMode="auto">
          <a:xfrm>
            <a:off x="683568" y="1988840"/>
            <a:ext cx="4680520" cy="396044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372200" y="1844824"/>
            <a:ext cx="1459182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dub pýřitý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Znaky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sz="2400" b="1" dirty="0" smtClean="0"/>
              <a:t>dřeviny</a:t>
            </a:r>
            <a:r>
              <a:rPr lang="cs-CZ" sz="2400" dirty="0" smtClean="0"/>
              <a:t> s </a:t>
            </a:r>
            <a:r>
              <a:rPr lang="cs-CZ" sz="2400" u="sng" dirty="0" err="1" smtClean="0"/>
              <a:t>jednopohlavnými</a:t>
            </a:r>
            <a:r>
              <a:rPr lang="cs-CZ" sz="2400" u="sng" dirty="0" smtClean="0"/>
              <a:t> květy v jehnědách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pylová zrnka přenáší </a:t>
            </a:r>
            <a:r>
              <a:rPr lang="cs-CZ" sz="2400" u="sng" dirty="0" smtClean="0"/>
              <a:t>vítr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plod: </a:t>
            </a:r>
            <a:r>
              <a:rPr lang="cs-CZ" sz="2400" b="1" dirty="0" smtClean="0"/>
              <a:t>nažka</a:t>
            </a:r>
            <a:r>
              <a:rPr lang="cs-CZ" sz="2400" dirty="0" smtClean="0"/>
              <a:t> v číšce – </a:t>
            </a:r>
            <a:r>
              <a:rPr lang="cs-CZ" sz="2400" b="1" u="sng" dirty="0" smtClean="0"/>
              <a:t>žalud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	 </a:t>
            </a:r>
            <a:r>
              <a:rPr lang="cs-CZ" sz="2400" b="1" dirty="0" smtClean="0"/>
              <a:t>nažka</a:t>
            </a:r>
            <a:r>
              <a:rPr lang="cs-CZ" sz="2400" dirty="0" smtClean="0"/>
              <a:t> v ostnité číšce – </a:t>
            </a:r>
            <a:r>
              <a:rPr lang="cs-CZ" sz="2400" b="1" u="sng" dirty="0" smtClean="0"/>
              <a:t>bukvice</a:t>
            </a:r>
          </a:p>
          <a:p>
            <a:pPr>
              <a:buFont typeface="Wingdings" pitchFamily="2" charset="2"/>
              <a:buChar char="§"/>
            </a:pPr>
            <a:r>
              <a:rPr lang="cs-CZ" sz="2400" b="1" u="sng" dirty="0" smtClean="0"/>
              <a:t>dřevo tvrdé, kvalitní</a:t>
            </a:r>
          </a:p>
          <a:p>
            <a:pPr>
              <a:buFont typeface="Wingdings" pitchFamily="2" charset="2"/>
              <a:buChar char="§"/>
            </a:pPr>
            <a:r>
              <a:rPr lang="cs-CZ" sz="2400" u="sng" dirty="0" smtClean="0"/>
              <a:t>vysazovány v parcích</a:t>
            </a:r>
          </a:p>
          <a:p>
            <a:pPr>
              <a:buFont typeface="Wingdings" pitchFamily="2" charset="2"/>
              <a:buChar char="§"/>
            </a:pPr>
            <a:r>
              <a:rPr lang="cs-CZ" sz="2400" b="1" dirty="0" smtClean="0"/>
              <a:t>dlouhověké</a:t>
            </a:r>
          </a:p>
          <a:p>
            <a:pPr>
              <a:buFont typeface="Wingdings" pitchFamily="2" charset="2"/>
              <a:buChar char="§"/>
            </a:pPr>
            <a:r>
              <a:rPr lang="cs-CZ" sz="2400" u="sng" dirty="0" smtClean="0"/>
              <a:t>v létě zajišťují </a:t>
            </a:r>
            <a:r>
              <a:rPr lang="cs-CZ" sz="2400" b="1" u="sng" dirty="0" smtClean="0"/>
              <a:t>stín</a:t>
            </a:r>
            <a:r>
              <a:rPr lang="cs-CZ" sz="2400" u="sng" dirty="0" smtClean="0"/>
              <a:t>, na podzim </a:t>
            </a:r>
            <a:r>
              <a:rPr lang="cs-CZ" sz="2400" b="1" u="sng" dirty="0" smtClean="0"/>
              <a:t>zdobí barevnými listy</a:t>
            </a:r>
          </a:p>
          <a:p>
            <a:pPr>
              <a:buFont typeface="Wingdings" pitchFamily="2" charset="2"/>
              <a:buChar char="§"/>
            </a:pPr>
            <a:r>
              <a:rPr lang="cs-CZ" sz="2400" b="1" u="sng" dirty="0" smtClean="0"/>
              <a:t>duběnky</a:t>
            </a:r>
            <a:r>
              <a:rPr lang="cs-CZ" sz="2400" dirty="0" smtClean="0"/>
              <a:t> – kulovité nárůstky na listech, ve kterých 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žijí larvy </a:t>
            </a:r>
            <a:r>
              <a:rPr lang="cs-CZ" sz="2400" b="1" dirty="0" smtClean="0"/>
              <a:t>žlabatky listové</a:t>
            </a:r>
          </a:p>
          <a:p>
            <a:pPr>
              <a:buFont typeface="Wingdings" pitchFamily="2" charset="2"/>
              <a:buChar char="§"/>
            </a:pPr>
            <a:r>
              <a:rPr lang="cs-CZ" sz="2400" b="1" u="sng" dirty="0" smtClean="0"/>
              <a:t>lesy dubové - doubravy</a:t>
            </a:r>
          </a:p>
          <a:p>
            <a:pPr>
              <a:buFont typeface="Wingdings" pitchFamily="2" charset="2"/>
              <a:buChar char="§"/>
            </a:pPr>
            <a:r>
              <a:rPr lang="cs-CZ" sz="2400" b="1" u="sng" dirty="0" smtClean="0"/>
              <a:t>lesy bukové - bučiny</a:t>
            </a:r>
            <a:endParaRPr lang="cs-CZ" sz="2400" b="1" u="sng" dirty="0"/>
          </a:p>
        </p:txBody>
      </p:sp>
      <p:pic>
        <p:nvPicPr>
          <p:cNvPr id="5122" name="Picture 2" descr="http://upload.wikimedia.org/wikipedia/commons/thumb/2/2a/Illustration_Fagus_sylvatica0.jpg/250px-Illustration_Fagus_sylvatica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1628800"/>
            <a:ext cx="1584176" cy="256003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5124" name="Picture 4" descr="Quercus gambelii">
            <a:hlinkClick r:id="rId4" tooltip="Quercus gambelii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1988840"/>
            <a:ext cx="1440160" cy="1800199"/>
          </a:xfrm>
          <a:prstGeom prst="rect">
            <a:avLst/>
          </a:prstGeom>
          <a:noFill/>
        </p:spPr>
      </p:pic>
      <p:cxnSp>
        <p:nvCxnSpPr>
          <p:cNvPr id="11" name="Přímá spojovací čára 10"/>
          <p:cNvCxnSpPr/>
          <p:nvPr/>
        </p:nvCxnSpPr>
        <p:spPr>
          <a:xfrm>
            <a:off x="4932040" y="2996952"/>
            <a:ext cx="144016" cy="100811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V="1">
            <a:off x="6732240" y="2996952"/>
            <a:ext cx="1296144" cy="100811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5076056" y="4005064"/>
            <a:ext cx="1656184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3923928" y="2564904"/>
            <a:ext cx="2160240" cy="36004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8" name="Picture 8" descr="Soubor:Bucina-na-uboci-Bourneho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10800000" flipV="1">
            <a:off x="4716016" y="5013176"/>
            <a:ext cx="1440160" cy="1080120"/>
          </a:xfrm>
          <a:prstGeom prst="rect">
            <a:avLst/>
          </a:prstGeom>
          <a:noFill/>
        </p:spPr>
      </p:pic>
      <p:cxnSp>
        <p:nvCxnSpPr>
          <p:cNvPr id="21" name="Přímá spojovací šipka 20"/>
          <p:cNvCxnSpPr/>
          <p:nvPr/>
        </p:nvCxnSpPr>
        <p:spPr>
          <a:xfrm>
            <a:off x="3275856" y="5805264"/>
            <a:ext cx="1944216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30" name="Picture 10" descr="Soubor:Cynips quercusfolii galle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04248" y="4293096"/>
            <a:ext cx="1841156" cy="1196752"/>
          </a:xfrm>
          <a:prstGeom prst="rect">
            <a:avLst/>
          </a:prstGeom>
          <a:noFill/>
        </p:spPr>
      </p:pic>
      <p:cxnSp>
        <p:nvCxnSpPr>
          <p:cNvPr id="24" name="Přímá spojovací šipka 23"/>
          <p:cNvCxnSpPr/>
          <p:nvPr/>
        </p:nvCxnSpPr>
        <p:spPr>
          <a:xfrm>
            <a:off x="3635896" y="4941168"/>
            <a:ext cx="3744416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Vrbovité –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vrba jíva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4098" name="Picture 2" descr="File:Salix caprea Mal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13050" r="13871"/>
          <a:stretch>
            <a:fillRect/>
          </a:stretch>
        </p:blipFill>
        <p:spPr bwMode="auto">
          <a:xfrm>
            <a:off x="3635896" y="1700808"/>
            <a:ext cx="1656184" cy="1906618"/>
          </a:xfrm>
          <a:prstGeom prst="rect">
            <a:avLst/>
          </a:prstGeom>
          <a:noFill/>
        </p:spPr>
      </p:pic>
      <p:pic>
        <p:nvPicPr>
          <p:cNvPr id="4100" name="Picture 4" descr="File:Salix caprea20110423 109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35896" y="3717032"/>
            <a:ext cx="1606378" cy="2175681"/>
          </a:xfrm>
          <a:prstGeom prst="rect">
            <a:avLst/>
          </a:prstGeom>
          <a:noFill/>
        </p:spPr>
      </p:pic>
      <p:pic>
        <p:nvPicPr>
          <p:cNvPr id="4102" name="Picture 6" descr="File:Salix caprea 032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436096" y="1916832"/>
            <a:ext cx="2988332" cy="3984443"/>
          </a:xfrm>
          <a:prstGeom prst="rect">
            <a:avLst/>
          </a:prstGeom>
          <a:noFill/>
        </p:spPr>
      </p:pic>
      <p:pic>
        <p:nvPicPr>
          <p:cNvPr id="4104" name="Picture 8" descr="File:Illustration Salix caprea0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99592" y="2420888"/>
            <a:ext cx="2245012" cy="3532939"/>
          </a:xfrm>
          <a:prstGeom prst="rect">
            <a:avLst/>
          </a:prstGeom>
          <a:noFill/>
          <a:ln w="19050">
            <a:solidFill>
              <a:srgbClr val="FF0000"/>
            </a:solidFill>
          </a:ln>
        </p:spPr>
      </p:pic>
      <p:sp>
        <p:nvSpPr>
          <p:cNvPr id="8" name="TextovéPole 7"/>
          <p:cNvSpPr txBox="1"/>
          <p:nvPr/>
        </p:nvSpPr>
        <p:spPr>
          <a:xfrm>
            <a:off x="1403648" y="1772816"/>
            <a:ext cx="1236557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vrba jíva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Vrbovité -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vrba bylinná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60418" name="Picture 2" descr="File:382 Salix reticulata, Salix herbace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2060848"/>
            <a:ext cx="2495783" cy="383326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60420" name="Picture 4" descr="Soubor:Salix herbacea a3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95936" y="2708920"/>
            <a:ext cx="4248388" cy="317567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211960" y="1844824"/>
            <a:ext cx="1722074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vrba bylinná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Vrbovité -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topol černý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62466" name="Picture 2" descr="Soubor:Popla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348880"/>
            <a:ext cx="2736304" cy="3648405"/>
          </a:xfrm>
          <a:prstGeom prst="rect">
            <a:avLst/>
          </a:prstGeom>
          <a:noFill/>
        </p:spPr>
      </p:pic>
      <p:pic>
        <p:nvPicPr>
          <p:cNvPr id="62468" name="Picture 4" descr="Soubor:Populus-nigra-08-VII-2007-08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76256" y="1196752"/>
            <a:ext cx="1656184" cy="2208245"/>
          </a:xfrm>
          <a:prstGeom prst="rect">
            <a:avLst/>
          </a:prstGeom>
          <a:noFill/>
        </p:spPr>
      </p:pic>
      <p:pic>
        <p:nvPicPr>
          <p:cNvPr id="62470" name="Picture 6" descr="Soubor:Poplar seed tufts 2009 G1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355976" y="1916832"/>
            <a:ext cx="2026194" cy="1486720"/>
          </a:xfrm>
          <a:prstGeom prst="rect">
            <a:avLst/>
          </a:prstGeom>
          <a:noFill/>
        </p:spPr>
      </p:pic>
      <p:pic>
        <p:nvPicPr>
          <p:cNvPr id="62472" name="Picture 8" descr="Soubor:Havel-Phoeben-26-IV-2007-530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 t="30573"/>
          <a:stretch>
            <a:fillRect/>
          </a:stretch>
        </p:blipFill>
        <p:spPr bwMode="auto">
          <a:xfrm>
            <a:off x="3707904" y="3573016"/>
            <a:ext cx="4752528" cy="247464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331640" y="1700808"/>
            <a:ext cx="1596206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topol černý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Vrbovité – topol osika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61442" name="Picture 2" descr="Soubor:Illustration Populus tremula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327880"/>
            <a:ext cx="2160240" cy="362871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61444" name="Picture 4" descr="File:Lapo gyslos.jpe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32240" y="3068960"/>
            <a:ext cx="1430985" cy="1422745"/>
          </a:xfrm>
          <a:prstGeom prst="rect">
            <a:avLst/>
          </a:prstGeom>
          <a:noFill/>
        </p:spPr>
      </p:pic>
      <p:pic>
        <p:nvPicPr>
          <p:cNvPr id="61446" name="Picture 6" descr="File:Populus tremula 007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987824" y="1700808"/>
            <a:ext cx="3240360" cy="4320480"/>
          </a:xfrm>
          <a:prstGeom prst="rect">
            <a:avLst/>
          </a:prstGeom>
          <a:noFill/>
        </p:spPr>
      </p:pic>
      <p:pic>
        <p:nvPicPr>
          <p:cNvPr id="61448" name="Picture 8" descr="File:Populus tremula bark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372200" y="4725144"/>
            <a:ext cx="2160240" cy="125834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971600" y="1700808"/>
            <a:ext cx="1543756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topol osika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Znaky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sz="2400" dirty="0" smtClean="0"/>
              <a:t>rostliny </a:t>
            </a:r>
            <a:r>
              <a:rPr lang="cs-CZ" sz="2400" b="1" u="sng" dirty="0" smtClean="0"/>
              <a:t>dvoudomé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květy </a:t>
            </a:r>
            <a:r>
              <a:rPr lang="cs-CZ" sz="2400" b="1" u="sng" dirty="0" err="1" smtClean="0"/>
              <a:t>jednopohlavné</a:t>
            </a:r>
            <a:r>
              <a:rPr lang="cs-CZ" sz="2400" b="1" u="sng" dirty="0" smtClean="0"/>
              <a:t> 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květenství </a:t>
            </a:r>
            <a:r>
              <a:rPr lang="cs-CZ" sz="2400" b="1" u="sng" dirty="0" smtClean="0"/>
              <a:t>jehnědy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lidově </a:t>
            </a:r>
            <a:r>
              <a:rPr lang="cs-CZ" sz="2400" b="1" u="sng" dirty="0" smtClean="0"/>
              <a:t>kočičky</a:t>
            </a:r>
          </a:p>
          <a:p>
            <a:pPr>
              <a:buFont typeface="Wingdings" pitchFamily="2" charset="2"/>
              <a:buChar char="§"/>
            </a:pPr>
            <a:r>
              <a:rPr lang="cs-CZ" sz="2400" b="1" u="sng" dirty="0" smtClean="0"/>
              <a:t>ochmýřená semena </a:t>
            </a:r>
            <a:r>
              <a:rPr lang="cs-CZ" sz="2400" dirty="0" smtClean="0"/>
              <a:t>rozšiřuje </a:t>
            </a:r>
            <a:r>
              <a:rPr lang="cs-CZ" sz="2400" b="1" u="sng" dirty="0" smtClean="0"/>
              <a:t>vítr</a:t>
            </a:r>
          </a:p>
          <a:p>
            <a:pPr>
              <a:buFont typeface="Wingdings" pitchFamily="2" charset="2"/>
              <a:buChar char="§"/>
            </a:pPr>
            <a:r>
              <a:rPr lang="cs-CZ" sz="2400" b="1" dirty="0" smtClean="0"/>
              <a:t>topol osika </a:t>
            </a:r>
            <a:r>
              <a:rPr lang="cs-CZ" sz="2400" dirty="0" smtClean="0"/>
              <a:t>– listy mají dlouhý a ze stran zploštělý řapík listu, který způsobuje ve vánku chvění listů, </a:t>
            </a:r>
            <a:r>
              <a:rPr lang="cs-CZ" sz="2400" u="sng" dirty="0" smtClean="0"/>
              <a:t>rčení </a:t>
            </a:r>
            <a:r>
              <a:rPr lang="cs-CZ" sz="2400" dirty="0" smtClean="0"/>
              <a:t>– </a:t>
            </a:r>
            <a:r>
              <a:rPr lang="cs-CZ" sz="2400" b="1" dirty="0" smtClean="0"/>
              <a:t>třese se jako osika</a:t>
            </a:r>
          </a:p>
          <a:p>
            <a:pPr>
              <a:buFont typeface="Wingdings" pitchFamily="2" charset="2"/>
              <a:buChar char="§"/>
            </a:pPr>
            <a:r>
              <a:rPr lang="cs-CZ" sz="2400" b="1" dirty="0" smtClean="0"/>
              <a:t>vrba jíva – důležitá rostlina pro včelaře</a:t>
            </a:r>
          </a:p>
          <a:p>
            <a:pPr>
              <a:buFont typeface="Wingdings" pitchFamily="2" charset="2"/>
              <a:buChar char="§"/>
            </a:pPr>
            <a:r>
              <a:rPr lang="cs-CZ" sz="2400" b="1" dirty="0" smtClean="0"/>
              <a:t>vrba bylinná </a:t>
            </a:r>
            <a:r>
              <a:rPr lang="cs-CZ" sz="2400" dirty="0" smtClean="0"/>
              <a:t>– roste vzácně v </a:t>
            </a:r>
            <a:r>
              <a:rPr lang="cs-CZ" sz="2400" b="1" dirty="0" smtClean="0"/>
              <a:t>KRNAPU</a:t>
            </a:r>
            <a:r>
              <a:rPr lang="cs-CZ" sz="2400" dirty="0" smtClean="0"/>
              <a:t>, </a:t>
            </a:r>
            <a:r>
              <a:rPr lang="cs-CZ" sz="2400" b="1" dirty="0" smtClean="0"/>
              <a:t>ohrožený druh</a:t>
            </a:r>
          </a:p>
          <a:p>
            <a:pPr>
              <a:buFont typeface="Wingdings" pitchFamily="2" charset="2"/>
              <a:buChar char="§"/>
            </a:pPr>
            <a:r>
              <a:rPr lang="cs-CZ" sz="2400" b="1" dirty="0" smtClean="0"/>
              <a:t>vrba košíkářská </a:t>
            </a:r>
            <a:r>
              <a:rPr lang="cs-CZ" sz="2400" dirty="0" smtClean="0"/>
              <a:t>– zdroj </a:t>
            </a:r>
            <a:r>
              <a:rPr lang="cs-CZ" sz="2400" b="1" dirty="0" smtClean="0"/>
              <a:t>proutí</a:t>
            </a:r>
            <a:r>
              <a:rPr lang="cs-CZ" sz="2400" dirty="0" smtClean="0"/>
              <a:t> pro </a:t>
            </a:r>
            <a:r>
              <a:rPr lang="cs-CZ" sz="2400" b="1" dirty="0" smtClean="0"/>
              <a:t>košíkářské výrobky</a:t>
            </a:r>
            <a:endParaRPr lang="cs-CZ" sz="2400" b="1" dirty="0"/>
          </a:p>
        </p:txBody>
      </p:sp>
      <p:pic>
        <p:nvPicPr>
          <p:cNvPr id="63490" name="Picture 2" descr="File:Honey Bee on Willow Catkin (5419305106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1700808"/>
            <a:ext cx="1800200" cy="1800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34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Les tvořený buky?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Porost tvořený duby?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Který živočich žije v duběnce?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 se nazývá plod lísky obecné?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Z čeho se vyrábějí košťata?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Která rostlina má lidový název kočičky?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23728" y="1988840"/>
            <a:ext cx="1018227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bučina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79912" y="2420888"/>
            <a:ext cx="1512168" cy="46166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doubrava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07704" y="3356992"/>
            <a:ext cx="2232248" cy="46166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žlabatka listová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48064" y="3717032"/>
            <a:ext cx="938077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oříšek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07704" y="4653136"/>
            <a:ext cx="3024336" cy="46166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 proutí (větviček) vrby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68144" y="5229200"/>
            <a:ext cx="1236557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vrba jíva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dirty="0" smtClean="0"/>
              <a:t>Zdroje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  <a:solidFill>
            <a:srgbClr val="FFFF00"/>
          </a:solidFill>
        </p:spPr>
        <p:txBody>
          <a:bodyPr>
            <a:normAutofit fontScale="32500" lnSpcReduction="20000"/>
          </a:bodyPr>
          <a:lstStyle/>
          <a:p>
            <a:r>
              <a:rPr lang="cs-CZ" sz="2500" dirty="0" smtClean="0">
                <a:hlinkClick r:id="rId2"/>
              </a:rPr>
              <a:t>http://cs.wikipedia.org/wiki/Soubor:Betula_Pendula_at_Stockholm_University_2005-07-01.jpg</a:t>
            </a:r>
            <a:endParaRPr lang="cs-CZ" sz="2500" dirty="0" smtClean="0"/>
          </a:p>
          <a:p>
            <a:r>
              <a:rPr lang="cs-CZ" sz="2500" dirty="0" smtClean="0">
                <a:hlinkClick r:id="rId3"/>
              </a:rPr>
              <a:t>http://cs.wikipedia.org/wiki/Soubor:Illustration_Betula_pendula0.jpg</a:t>
            </a:r>
            <a:endParaRPr lang="cs-CZ" sz="2500" dirty="0" smtClean="0"/>
          </a:p>
          <a:p>
            <a:r>
              <a:rPr lang="cs-CZ" sz="2500" dirty="0" smtClean="0">
                <a:hlinkClick r:id="rId4"/>
              </a:rPr>
              <a:t>http://cs.wikipedia.org/wiki/Soubor:Alnus_glutinosa_011.jpg</a:t>
            </a:r>
            <a:endParaRPr lang="cs-CZ" sz="2500" dirty="0" smtClean="0"/>
          </a:p>
          <a:p>
            <a:r>
              <a:rPr lang="cs-CZ" sz="2500" dirty="0" smtClean="0">
                <a:hlinkClick r:id="rId5"/>
              </a:rPr>
              <a:t>http://cs.wikipedia.org/wiki/Soubor:Alnus_glutinosa_tervalepp%C3%A4_lehti.jpg</a:t>
            </a:r>
            <a:endParaRPr lang="cs-CZ" sz="2500" dirty="0" smtClean="0"/>
          </a:p>
          <a:p>
            <a:r>
              <a:rPr lang="cs-CZ" sz="2500" dirty="0" smtClean="0">
                <a:hlinkClick r:id="rId6"/>
              </a:rPr>
              <a:t>http://cs.wikipedia.org/wiki/Soubor:Alnus_glutinosa_catkins_bialowieza_beentree.jpg</a:t>
            </a:r>
            <a:endParaRPr lang="cs-CZ" sz="2500" dirty="0" smtClean="0"/>
          </a:p>
          <a:p>
            <a:r>
              <a:rPr lang="cs-CZ" sz="2500" dirty="0" smtClean="0">
                <a:hlinkClick r:id="rId7"/>
              </a:rPr>
              <a:t>http://cs.wikipedia.org/wiki/Soubor:Alnus_glutinosa11.jpg</a:t>
            </a:r>
            <a:endParaRPr lang="cs-CZ" sz="2500" dirty="0" smtClean="0"/>
          </a:p>
          <a:p>
            <a:r>
              <a:rPr lang="cs-CZ" sz="2500" dirty="0" smtClean="0">
                <a:hlinkClick r:id="rId8"/>
              </a:rPr>
              <a:t>http://cs.wikipedia.org/wiki/Soubor:Alnus_glutinosa_MHNT.BOT.2004.0.10a.jpg</a:t>
            </a:r>
            <a:endParaRPr lang="cs-CZ" sz="2500" dirty="0" smtClean="0"/>
          </a:p>
          <a:p>
            <a:r>
              <a:rPr lang="cs-CZ" sz="2500" dirty="0" smtClean="0">
                <a:hlinkClick r:id="rId9"/>
              </a:rPr>
              <a:t>http://commons.wikimedia.org/wiki/File:Alnus_glutinosa_-_Burgwald_004.jpg?uselang=cs</a:t>
            </a:r>
            <a:endParaRPr lang="cs-CZ" sz="2500" dirty="0" smtClean="0"/>
          </a:p>
          <a:p>
            <a:r>
              <a:rPr lang="cs-CZ" sz="2500" dirty="0" smtClean="0">
                <a:hlinkClick r:id="rId10"/>
              </a:rPr>
              <a:t>http://cs.wikipedia.org/wiki/Soubor:Birke_Holz.JPG</a:t>
            </a:r>
            <a:endParaRPr lang="cs-CZ" sz="2500" dirty="0" smtClean="0"/>
          </a:p>
          <a:p>
            <a:r>
              <a:rPr lang="cs-CZ" sz="2500" dirty="0" smtClean="0">
                <a:hlinkClick r:id="rId11"/>
              </a:rPr>
              <a:t>http://cs.wikipedia.org/wiki/Soubor:The_lumberjack_was_here.jpg</a:t>
            </a:r>
            <a:endParaRPr lang="cs-CZ" sz="2500" dirty="0" smtClean="0"/>
          </a:p>
          <a:p>
            <a:r>
              <a:rPr lang="cs-CZ" sz="2500" dirty="0" smtClean="0">
                <a:hlinkClick r:id="rId12"/>
              </a:rPr>
              <a:t>http://cs.wikipedia.org/wiki/Soubor:Beskydy,_Studeni%C4%8Dn%C3%A9,_v%C3%BDroba_ko%C5%A1%C5%A5at.JPG</a:t>
            </a:r>
            <a:endParaRPr lang="cs-CZ" sz="2500" dirty="0" smtClean="0"/>
          </a:p>
          <a:p>
            <a:r>
              <a:rPr lang="cs-CZ" sz="2500" dirty="0" smtClean="0">
                <a:hlinkClick r:id="rId13"/>
              </a:rPr>
              <a:t>http://commons.wikimedia.org/wiki/File:Hazelnoot_Halle%27sche_Riesen_vruchten.jpg?uselang=cz </a:t>
            </a:r>
            <a:r>
              <a:rPr lang="cs-CZ" sz="2500" dirty="0" smtClean="0">
                <a:hlinkClick r:id="rId14"/>
              </a:rPr>
              <a:t>http://commons.wikimedia.org/wiki/File:Illustration_Corylus_avellana0.jpg?uselang=cs</a:t>
            </a:r>
            <a:endParaRPr lang="cs-CZ" sz="2500" dirty="0" smtClean="0"/>
          </a:p>
          <a:p>
            <a:r>
              <a:rPr lang="cs-CZ" sz="2500" dirty="0" smtClean="0">
                <a:hlinkClick r:id="rId15"/>
              </a:rPr>
              <a:t>http://commons.wikimedia.org/wiki/File:Corylus_avellana,_hazelnoot_%27Cosford%27.jpg?uselang=cs</a:t>
            </a:r>
            <a:endParaRPr lang="cs-CZ" sz="2500" dirty="0" smtClean="0"/>
          </a:p>
          <a:p>
            <a:r>
              <a:rPr lang="cs-CZ" sz="2500" dirty="0" smtClean="0">
                <a:hlinkClick r:id="rId16"/>
              </a:rPr>
              <a:t>http://commons.wikimedia.org/wiki/File:Corylus_avellana_0003.JPG?uselang=cs</a:t>
            </a:r>
            <a:endParaRPr lang="cs-CZ" sz="2500" dirty="0" smtClean="0"/>
          </a:p>
          <a:p>
            <a:r>
              <a:rPr lang="cs-CZ" sz="2500" dirty="0" smtClean="0">
                <a:hlinkClick r:id="rId17"/>
              </a:rPr>
              <a:t>http://cs.wikipedia.org/wiki/Soubor:Hazel_Flower_Female.jpg</a:t>
            </a:r>
            <a:endParaRPr lang="cs-CZ" sz="2500" dirty="0" smtClean="0"/>
          </a:p>
          <a:p>
            <a:r>
              <a:rPr lang="cs-CZ" sz="2500" dirty="0" smtClean="0">
                <a:hlinkClick r:id="rId18"/>
              </a:rPr>
              <a:t>http://cs.wikipedia.org/wiki/Soubor:Illustration_Carpinus_betulus0.jpg</a:t>
            </a:r>
            <a:endParaRPr lang="cs-CZ" sz="2500" dirty="0" smtClean="0"/>
          </a:p>
          <a:p>
            <a:r>
              <a:rPr lang="cs-CZ" sz="2500" dirty="0" smtClean="0">
                <a:hlinkClick r:id="rId19"/>
              </a:rPr>
              <a:t>http://cs.wikipedia.org/wiki/Soubor:Hainbuche.jpg</a:t>
            </a:r>
            <a:endParaRPr lang="cs-CZ" sz="2500" dirty="0" smtClean="0"/>
          </a:p>
          <a:p>
            <a:r>
              <a:rPr lang="cs-CZ" sz="2500" dirty="0" smtClean="0">
                <a:hlinkClick r:id="rId20"/>
              </a:rPr>
              <a:t>http://cs.wikipedia.org/wiki/Soubor:Devinska_kobyla_forest_04.jpg</a:t>
            </a:r>
            <a:endParaRPr lang="cs-CZ" sz="2500" dirty="0" smtClean="0"/>
          </a:p>
          <a:p>
            <a:r>
              <a:rPr lang="cs-CZ" sz="2500" dirty="0" smtClean="0">
                <a:hlinkClick r:id="rId21"/>
              </a:rPr>
              <a:t>http://commons.wikimedia.org/wiki/File:Salix_caprea_032.jpg?uselang=cs</a:t>
            </a:r>
            <a:endParaRPr lang="cs-CZ" sz="2500" dirty="0" smtClean="0"/>
          </a:p>
          <a:p>
            <a:r>
              <a:rPr lang="cs-CZ" sz="2500" dirty="0" smtClean="0">
                <a:hlinkClick r:id="rId22"/>
              </a:rPr>
              <a:t>http://commons.wikimedia.org/wiki/File:Illustration_Salix_caprea0.jpg?uselang=cs</a:t>
            </a:r>
            <a:endParaRPr lang="cs-CZ" sz="2500" dirty="0" smtClean="0"/>
          </a:p>
          <a:p>
            <a:r>
              <a:rPr lang="cs-CZ" sz="2500" dirty="0" smtClean="0">
                <a:hlinkClick r:id="rId23"/>
              </a:rPr>
              <a:t>http://commons.wikimedia.org/wiki/File:382_Salix_reticulata,_Salix_herbacea.jpg?uselang=cs</a:t>
            </a:r>
            <a:endParaRPr lang="cs-CZ" sz="2500" dirty="0" smtClean="0"/>
          </a:p>
          <a:p>
            <a:r>
              <a:rPr lang="cs-CZ" sz="2500" dirty="0" smtClean="0">
                <a:hlinkClick r:id="rId24"/>
              </a:rPr>
              <a:t>http://cs.wikipedia.org/wiki/Soubor:Salix_herbacea_a3.jpg</a:t>
            </a:r>
            <a:endParaRPr lang="cs-CZ" sz="2500" dirty="0" smtClean="0"/>
          </a:p>
          <a:p>
            <a:r>
              <a:rPr lang="cs-CZ" sz="2500" dirty="0" smtClean="0">
                <a:hlinkClick r:id="rId25"/>
              </a:rPr>
              <a:t>http://cs.wikipedia.org/wiki/Soubor:Poplar.jpg</a:t>
            </a:r>
            <a:endParaRPr lang="cs-CZ" sz="2500" dirty="0" smtClean="0"/>
          </a:p>
          <a:p>
            <a:r>
              <a:rPr lang="cs-CZ" sz="2500" dirty="0" smtClean="0">
                <a:hlinkClick r:id="rId26"/>
              </a:rPr>
              <a:t>http://cs.wikipedia.org/wiki/Soubor:Populus-nigra-08-VII-2007-082.jpg</a:t>
            </a:r>
            <a:endParaRPr lang="cs-CZ" sz="2500" dirty="0" smtClean="0"/>
          </a:p>
          <a:p>
            <a:r>
              <a:rPr lang="cs-CZ" sz="2500" dirty="0" smtClean="0">
                <a:hlinkClick r:id="rId27"/>
              </a:rPr>
              <a:t>http://cs.wikipedia.org/wiki/Soubor:Poplar_seed_tufts_2009_G1.jpg</a:t>
            </a:r>
            <a:endParaRPr lang="cs-CZ" sz="2500" dirty="0" smtClean="0"/>
          </a:p>
          <a:p>
            <a:r>
              <a:rPr lang="cs-CZ" sz="2500" dirty="0" smtClean="0">
                <a:hlinkClick r:id="rId28"/>
              </a:rPr>
              <a:t>http://cs.wikipedia.org/wiki/Soubor:Havel-Phoeben-26-IV-2007-530.jpg</a:t>
            </a:r>
            <a:endParaRPr lang="cs-CZ" sz="2500" dirty="0" smtClean="0"/>
          </a:p>
          <a:p>
            <a:r>
              <a:rPr lang="cs-CZ" sz="2500" dirty="0" smtClean="0">
                <a:hlinkClick r:id="rId29"/>
              </a:rPr>
              <a:t>http://cs.wikipedia.org/wiki/Soubor:Illustration_Populus_tremula0.jpg</a:t>
            </a:r>
            <a:endParaRPr lang="cs-CZ" sz="2500" dirty="0" smtClean="0"/>
          </a:p>
          <a:p>
            <a:r>
              <a:rPr lang="cs-CZ" sz="2500" dirty="0" smtClean="0">
                <a:hlinkClick r:id="rId30"/>
              </a:rPr>
              <a:t>http://commons.wikimedia.org/wiki/File:Lapo_gyslos.jpeg?uselang=cs</a:t>
            </a:r>
            <a:endParaRPr lang="cs-CZ" sz="2500" dirty="0" smtClean="0"/>
          </a:p>
          <a:p>
            <a:r>
              <a:rPr lang="cs-CZ" sz="2500" dirty="0" smtClean="0">
                <a:hlinkClick r:id="rId31"/>
              </a:rPr>
              <a:t>http://commons.wikimedia.org/wiki/File:Populus_tremula_007.jpg?uselang=cs</a:t>
            </a:r>
            <a:endParaRPr lang="cs-CZ" sz="2500" dirty="0" smtClean="0"/>
          </a:p>
          <a:p>
            <a:r>
              <a:rPr lang="cs-CZ" sz="2500" dirty="0" smtClean="0">
                <a:hlinkClick r:id="rId32"/>
              </a:rPr>
              <a:t>http://commons.wikimedia.org/wiki/File:Populus_tremula_bark.jpg?uselang=cs</a:t>
            </a:r>
            <a:endParaRPr lang="cs-CZ" sz="2500" dirty="0" smtClean="0"/>
          </a:p>
          <a:p>
            <a:r>
              <a:rPr lang="cs-CZ" sz="2500" dirty="0" smtClean="0">
                <a:hlinkClick r:id="rId33"/>
              </a:rPr>
              <a:t>http://cs.wikipedia.org/wiki/O%C5%99%C3%AD%C5%A1ek</a:t>
            </a:r>
            <a:endParaRPr lang="cs-CZ" sz="2500" dirty="0" smtClean="0"/>
          </a:p>
          <a:p>
            <a:r>
              <a:rPr lang="cs-CZ" sz="2500" dirty="0" smtClean="0">
                <a:hlinkClick r:id="rId34"/>
              </a:rPr>
              <a:t>http://commons.wikimedia.org/wiki/File:Honey_Bee_on_Willow_Catkin_(5419305106).jpg?uselang=cs</a:t>
            </a:r>
            <a:endParaRPr lang="cs-CZ" sz="2500" dirty="0" smtClean="0"/>
          </a:p>
          <a:p>
            <a:r>
              <a:rPr lang="cs-CZ" sz="2500" dirty="0" smtClean="0">
                <a:hlinkClick r:id="rId35"/>
              </a:rPr>
              <a:t>http://cs.wikipedia.org/wiki/Buk_lesn%C3%AD</a:t>
            </a:r>
            <a:endParaRPr lang="cs-CZ" sz="2500" dirty="0" smtClean="0"/>
          </a:p>
          <a:p>
            <a:r>
              <a:rPr lang="cs-CZ" sz="2500" dirty="0" smtClean="0">
                <a:hlinkClick r:id="rId36"/>
              </a:rPr>
              <a:t>http://cs.wikipedia.org/wiki/Dub</a:t>
            </a:r>
            <a:endParaRPr lang="cs-CZ" sz="2500" dirty="0" smtClean="0"/>
          </a:p>
          <a:p>
            <a:r>
              <a:rPr lang="cs-CZ" sz="2500" dirty="0" smtClean="0">
                <a:hlinkClick r:id="rId37"/>
              </a:rPr>
              <a:t>http://cs.wikipedia.org/wiki/Soubor:Bucina-na-uboci-Bourneho.jpg</a:t>
            </a:r>
            <a:endParaRPr lang="cs-CZ" sz="2500" dirty="0" smtClean="0"/>
          </a:p>
          <a:p>
            <a:r>
              <a:rPr lang="cs-CZ" sz="2500" dirty="0" smtClean="0">
                <a:hlinkClick r:id="rId38"/>
              </a:rPr>
              <a:t>http://cs.wikipedia.org/wiki/Soubor:Cynips_quercusfolii_galle.jpg</a:t>
            </a:r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dirty="0" smtClean="0"/>
              <a:t>ZDROJE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1628801"/>
            <a:ext cx="8208912" cy="50475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hlinkClick r:id="rId2"/>
              </a:rPr>
              <a:t>http://commons.wikimedia.org/wiki/File:Wood_Carpinus_betulus.jpg?uselang=cs</a:t>
            </a:r>
            <a:endParaRPr lang="cs-CZ" sz="1100" dirty="0" smtClean="0"/>
          </a:p>
          <a:p>
            <a:r>
              <a:rPr lang="cs-CZ" sz="1100" dirty="0" smtClean="0">
                <a:hlinkClick r:id="rId3"/>
              </a:rPr>
              <a:t>http://cs.wikipedia.org/wiki/Soubor:Buchenwald_1.jpg</a:t>
            </a:r>
            <a:endParaRPr lang="cs-CZ" sz="1100" dirty="0" smtClean="0"/>
          </a:p>
          <a:p>
            <a:r>
              <a:rPr lang="cs-CZ" sz="1100" dirty="0" smtClean="0">
                <a:hlinkClick r:id="rId4"/>
              </a:rPr>
              <a:t>http://cs.wikipedia.org/wiki/Soubor:Illustration_Fagus_sylvatica0.jpg</a:t>
            </a:r>
            <a:endParaRPr lang="cs-CZ" sz="1100" dirty="0" smtClean="0"/>
          </a:p>
          <a:p>
            <a:r>
              <a:rPr lang="cs-CZ" sz="1100" dirty="0" smtClean="0">
                <a:hlinkClick r:id="rId5"/>
              </a:rPr>
              <a:t>http://cs.wikipedia.org/wiki/Soubor:Fagus_sylvatica_MHNT.BOT.2010.6.81.jpg</a:t>
            </a:r>
            <a:endParaRPr lang="cs-CZ" sz="1100" dirty="0" smtClean="0"/>
          </a:p>
          <a:p>
            <a:r>
              <a:rPr lang="cs-CZ" sz="1100" dirty="0" smtClean="0">
                <a:hlinkClick r:id="rId6"/>
              </a:rPr>
              <a:t>http://commons.wikimedia.org/wiki/File:Fagus_sylvatica_leaf_001.jpg?uselang=cs</a:t>
            </a:r>
            <a:endParaRPr lang="cs-CZ" sz="1100" dirty="0" smtClean="0"/>
          </a:p>
          <a:p>
            <a:r>
              <a:rPr lang="cs-CZ" sz="1100" dirty="0" smtClean="0">
                <a:hlinkClick r:id="rId7"/>
              </a:rPr>
              <a:t>http://commons.wikimedia.org/wiki/File:Fagus_sylvatica_autumn_colour.jpg?uselang=cs</a:t>
            </a:r>
            <a:endParaRPr lang="cs-CZ" sz="1100" dirty="0" smtClean="0"/>
          </a:p>
          <a:p>
            <a:r>
              <a:rPr lang="cs-CZ" sz="1100" dirty="0" smtClean="0">
                <a:hlinkClick r:id="rId8"/>
              </a:rPr>
              <a:t>http://cs.wikipedia.org/wiki/Soubor:Illustration_Quercus_robur0.jpg</a:t>
            </a:r>
            <a:endParaRPr lang="cs-CZ" sz="1100" dirty="0" smtClean="0"/>
          </a:p>
          <a:p>
            <a:r>
              <a:rPr lang="cs-CZ" sz="1100" dirty="0" smtClean="0">
                <a:hlinkClick r:id="rId9"/>
              </a:rPr>
              <a:t>http://commons.wikimedia.org/wiki/File:Quercus_robur_early_flowers.jpg?uselang=cs</a:t>
            </a:r>
            <a:endParaRPr lang="cs-CZ" sz="1100" dirty="0" smtClean="0"/>
          </a:p>
          <a:p>
            <a:r>
              <a:rPr lang="cs-CZ" sz="1100" dirty="0" smtClean="0">
                <a:hlinkClick r:id="rId10"/>
              </a:rPr>
              <a:t>http://commons.wikimedia.org/wiki/File:Acorns_in_Scotland.jpg?uselang=cs</a:t>
            </a:r>
            <a:endParaRPr lang="cs-CZ" sz="1100" dirty="0" smtClean="0"/>
          </a:p>
          <a:p>
            <a:r>
              <a:rPr lang="cs-CZ" sz="1100" dirty="0" smtClean="0">
                <a:hlinkClick r:id="rId11"/>
              </a:rPr>
              <a:t>http://cs.wikipedia.org/wiki/Soubor:Quercus_robur_wood_ray_section_2_beentree.jpg</a:t>
            </a:r>
            <a:endParaRPr lang="cs-CZ" sz="1100" dirty="0" smtClean="0"/>
          </a:p>
          <a:p>
            <a:r>
              <a:rPr lang="cs-CZ" sz="1100" dirty="0" smtClean="0">
                <a:hlinkClick r:id="rId12"/>
              </a:rPr>
              <a:t>http://cs.wikipedia.org/wiki/Soubor:Quercus_robur_in_winter.JPG</a:t>
            </a:r>
            <a:endParaRPr lang="cs-CZ" sz="1100" dirty="0" smtClean="0"/>
          </a:p>
          <a:p>
            <a:r>
              <a:rPr lang="cs-CZ" sz="1100" dirty="0" smtClean="0">
                <a:hlinkClick r:id="rId13"/>
              </a:rPr>
              <a:t>http://cs.wikipedia.org/wiki/Dub_zimn%C3%AD</a:t>
            </a:r>
            <a:endParaRPr lang="cs-CZ" sz="1100" dirty="0" smtClean="0"/>
          </a:p>
          <a:p>
            <a:r>
              <a:rPr lang="cs-CZ" sz="1100" dirty="0" smtClean="0">
                <a:hlinkClick r:id="rId14"/>
              </a:rPr>
              <a:t>http://commons.wikimedia.org/wiki/File:Quercus_petraea_-_range_in_Europe_by_Boratynski.png?uselang=cs</a:t>
            </a:r>
            <a:endParaRPr lang="cs-CZ" sz="1100" dirty="0" smtClean="0"/>
          </a:p>
          <a:p>
            <a:r>
              <a:rPr lang="cs-CZ" sz="1100" dirty="0" smtClean="0">
                <a:hlinkClick r:id="rId15"/>
              </a:rPr>
              <a:t>http://commons.wikimedia.org/wiki/File:Quercus_petraea_Navarra(1).JPG?uselang=cs</a:t>
            </a:r>
            <a:endParaRPr lang="cs-CZ" sz="1100" dirty="0" smtClean="0"/>
          </a:p>
          <a:p>
            <a:r>
              <a:rPr lang="cs-CZ" sz="1100" dirty="0" smtClean="0">
                <a:hlinkClick r:id="rId16"/>
              </a:rPr>
              <a:t>http://cs.wikipedia.org/wiki/Soubor:Quercus_cerris.JPG</a:t>
            </a:r>
            <a:endParaRPr lang="cs-CZ" sz="1100" dirty="0" smtClean="0"/>
          </a:p>
          <a:p>
            <a:r>
              <a:rPr lang="cs-CZ" sz="1100" dirty="0" smtClean="0">
                <a:hlinkClick r:id="rId17"/>
              </a:rPr>
              <a:t>http://cs.wikipedia.org/wiki/Soubor:Quercus_cerris_%E2%80%94_Cerro_%E2%80%94_Ghianda_e_foglie.jpg</a:t>
            </a:r>
            <a:endParaRPr lang="cs-CZ" sz="1100" dirty="0" smtClean="0"/>
          </a:p>
          <a:p>
            <a:r>
              <a:rPr lang="cs-CZ" sz="1100" dirty="0" smtClean="0">
                <a:hlinkClick r:id="rId18"/>
              </a:rPr>
              <a:t>http://commons.wikimedia.org/wiki/File:Quercus_cerris_001.jpg?uselang=cs</a:t>
            </a:r>
            <a:endParaRPr lang="cs-CZ" sz="1100" dirty="0" smtClean="0"/>
          </a:p>
          <a:p>
            <a:r>
              <a:rPr lang="cs-CZ" sz="1100" dirty="0" smtClean="0">
                <a:hlinkClick r:id="rId19"/>
              </a:rPr>
              <a:t>http://cs.wikipedia.org/wiki/Soubor:Quercus_rubra_2008_07_06_(2).JPG</a:t>
            </a:r>
            <a:endParaRPr lang="cs-CZ" sz="1100" dirty="0" smtClean="0"/>
          </a:p>
          <a:p>
            <a:r>
              <a:rPr lang="cs-CZ" sz="1100" dirty="0" smtClean="0">
                <a:hlinkClick r:id="rId20"/>
              </a:rPr>
              <a:t>http://commons.wikimedia.org/wiki/File:20121018Roteiche_Hockenheim4.jpg?uselang=cs</a:t>
            </a:r>
            <a:endParaRPr lang="cs-CZ" sz="1100" dirty="0" smtClean="0"/>
          </a:p>
          <a:p>
            <a:r>
              <a:rPr lang="cs-CZ" sz="1100" dirty="0" smtClean="0">
                <a:hlinkClick r:id="rId21"/>
              </a:rPr>
              <a:t>http://cs.wikipedia.org/wiki/Soubor:Quercus-rubra-fruits-11-10-2007-080.jpg</a:t>
            </a:r>
            <a:endParaRPr lang="cs-CZ" sz="1100" dirty="0" smtClean="0"/>
          </a:p>
          <a:p>
            <a:r>
              <a:rPr lang="cs-CZ" sz="1100" dirty="0" smtClean="0">
                <a:hlinkClick r:id="rId22"/>
              </a:rPr>
              <a:t>http://cs.wikipedia.org/wiki/Soubor:Toulouse_-_Quercus_leaves_-_01.jpg</a:t>
            </a:r>
            <a:endParaRPr lang="cs-CZ" sz="1100" dirty="0" smtClean="0"/>
          </a:p>
          <a:p>
            <a:r>
              <a:rPr lang="cs-CZ" sz="1100" dirty="0" smtClean="0">
                <a:hlinkClick r:id="rId23"/>
              </a:rPr>
              <a:t>http://commons.wikimedia.org/wiki/File:Quercus_pubescens_1.jpg?uselang=cs</a:t>
            </a:r>
            <a:endParaRPr lang="cs-CZ" sz="1100" dirty="0" smtClean="0"/>
          </a:p>
          <a:p>
            <a:r>
              <a:rPr lang="cs-CZ" sz="1100" dirty="0" smtClean="0">
                <a:hlinkClick r:id="rId24"/>
              </a:rPr>
              <a:t>http://cs.wikipedia.org/wiki/Soubor:Quercus_pubescens1.JPG</a:t>
            </a:r>
            <a:endParaRPr lang="cs-CZ" sz="1100" dirty="0" smtClean="0"/>
          </a:p>
          <a:p>
            <a:r>
              <a:rPr lang="cs-CZ" sz="1100" dirty="0" smtClean="0">
                <a:hlinkClick r:id="rId25"/>
              </a:rPr>
              <a:t>http://commons.wikimedia.org/wiki/File:Salix_caprea_Male.jpg?uselang=cs</a:t>
            </a:r>
            <a:endParaRPr lang="cs-CZ" sz="1100" dirty="0" smtClean="0"/>
          </a:p>
          <a:p>
            <a:r>
              <a:rPr lang="cs-CZ" sz="1100" dirty="0" smtClean="0">
                <a:hlinkClick r:id="rId26"/>
              </a:rPr>
              <a:t>http://commons.wikimedia.org/wiki/File:Salix_caprea20110423_109.jpg?uselang=cs</a:t>
            </a:r>
            <a:endParaRPr lang="cs-CZ" sz="1100" dirty="0" smtClean="0"/>
          </a:p>
          <a:p>
            <a:r>
              <a:rPr lang="cs-CZ" sz="1100" dirty="0" smtClean="0"/>
              <a:t>obrázky byly staženy 14. a 17.5.2013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491</TotalTime>
  <Words>636</Words>
  <Application>Microsoft Office PowerPoint</Application>
  <PresentationFormat>Předvádění na obrazovce (4:3)</PresentationFormat>
  <Paragraphs>256</Paragraphs>
  <Slides>27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Motiv sady Office</vt:lpstr>
      <vt:lpstr>Snímek 1</vt:lpstr>
      <vt:lpstr>Snímek 2</vt:lpstr>
      <vt:lpstr>Rostliny dvouděložné 2</vt:lpstr>
      <vt:lpstr>Znaky</vt:lpstr>
      <vt:lpstr>Znaky</vt:lpstr>
      <vt:lpstr>Břízovité – bříza bělokorá</vt:lpstr>
      <vt:lpstr>Břízovité – olše lepkavá</vt:lpstr>
      <vt:lpstr>Břízovité - olšina</vt:lpstr>
      <vt:lpstr>Znaky</vt:lpstr>
      <vt:lpstr>Lískovité – líska obecná</vt:lpstr>
      <vt:lpstr>Lískovité – habr obecný</vt:lpstr>
      <vt:lpstr>Znaky</vt:lpstr>
      <vt:lpstr>Bukovité - buk lesní</vt:lpstr>
      <vt:lpstr>Bukovité – dub letní</vt:lpstr>
      <vt:lpstr>Bukovité – dub zimní - drnák</vt:lpstr>
      <vt:lpstr>Bukovité - dub cer</vt:lpstr>
      <vt:lpstr>Bukovité – dub červený</vt:lpstr>
      <vt:lpstr>Bukovité – dub pýřitý - šípák</vt:lpstr>
      <vt:lpstr>Znaky</vt:lpstr>
      <vt:lpstr>Vrbovité – vrba jíva</vt:lpstr>
      <vt:lpstr>Vrbovité - vrba bylinná</vt:lpstr>
      <vt:lpstr>Vrbovité - topol černý</vt:lpstr>
      <vt:lpstr>Vrbovité – topol osika</vt:lpstr>
      <vt:lpstr>Znaky</vt:lpstr>
      <vt:lpstr>Otázky</vt:lpstr>
      <vt:lpstr>Zdroje 1</vt:lpstr>
      <vt:lpstr>ZDROJE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 dvouděložné</dc:title>
  <dc:creator>Kateřina</dc:creator>
  <cp:lastModifiedBy>Kateřina</cp:lastModifiedBy>
  <cp:revision>74</cp:revision>
  <dcterms:created xsi:type="dcterms:W3CDTF">2013-05-12T13:43:13Z</dcterms:created>
  <dcterms:modified xsi:type="dcterms:W3CDTF">2013-05-27T19:10:16Z</dcterms:modified>
</cp:coreProperties>
</file>