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6" r:id="rId2"/>
    <p:sldId id="256" r:id="rId3"/>
    <p:sldId id="274" r:id="rId4"/>
    <p:sldId id="275" r:id="rId5"/>
    <p:sldId id="271" r:id="rId6"/>
    <p:sldId id="280" r:id="rId7"/>
    <p:sldId id="269" r:id="rId8"/>
    <p:sldId id="281" r:id="rId9"/>
    <p:sldId id="27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486" y="-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325E3-01C3-4504-9452-E86524CC82C6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BF15D-9BE0-4E7A-9115-29F262A9CC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3212976"/>
          <a:ext cx="6405925" cy="2606103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2444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Šrejtrová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Marie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VY_32_INOVACE_11B_09_PRACOVNÍ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ČINNOSTI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PLASTY – HISTORIE A DĚLENÍ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19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5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.11.2012 v 7.B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06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5194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historií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základním dělením plastů.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88840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3568" y="1340768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51520" y="1052736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Historie výroby plastů sahá na konec 19. století. Jsou to technické materiály, které vznikají chemickými reakcemi. Tvoří je makromolekuly s velkým počtem atomů.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0" y="2996952"/>
            <a:ext cx="9144000" cy="3558009"/>
            <a:chOff x="0" y="2996952"/>
            <a:chExt cx="9144000" cy="3558009"/>
          </a:xfrm>
        </p:grpSpPr>
        <p:pic>
          <p:nvPicPr>
            <p:cNvPr id="16386" name="Picture 2" descr="http://www.ksp.tul.cz/cz/kpt/obsah/vyuka/skripta_tkp/sekce_plasty/01-plasty%20uvod/17-makromolekula_tvar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996952"/>
              <a:ext cx="4422324" cy="3096344"/>
            </a:xfrm>
            <a:prstGeom prst="rect">
              <a:avLst/>
            </a:prstGeom>
            <a:noFill/>
          </p:spPr>
        </p:pic>
        <p:grpSp>
          <p:nvGrpSpPr>
            <p:cNvPr id="11" name="Skupina 10"/>
            <p:cNvGrpSpPr/>
            <p:nvPr/>
          </p:nvGrpSpPr>
          <p:grpSpPr>
            <a:xfrm>
              <a:off x="4211960" y="2996952"/>
              <a:ext cx="4932040" cy="3168352"/>
              <a:chOff x="4283968" y="2852936"/>
              <a:chExt cx="4547874" cy="2592288"/>
            </a:xfrm>
          </p:grpSpPr>
          <p:pic>
            <p:nvPicPr>
              <p:cNvPr id="16390" name="Picture 6" descr="http://upload.wikimedia.org/wikipedia/commons/thumb/9/9c/Cellulose-3D-balls.png/300px-Cellulose-3D-balls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3968" y="2852936"/>
                <a:ext cx="4547874" cy="2592288"/>
              </a:xfrm>
              <a:prstGeom prst="rect">
                <a:avLst/>
              </a:prstGeom>
              <a:noFill/>
            </p:spPr>
          </p:pic>
          <p:sp>
            <p:nvSpPr>
              <p:cNvPr id="10" name="TextovéPole 9"/>
              <p:cNvSpPr txBox="1"/>
              <p:nvPr/>
            </p:nvSpPr>
            <p:spPr>
              <a:xfrm>
                <a:off x="4788024" y="2996952"/>
                <a:ext cx="2160240" cy="302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Arial" pitchFamily="34" charset="0"/>
                    <a:cs typeface="Arial" pitchFamily="34" charset="0"/>
                  </a:rPr>
                  <a:t>Struktura celulózy</a:t>
                </a:r>
                <a:endParaRPr lang="cs-CZ" dirty="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2" name="TextovéPole 11"/>
            <p:cNvSpPr txBox="1"/>
            <p:nvPr/>
          </p:nvSpPr>
          <p:spPr>
            <a:xfrm>
              <a:off x="3059832" y="6093296"/>
              <a:ext cx="36724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Příklady makromolekul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5" name="Nadpis 1"/>
          <p:cNvSpPr txBox="1">
            <a:spLocks/>
          </p:cNvSpPr>
          <p:nvPr/>
        </p:nvSpPr>
        <p:spPr>
          <a:xfrm>
            <a:off x="395536" y="0"/>
            <a:ext cx="7560840" cy="887759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PLASTY – historie a dělení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105273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Prvním plastem vůbec byl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parkesin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čili umělá slonovina, chemický nitrát celulózy, který vynalezl Angličan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Alexander Parkes v roce 1855</a:t>
            </a:r>
          </a:p>
          <a:p>
            <a:pPr algn="ctr"/>
            <a:endParaRPr lang="cs-CZ" sz="2400" dirty="0"/>
          </a:p>
        </p:txBody>
      </p:sp>
      <p:pic>
        <p:nvPicPr>
          <p:cNvPr id="44036" name="Picture 4" descr="http://takim181.files.wordpress.com/2012/12/alexander-parkes.jpg?w=4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113584"/>
            <a:ext cx="4557547" cy="3744416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8307166" cy="5203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611560" y="0"/>
            <a:ext cx="7560840" cy="887759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PLASTY – historie a dělení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179512" y="0"/>
            <a:ext cx="7560840" cy="887759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PLASTY – historie a dělení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748464" cy="547260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BAKELIT byl vyroben v roce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1909  </a:t>
            </a:r>
            <a:endParaRPr lang="cs-CZ" sz="3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PVC(polyvinylchlorid) v roce 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1912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	 </a:t>
            </a: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34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PLEXISKLO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 (organické sklo)1930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400" b="1" dirty="0" smtClean="0">
                <a:latin typeface="Arial" pitchFamily="34" charset="0"/>
                <a:cs typeface="Arial" pitchFamily="34" charset="0"/>
              </a:rPr>
              <a:t>POLYSTYREN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1939 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3800" dirty="0" smtClean="0">
                <a:latin typeface="Arial" pitchFamily="34" charset="0"/>
                <a:cs typeface="Arial" pitchFamily="34" charset="0"/>
              </a:rPr>
              <a:t>Další obrovský rozmach ve výrobě plastů nastal po roce 1945. 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5058" name="Picture 2" descr="http://www.ipolystyren.cz/foto/polystyren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861048"/>
            <a:ext cx="2410828" cy="1728192"/>
          </a:xfrm>
          <a:prstGeom prst="rect">
            <a:avLst/>
          </a:prstGeom>
          <a:noFill/>
        </p:spPr>
      </p:pic>
      <p:pic>
        <p:nvPicPr>
          <p:cNvPr id="45060" name="Picture 4" descr="http://www.edb.cz/grmat/nabidky/17746x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429000"/>
            <a:ext cx="2304257" cy="1728192"/>
          </a:xfrm>
          <a:prstGeom prst="rect">
            <a:avLst/>
          </a:prstGeom>
          <a:noFill/>
        </p:spPr>
      </p:pic>
      <p:pic>
        <p:nvPicPr>
          <p:cNvPr id="45062" name="Picture 6" descr="http://www.holoubekprotect.cz/editor/image/produkty2_kategorie/File/plasty-podlahy/pvc-podlahy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916832"/>
            <a:ext cx="2115760" cy="1368152"/>
          </a:xfrm>
          <a:prstGeom prst="rect">
            <a:avLst/>
          </a:prstGeom>
          <a:noFill/>
        </p:spPr>
      </p:pic>
      <p:pic>
        <p:nvPicPr>
          <p:cNvPr id="7" name="Picture 2" descr="http://www.seilnacht.com/Lexikon/k_bake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88346" y="836712"/>
            <a:ext cx="1855654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251520" y="0"/>
            <a:ext cx="7992888" cy="887759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PLASTY – historie a dělení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980728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Nejčastější hledisko pro dělení plastů je podle  jejich chování k teplotním vlivům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242088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TERMOPLASTY</a:t>
            </a:r>
            <a:endParaRPr lang="cs-CZ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80112" y="24208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REAKTOPLASTY</a:t>
            </a:r>
            <a:endParaRPr lang="cs-CZ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7864" y="184482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PLASTY</a:t>
            </a:r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2852936"/>
            <a:ext cx="36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Zahříváním měknou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a dají se tvarovat. Tento jev se dá opakovat. 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Např. plexisklo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48064" y="2924944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Zahříváním tvrdnou a přechází do netavitelného stavu.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Např. bakelit</a:t>
            </a:r>
          </a:p>
        </p:txBody>
      </p:sp>
      <p:pic>
        <p:nvPicPr>
          <p:cNvPr id="1028" name="Picture 4" descr="http://www.generátor.com/images/stories/generator/bakel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509120"/>
            <a:ext cx="2060848" cy="2060848"/>
          </a:xfrm>
          <a:prstGeom prst="rect">
            <a:avLst/>
          </a:prstGeom>
          <a:noFill/>
        </p:spPr>
      </p:pic>
      <p:pic>
        <p:nvPicPr>
          <p:cNvPr id="1030" name="Picture 6" descr="http://img.archiexpo.com/images_ae/photo-g/waterproof-light-switch-68989-21137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509120"/>
            <a:ext cx="2088232" cy="2088232"/>
          </a:xfrm>
          <a:prstGeom prst="rect">
            <a:avLst/>
          </a:prstGeom>
          <a:noFill/>
        </p:spPr>
      </p:pic>
      <p:pic>
        <p:nvPicPr>
          <p:cNvPr id="1032" name="Picture 8" descr="http://pctuning.tyden.cz/ilustrace3/stoobi/Plexisklo_casemodding/plexi_u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3061446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323528" y="0"/>
            <a:ext cx="7992888" cy="887759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pPr marL="54864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PLASTY – historie a dělení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effectLst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1052736"/>
            <a:ext cx="67687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8013" indent="-608013">
              <a:lnSpc>
                <a:spcPct val="100000"/>
              </a:lnSpc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2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Další dělení</a:t>
            </a:r>
          </a:p>
          <a:p>
            <a:pPr marL="608013" indent="-608013">
              <a:lnSpc>
                <a:spcPct val="100000"/>
              </a:lnSpc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 marL="608013" indent="-608013">
              <a:lnSpc>
                <a:spcPct val="100000"/>
              </a:lnSpc>
              <a:buFont typeface="Wingdings" pitchFamily="2" charset="2"/>
              <a:buChar char="Ø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plasty přírodní a syntetické</a:t>
            </a:r>
          </a:p>
          <a:p>
            <a:pPr marL="608013" indent="-608013">
              <a:lnSpc>
                <a:spcPct val="100000"/>
              </a:lnSpc>
              <a:buFont typeface="Wingdings" pitchFamily="2" charset="2"/>
              <a:buChar char="Ø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plasty dělené podle struktury makromolekul</a:t>
            </a:r>
          </a:p>
          <a:p>
            <a:pPr marL="608013" indent="-608013">
              <a:lnSpc>
                <a:spcPct val="100000"/>
              </a:lnSpc>
              <a:buFont typeface="Wingdings" pitchFamily="2" charset="2"/>
              <a:buChar char="Ø"/>
              <a:tabLst>
                <a:tab pos="1177925" algn="l"/>
                <a:tab pos="2092325" algn="l"/>
                <a:tab pos="3006725" algn="l"/>
                <a:tab pos="3921125" algn="l"/>
                <a:tab pos="4835525" algn="l"/>
                <a:tab pos="5749925" algn="l"/>
                <a:tab pos="6664325" algn="l"/>
                <a:tab pos="7578725" algn="l"/>
                <a:tab pos="8493125" algn="l"/>
                <a:tab pos="9407525" algn="l"/>
                <a:tab pos="10321925" algn="l"/>
              </a:tabLst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plasty dělené podle technologie výroby</a:t>
            </a:r>
          </a:p>
          <a:p>
            <a:endParaRPr lang="cs-CZ" dirty="0"/>
          </a:p>
        </p:txBody>
      </p:sp>
      <p:pic>
        <p:nvPicPr>
          <p:cNvPr id="46082" name="Picture 2" descr="http://www.patamat.tv/_soubory/image/eshop_polozky/114/001_Maska-Pat-pla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356992"/>
            <a:ext cx="4120679" cy="3154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323528" y="4149080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1. Co znamená zkratka PVC?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Šipka dolů 9"/>
          <p:cNvSpPr/>
          <p:nvPr/>
        </p:nvSpPr>
        <p:spPr>
          <a:xfrm flipH="1">
            <a:off x="1691680" y="260648"/>
            <a:ext cx="192406" cy="323850"/>
          </a:xfrm>
          <a:prstGeom prst="downArrow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110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23528" y="4509120"/>
            <a:ext cx="65527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2. Plast, který se teplem vytvrzuje.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323528" y="5013176"/>
            <a:ext cx="698477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3.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Skupina plastů teplem, které e dají po zahřátí tvarovat.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23528" y="5445224"/>
            <a:ext cx="7200800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4. Co je základní stavební jednotkou plastů?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3528" y="5805264"/>
            <a:ext cx="727280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5. Umělé sklo.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3528" y="6165304"/>
            <a:ext cx="727280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6.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Úplně první plast byl nazýván umělá  …….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18864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NAJDI TAJENKU</a:t>
            </a:r>
            <a:endParaRPr lang="cs-CZ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51520" y="692696"/>
          <a:ext cx="8424942" cy="3528390"/>
        </p:xfrm>
        <a:graphic>
          <a:graphicData uri="http://schemas.openxmlformats.org/drawingml/2006/table">
            <a:tbl>
              <a:tblPr/>
              <a:tblGrid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  <a:gridCol w="443418"/>
              </a:tblGrid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88065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323528" y="4149080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1. Co znamená zkratka PVC?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Šipka dolů 9"/>
          <p:cNvSpPr/>
          <p:nvPr/>
        </p:nvSpPr>
        <p:spPr>
          <a:xfrm flipH="1">
            <a:off x="1907704" y="260648"/>
            <a:ext cx="192406" cy="323850"/>
          </a:xfrm>
          <a:prstGeom prst="downArrow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110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323528" y="4581128"/>
            <a:ext cx="655272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2. Plast, který se teplem vytvrzuje.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>
          <a:xfrm>
            <a:off x="323528" y="5013176"/>
            <a:ext cx="698477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3.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Skupina plastů teplem, které e dají po zahřátí tvarovat.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323528" y="5445224"/>
            <a:ext cx="7200800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4. Co je základní stavební jednotkou plastů?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3528" y="5805264"/>
            <a:ext cx="727280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5. Umělé sklo.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323528" y="6165304"/>
            <a:ext cx="7272808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6.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Úplně první plast byl nazýván umělá  ……. </a:t>
            </a:r>
            <a:r>
              <a:rPr lang="cs-CZ" sz="2000" dirty="0" smtClean="0">
                <a:latin typeface="Arial" pitchFamily="34" charset="0"/>
                <a:ea typeface="+mj-ea"/>
                <a:cs typeface="Arial" pitchFamily="34" charset="0"/>
              </a:rPr>
              <a:t>     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18864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NAJDI TAJENKU</a:t>
            </a:r>
            <a:endParaRPr lang="cs-CZ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395536" y="692696"/>
          <a:ext cx="8352932" cy="3456384"/>
        </p:xfrm>
        <a:graphic>
          <a:graphicData uri="http://schemas.openxmlformats.org/drawingml/2006/table">
            <a:tbl>
              <a:tblPr/>
              <a:tblGrid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  <a:gridCol w="439628"/>
              </a:tblGrid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U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X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cs-CZ" sz="32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5013" marR="5013" marT="5013" marB="0" anchor="b">
                    <a:lnL>
                      <a:noFill/>
                    </a:lnL>
                    <a:lnR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cs-CZ" sz="3200" b="1" i="0" u="none" strike="noStrike" dirty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</a:t>
                      </a:r>
                    </a:p>
                  </a:txBody>
                  <a:tcPr marL="5013" marR="5013" marT="5013" marB="0" anchor="b">
                    <a:lnL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3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013" marR="5013" marT="5013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323528" y="2636913"/>
          <a:ext cx="8496944" cy="3926341"/>
        </p:xfrm>
        <a:graphic>
          <a:graphicData uri="http://schemas.openxmlformats.org/drawingml/2006/table">
            <a:tbl>
              <a:tblPr firstRow="1" firstCol="1" bandRow="1"/>
              <a:tblGrid>
                <a:gridCol w="1567610"/>
                <a:gridCol w="149040"/>
                <a:gridCol w="6780294"/>
              </a:tblGrid>
              <a:tr h="72264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MOŠNA, </a:t>
                      </a:r>
                      <a:r>
                        <a:rPr lang="cs-CZ" sz="1100" b="1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CSc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100" b="1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Doc.Ing</a:t>
                      </a: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cs-CZ" sz="1100" b="1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 František a kolektiv. </a:t>
                      </a:r>
                      <a:r>
                        <a:rPr lang="cs-CZ" sz="1100" b="1" i="1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Praktické činnosti pro 6. -9. ročník základních škol – Práce s technickými materiály. </a:t>
                      </a:r>
                      <a:r>
                        <a:rPr lang="cs-CZ" sz="1100" b="1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Praha: FORTUNA nakladatelství učebnic, 1997, ISBN 80-7168-468-6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http://cs.wikipedia.org/wiki/Plast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37278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http://www.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ksp.tul.cz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kpt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/obsah/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vyuka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/skripta_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tkp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/sekce_plasty/01-plasty%20uvod/17-makromolekula_tvar.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jpg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http://upload.wikimedia.org/wikipedia/commons/thumb/9/9c/Cellulose-3D-balls.png/300px-Cellulose-3D-balls.png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http://takim181.files.wordpress.com/2012/12/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alexander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-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parkes.jpg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?w=454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http://chemgeneration.com/cz/milestones/filmy.html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http://www.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seilnacht.com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/Lexikon/k_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bakel.JPG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http://www.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edb.cz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grmat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nabidky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Times New Roman"/>
                          <a:cs typeface="Times New Roman"/>
                        </a:rPr>
                        <a:t>/17746x1.JPG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http://www.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holoubekprotect.cz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/editor/image/produkty2_kategorie/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File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/plasty-podlahy/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pvc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-podlahy3.JPG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http://www.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ipolystyren.cz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/foto/polystyren5.jpg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http://www.generátor.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com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images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stories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generator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/bakelit.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jpg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http://img.archiexpo.com/images_ae/photo-g/waterproof-light-switch-68989-2113727.jpg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http://pctuning.tyden.cz/ilustrace3/stoobi/Plexisklo_casemodding/plexi_uv.jpg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</a:t>
                      </a:r>
                      <a:r>
                        <a:rPr kumimoji="0" lang="cs-CZ" sz="11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patamat.tv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/_soubory/image/</a:t>
                      </a:r>
                      <a:r>
                        <a:rPr kumimoji="0" lang="cs-CZ" sz="11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eshop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_</a:t>
                      </a:r>
                      <a:r>
                        <a:rPr kumimoji="0" lang="cs-CZ" sz="11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polozky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/114/001_Maska-Pat-plast.</a:t>
                      </a:r>
                      <a:r>
                        <a:rPr kumimoji="0" lang="cs-CZ" sz="11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jpg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6489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historií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základním dělením plastů.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9"/>
            <a:ext cx="2016224" cy="73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60" y="119675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</TotalTime>
  <Words>431</Words>
  <Application>Microsoft Office PowerPoint</Application>
  <PresentationFormat>Předvádění na obrazovce (4:3)</PresentationFormat>
  <Paragraphs>188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PLASTY</dc:title>
  <dc:creator>Marie Šrejtrová</dc:creator>
  <cp:lastModifiedBy>Marie Šrejtrová</cp:lastModifiedBy>
  <cp:revision>55</cp:revision>
  <dcterms:created xsi:type="dcterms:W3CDTF">2013-05-21T20:38:13Z</dcterms:created>
  <dcterms:modified xsi:type="dcterms:W3CDTF">2013-05-27T20:16:55Z</dcterms:modified>
</cp:coreProperties>
</file>